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430" r:id="rId3"/>
    <p:sldId id="2442" r:id="rId4"/>
    <p:sldId id="2429" r:id="rId5"/>
    <p:sldId id="2433" r:id="rId6"/>
    <p:sldId id="2428" r:id="rId7"/>
    <p:sldId id="2432" r:id="rId8"/>
    <p:sldId id="2436" r:id="rId9"/>
    <p:sldId id="2437" r:id="rId10"/>
    <p:sldId id="2438" r:id="rId11"/>
    <p:sldId id="2439" r:id="rId12"/>
    <p:sldId id="2441" r:id="rId13"/>
  </p:sldIdLst>
  <p:sldSz cx="9144000" cy="6858000" type="screen4x3"/>
  <p:notesSz cx="7052945" cy="93091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7C7"/>
    <a:srgbClr val="F7B7EE"/>
    <a:srgbClr val="F27A9F"/>
    <a:srgbClr val="D2984A"/>
    <a:srgbClr val="E25CC5"/>
    <a:srgbClr val="99CCFF"/>
    <a:srgbClr val="B8F3B3"/>
    <a:srgbClr val="AFA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6" autoAdjust="0"/>
    <p:restoredTop sz="94787" autoAdjust="0"/>
  </p:normalViewPr>
  <p:slideViewPr>
    <p:cSldViewPr>
      <p:cViewPr>
        <p:scale>
          <a:sx n="77" d="100"/>
          <a:sy n="77" d="100"/>
        </p:scale>
        <p:origin x="-1314" y="204"/>
      </p:cViewPr>
      <p:guideLst>
        <p:guide orient="horz" pos="2184"/>
        <p:guide pos="28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218"/>
    </p:cViewPr>
  </p:sorterViewPr>
  <p:notesViewPr>
    <p:cSldViewPr>
      <p:cViewPr varScale="1">
        <p:scale>
          <a:sx n="54" d="100"/>
          <a:sy n="54" d="100"/>
        </p:scale>
        <p:origin x="-1824" y="-108"/>
      </p:cViewPr>
      <p:guideLst>
        <p:guide orient="horz" pos="2964"/>
        <p:guide pos="223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068638" cy="466725"/>
          </a:xfrm>
          <a:prstGeom prst="rect">
            <a:avLst/>
          </a:prstGeom>
          <a:noFill/>
          <a:ln w="28575">
            <a:noFill/>
            <a:miter lim="800000"/>
          </a:ln>
          <a:effectLst/>
        </p:spPr>
        <p:txBody>
          <a:bodyPr vert="horz" wrap="none" lIns="93806" tIns="46903" rIns="93806" bIns="46903" numCol="1" anchor="t" anchorCtr="0" compatLnSpc="1"/>
          <a:lstStyle>
            <a:lvl1pPr defTabSz="938530">
              <a:defRPr sz="1200"/>
            </a:lvl1pPr>
          </a:lstStyle>
          <a:p>
            <a:pPr>
              <a:defRPr/>
            </a:pPr>
            <a:endParaRPr lang="en-US"/>
          </a:p>
        </p:txBody>
      </p:sp>
      <p:sp>
        <p:nvSpPr>
          <p:cNvPr id="464899" name="Rectangle 3"/>
          <p:cNvSpPr>
            <a:spLocks noGrp="1" noChangeArrowheads="1"/>
          </p:cNvSpPr>
          <p:nvPr>
            <p:ph type="dt" sz="quarter" idx="1"/>
          </p:nvPr>
        </p:nvSpPr>
        <p:spPr bwMode="auto">
          <a:xfrm>
            <a:off x="4011613" y="0"/>
            <a:ext cx="3068637" cy="466725"/>
          </a:xfrm>
          <a:prstGeom prst="rect">
            <a:avLst/>
          </a:prstGeom>
          <a:noFill/>
          <a:ln w="28575">
            <a:noFill/>
            <a:miter lim="800000"/>
          </a:ln>
          <a:effectLst/>
        </p:spPr>
        <p:txBody>
          <a:bodyPr vert="horz" wrap="none" lIns="93806" tIns="46903" rIns="93806" bIns="46903" numCol="1" anchor="t" anchorCtr="0" compatLnSpc="1"/>
          <a:lstStyle>
            <a:lvl1pPr algn="r" defTabSz="938530">
              <a:defRPr sz="1200"/>
            </a:lvl1pPr>
          </a:lstStyle>
          <a:p>
            <a:pPr>
              <a:defRPr/>
            </a:pPr>
            <a:endParaRPr lang="en-US"/>
          </a:p>
        </p:txBody>
      </p:sp>
      <p:sp>
        <p:nvSpPr>
          <p:cNvPr id="464900" name="Rectangle 4"/>
          <p:cNvSpPr>
            <a:spLocks noGrp="1" noChangeArrowheads="1"/>
          </p:cNvSpPr>
          <p:nvPr>
            <p:ph type="ftr" sz="quarter" idx="2"/>
          </p:nvPr>
        </p:nvSpPr>
        <p:spPr bwMode="auto">
          <a:xfrm>
            <a:off x="0" y="8870950"/>
            <a:ext cx="3068638" cy="465138"/>
          </a:xfrm>
          <a:prstGeom prst="rect">
            <a:avLst/>
          </a:prstGeom>
          <a:noFill/>
          <a:ln w="28575">
            <a:noFill/>
            <a:miter lim="800000"/>
          </a:ln>
          <a:effectLst/>
        </p:spPr>
        <p:txBody>
          <a:bodyPr vert="horz" wrap="none" lIns="93806" tIns="46903" rIns="93806" bIns="46903" numCol="1" anchor="b" anchorCtr="0" compatLnSpc="1"/>
          <a:lstStyle>
            <a:lvl1pPr defTabSz="938530">
              <a:defRPr sz="1200"/>
            </a:lvl1pPr>
          </a:lstStyle>
          <a:p>
            <a:pPr>
              <a:defRPr/>
            </a:pPr>
            <a:r>
              <a:rPr lang="en-US"/>
              <a:t>RAJARSHI SHAHU COLLEGE OF ENGINEERING</a:t>
            </a:r>
            <a:endParaRPr lang="en-US"/>
          </a:p>
        </p:txBody>
      </p:sp>
      <p:sp>
        <p:nvSpPr>
          <p:cNvPr id="464901" name="Rectangle 5"/>
          <p:cNvSpPr>
            <a:spLocks noGrp="1" noChangeArrowheads="1"/>
          </p:cNvSpPr>
          <p:nvPr>
            <p:ph type="sldNum" sz="quarter" idx="3"/>
          </p:nvPr>
        </p:nvSpPr>
        <p:spPr bwMode="auto">
          <a:xfrm>
            <a:off x="4011613" y="8870950"/>
            <a:ext cx="3068637" cy="465138"/>
          </a:xfrm>
          <a:prstGeom prst="rect">
            <a:avLst/>
          </a:prstGeom>
          <a:noFill/>
          <a:ln w="28575">
            <a:noFill/>
            <a:miter lim="800000"/>
          </a:ln>
          <a:effectLst/>
        </p:spPr>
        <p:txBody>
          <a:bodyPr vert="horz" wrap="none" lIns="93806" tIns="46903" rIns="93806" bIns="46903" numCol="1" anchor="b" anchorCtr="0" compatLnSpc="1"/>
          <a:lstStyle>
            <a:lvl1pPr algn="r" defTabSz="938530">
              <a:defRPr sz="1200"/>
            </a:lvl1pPr>
          </a:lstStyle>
          <a:p>
            <a:pPr>
              <a:defRPr/>
            </a:pPr>
            <a:fld id="{9681E303-56AE-4050-9613-50473544177E}" type="slidenum">
              <a:rPr lang="en-US"/>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57525" cy="465138"/>
          </a:xfrm>
          <a:prstGeom prst="rect">
            <a:avLst/>
          </a:prstGeom>
          <a:noFill/>
          <a:ln w="9525">
            <a:noFill/>
            <a:miter lim="800000"/>
          </a:ln>
          <a:effectLst/>
        </p:spPr>
        <p:txBody>
          <a:bodyPr vert="horz" wrap="square" lIns="93487" tIns="46744" rIns="93487" bIns="46744" numCol="1" anchor="t" anchorCtr="0" compatLnSpc="1"/>
          <a:lstStyle>
            <a:lvl1pPr defTabSz="934720">
              <a:defRPr sz="1200"/>
            </a:lvl1pPr>
          </a:lstStyle>
          <a:p>
            <a:pPr>
              <a:defRPr/>
            </a:pPr>
            <a:endParaRPr lang="en-US"/>
          </a:p>
        </p:txBody>
      </p:sp>
      <p:sp>
        <p:nvSpPr>
          <p:cNvPr id="43011" name="Rectangle 3"/>
          <p:cNvSpPr>
            <a:spLocks noGrp="1" noChangeArrowheads="1"/>
          </p:cNvSpPr>
          <p:nvPr>
            <p:ph type="dt" idx="1"/>
          </p:nvPr>
        </p:nvSpPr>
        <p:spPr bwMode="auto">
          <a:xfrm>
            <a:off x="3995738" y="0"/>
            <a:ext cx="3057525" cy="465138"/>
          </a:xfrm>
          <a:prstGeom prst="rect">
            <a:avLst/>
          </a:prstGeom>
          <a:noFill/>
          <a:ln w="9525">
            <a:noFill/>
            <a:miter lim="800000"/>
          </a:ln>
          <a:effectLst/>
        </p:spPr>
        <p:txBody>
          <a:bodyPr vert="horz" wrap="square" lIns="93487" tIns="46744" rIns="93487" bIns="46744" numCol="1" anchor="t" anchorCtr="0" compatLnSpc="1"/>
          <a:lstStyle>
            <a:lvl1pPr algn="r" defTabSz="934720">
              <a:defRPr sz="1200"/>
            </a:lvl1pPr>
          </a:lstStyle>
          <a:p>
            <a:pPr>
              <a:defRPr/>
            </a:pPr>
            <a:endParaRPr lang="en-US"/>
          </a:p>
        </p:txBody>
      </p:sp>
      <p:sp>
        <p:nvSpPr>
          <p:cNvPr id="43013" name="Rectangle 5"/>
          <p:cNvSpPr>
            <a:spLocks noGrp="1" noChangeArrowheads="1"/>
          </p:cNvSpPr>
          <p:nvPr>
            <p:ph type="body" sz="quarter" idx="3"/>
          </p:nvPr>
        </p:nvSpPr>
        <p:spPr bwMode="auto">
          <a:xfrm>
            <a:off x="941388" y="4422775"/>
            <a:ext cx="5170487" cy="4187825"/>
          </a:xfrm>
          <a:prstGeom prst="rect">
            <a:avLst/>
          </a:prstGeom>
          <a:noFill/>
          <a:ln w="9525">
            <a:noFill/>
            <a:miter lim="800000"/>
          </a:ln>
          <a:effectLst/>
        </p:spPr>
        <p:txBody>
          <a:bodyPr vert="horz" wrap="square" lIns="93487" tIns="46744" rIns="93487" bIns="46744"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3014" name="Rectangle 6"/>
          <p:cNvSpPr>
            <a:spLocks noGrp="1" noChangeArrowheads="1"/>
          </p:cNvSpPr>
          <p:nvPr>
            <p:ph type="ftr" sz="quarter" idx="4"/>
          </p:nvPr>
        </p:nvSpPr>
        <p:spPr bwMode="auto">
          <a:xfrm>
            <a:off x="0" y="8843963"/>
            <a:ext cx="3057525" cy="465137"/>
          </a:xfrm>
          <a:prstGeom prst="rect">
            <a:avLst/>
          </a:prstGeom>
          <a:noFill/>
          <a:ln w="9525">
            <a:noFill/>
            <a:miter lim="800000"/>
          </a:ln>
          <a:effectLst/>
        </p:spPr>
        <p:txBody>
          <a:bodyPr vert="horz" wrap="square" lIns="93487" tIns="46744" rIns="93487" bIns="46744" numCol="1" anchor="b" anchorCtr="0" compatLnSpc="1"/>
          <a:lstStyle>
            <a:lvl1pPr defTabSz="934720">
              <a:defRPr sz="1200"/>
            </a:lvl1pPr>
          </a:lstStyle>
          <a:p>
            <a:pPr>
              <a:defRPr/>
            </a:pPr>
            <a:r>
              <a:rPr lang="en-US"/>
              <a:t>RAJARSHI SHAHU COLLEGE OF ENGINEERING</a:t>
            </a:r>
            <a:endParaRPr lang="en-US"/>
          </a:p>
        </p:txBody>
      </p:sp>
      <p:sp>
        <p:nvSpPr>
          <p:cNvPr id="43015" name="Rectangle 7"/>
          <p:cNvSpPr>
            <a:spLocks noGrp="1" noChangeArrowheads="1"/>
          </p:cNvSpPr>
          <p:nvPr>
            <p:ph type="sldNum" sz="quarter" idx="5"/>
          </p:nvPr>
        </p:nvSpPr>
        <p:spPr bwMode="auto">
          <a:xfrm>
            <a:off x="3995738" y="8843963"/>
            <a:ext cx="3057525" cy="465137"/>
          </a:xfrm>
          <a:prstGeom prst="rect">
            <a:avLst/>
          </a:prstGeom>
          <a:noFill/>
          <a:ln w="9525">
            <a:noFill/>
            <a:miter lim="800000"/>
          </a:ln>
          <a:effectLst/>
        </p:spPr>
        <p:txBody>
          <a:bodyPr vert="horz" wrap="square" lIns="93487" tIns="46744" rIns="93487" bIns="46744" numCol="1" anchor="b" anchorCtr="0" compatLnSpc="1"/>
          <a:lstStyle>
            <a:lvl1pPr algn="r" defTabSz="934720">
              <a:defRPr sz="1200"/>
            </a:lvl1pPr>
          </a:lstStyle>
          <a:p>
            <a:pPr>
              <a:defRPr/>
            </a:pPr>
            <a:fld id="{28F75655-B864-4D61-B47F-651411AFB821}" type="slidenum">
              <a:rPr lang="en-US"/>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B2A87BC2-780E-48E3-8234-3157C67B4F40}" type="datetime4">
              <a:rPr lang="en-US"/>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en-US"/>
              <a:t>RAJARSHI  SHAHU  COLLEGE  OF  ENGINEERING</a:t>
            </a: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A4618722-85F2-49E1-89B1-9E86406A85D7}" type="slidenum">
              <a:rPr lang="en-US"/>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pPr>
              <a:defRPr/>
            </a:pPr>
            <a:fld id="{3F686B32-55AC-4684-A60C-94388017907B}" type="datetime4">
              <a:rPr lang="en-US"/>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RAJARSHI  SHAHU  COLLEGE  OF  ENGINEERING</a:t>
            </a:r>
            <a:endParaRPr lang="en-US"/>
          </a:p>
        </p:txBody>
      </p:sp>
      <p:sp>
        <p:nvSpPr>
          <p:cNvPr id="6" name="Slide Number Placeholder 22"/>
          <p:cNvSpPr>
            <a:spLocks noGrp="1"/>
          </p:cNvSpPr>
          <p:nvPr>
            <p:ph type="sldNum" sz="quarter" idx="12"/>
          </p:nvPr>
        </p:nvSpPr>
        <p:spPr/>
        <p:txBody>
          <a:bodyPr/>
          <a:lstStyle>
            <a:lvl1pPr>
              <a:defRPr/>
            </a:lvl1pPr>
          </a:lstStyle>
          <a:p>
            <a:pPr>
              <a:defRPr/>
            </a:pPr>
            <a:fld id="{0F95BAB9-5576-4705-B90C-38A1A6AC3406}"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AB6DED09-7B01-4A46-BFC6-D8D289603967}" type="datetime4">
              <a:rPr lang="en-US"/>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a:t>RAJARSHI  SHAHU  COLLEGE  OF  ENGINEERING</a:t>
            </a: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29EAB335-ABC8-4496-9F91-228E70D64838}" type="slidenum">
              <a:rPr lang="en-US"/>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13"/>
          <p:cNvSpPr>
            <a:spLocks noGrp="1"/>
          </p:cNvSpPr>
          <p:nvPr>
            <p:ph type="dt" sz="half" idx="10"/>
          </p:nvPr>
        </p:nvSpPr>
        <p:spPr/>
        <p:txBody>
          <a:bodyPr/>
          <a:lstStyle>
            <a:lvl1pPr>
              <a:defRPr/>
            </a:lvl1pPr>
          </a:lstStyle>
          <a:p>
            <a:pPr>
              <a:defRPr/>
            </a:pPr>
            <a:fld id="{E666F59B-9DD9-43FC-AD43-4E267EB1E45E}" type="datetime4">
              <a:rPr lang="en-US"/>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RAJARSHI  SHAHU  COLLEGE  OF  ENGINEERING</a:t>
            </a:r>
            <a:endParaRPr lang="en-US"/>
          </a:p>
        </p:txBody>
      </p:sp>
      <p:sp>
        <p:nvSpPr>
          <p:cNvPr id="9" name="Slide Number Placeholder 22"/>
          <p:cNvSpPr>
            <a:spLocks noGrp="1"/>
          </p:cNvSpPr>
          <p:nvPr>
            <p:ph type="sldNum" sz="quarter" idx="12"/>
          </p:nvPr>
        </p:nvSpPr>
        <p:spPr/>
        <p:txBody>
          <a:bodyPr/>
          <a:lstStyle>
            <a:lvl1pPr>
              <a:defRPr/>
            </a:lvl1pPr>
          </a:lstStyle>
          <a:p>
            <a:pPr>
              <a:defRPr/>
            </a:pPr>
            <a:fld id="{43893AE8-7D6F-4EBC-9055-C87C4CD25456}"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13"/>
          <p:cNvSpPr>
            <a:spLocks noGrp="1"/>
          </p:cNvSpPr>
          <p:nvPr>
            <p:ph type="dt" sz="half" idx="10"/>
          </p:nvPr>
        </p:nvSpPr>
        <p:spPr/>
        <p:txBody>
          <a:bodyPr/>
          <a:lstStyle>
            <a:lvl1pPr>
              <a:defRPr/>
            </a:lvl1pPr>
          </a:lstStyle>
          <a:p>
            <a:pPr>
              <a:defRPr/>
            </a:pPr>
            <a:fld id="{D8D100D5-773A-4D1D-9189-9D093A8BCE12}" type="datetime4">
              <a:rPr lang="en-US"/>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RAJARSHI  SHAHU  COLLEGE  OF  ENGINEERING</a:t>
            </a:r>
            <a:endParaRPr lang="en-US"/>
          </a:p>
        </p:txBody>
      </p:sp>
      <p:sp>
        <p:nvSpPr>
          <p:cNvPr id="7" name="Slide Number Placeholder 22"/>
          <p:cNvSpPr>
            <a:spLocks noGrp="1"/>
          </p:cNvSpPr>
          <p:nvPr>
            <p:ph type="sldNum" sz="quarter" idx="12"/>
          </p:nvPr>
        </p:nvSpPr>
        <p:spPr/>
        <p:txBody>
          <a:bodyPr/>
          <a:lstStyle>
            <a:lvl1pPr>
              <a:defRPr/>
            </a:lvl1pPr>
          </a:lstStyle>
          <a:p>
            <a:pPr>
              <a:defRPr/>
            </a:pPr>
            <a:fld id="{CA67B7A5-48E3-40F5-BC1F-8DEEFC2CE16D}"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pPr>
              <a:defRPr/>
            </a:pPr>
            <a:fld id="{C58F9BCC-267A-4084-A9B2-4607999098AC}" type="datetime4">
              <a:rPr lang="en-US"/>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RAJARSHI  SHAHU  COLLEGE  OF  ENGINEERING</a:t>
            </a:r>
            <a:endParaRPr lang="en-US"/>
          </a:p>
        </p:txBody>
      </p:sp>
      <p:sp>
        <p:nvSpPr>
          <p:cNvPr id="6" name="Slide Number Placeholder 22"/>
          <p:cNvSpPr>
            <a:spLocks noGrp="1"/>
          </p:cNvSpPr>
          <p:nvPr>
            <p:ph type="sldNum" sz="quarter" idx="12"/>
          </p:nvPr>
        </p:nvSpPr>
        <p:spPr/>
        <p:txBody>
          <a:bodyPr/>
          <a:lstStyle>
            <a:lvl1pPr>
              <a:defRPr/>
            </a:lvl1pPr>
          </a:lstStyle>
          <a:p>
            <a:pPr>
              <a:defRPr/>
            </a:pPr>
            <a:fld id="{4D63F3A1-E590-4750-BA34-B966EAF72281}"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7806EEEF-202C-463D-B41B-5D2D9ABF98BC}" type="datetime4">
              <a:rPr lang="en-US"/>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1591D3D3-633C-4795-B84A-1C5AAD17D14A}" type="slidenum">
              <a:rPr lang="en-US"/>
            </a:fld>
            <a:endParaRPr lang="en-US"/>
          </a:p>
        </p:txBody>
      </p:sp>
      <p:sp>
        <p:nvSpPr>
          <p:cNvPr id="9" name="Footer Placeholder 13"/>
          <p:cNvSpPr>
            <a:spLocks noGrp="1"/>
          </p:cNvSpPr>
          <p:nvPr>
            <p:ph type="ftr" sz="quarter" idx="12"/>
          </p:nvPr>
        </p:nvSpPr>
        <p:spPr/>
        <p:txBody>
          <a:bodyPr/>
          <a:lstStyle>
            <a:lvl1pPr>
              <a:defRPr/>
            </a:lvl1pPr>
          </a:lstStyle>
          <a:p>
            <a:pPr>
              <a:defRPr/>
            </a:pPr>
            <a:r>
              <a:rPr lang="en-US"/>
              <a:t>RAJARSHI  SHAHU  COLLEGE  OF  ENGINEERING</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A3DC0712-3F59-443F-AA06-0B7B7386E774}" type="datetime4">
              <a:rPr lang="en-US"/>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14E3882D-3FC6-4732-8775-B399B869E8A9}" type="slidenum">
              <a:rPr lang="en-US"/>
            </a:fld>
            <a:endParaRPr lang="en-US"/>
          </a:p>
        </p:txBody>
      </p:sp>
      <p:sp>
        <p:nvSpPr>
          <p:cNvPr id="7" name="Footer Placeholder 11"/>
          <p:cNvSpPr>
            <a:spLocks noGrp="1"/>
          </p:cNvSpPr>
          <p:nvPr>
            <p:ph type="ftr" sz="quarter" idx="12"/>
          </p:nvPr>
        </p:nvSpPr>
        <p:spPr/>
        <p:txBody>
          <a:bodyPr rtlCol="0"/>
          <a:lstStyle>
            <a:lvl1pPr>
              <a:defRPr/>
            </a:lvl1pPr>
          </a:lstStyle>
          <a:p>
            <a:pPr>
              <a:defRPr/>
            </a:pPr>
            <a:r>
              <a:rPr lang="en-US"/>
              <a:t>RAJARSHI  SHAHU  COLLEGE  OF  ENGINEERING</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7" name="Date Placeholder 9"/>
          <p:cNvSpPr>
            <a:spLocks noGrp="1"/>
          </p:cNvSpPr>
          <p:nvPr>
            <p:ph type="dt" sz="half" idx="10"/>
          </p:nvPr>
        </p:nvSpPr>
        <p:spPr/>
        <p:txBody>
          <a:bodyPr rtlCol="0"/>
          <a:lstStyle>
            <a:lvl1pPr>
              <a:defRPr/>
            </a:lvl1pPr>
          </a:lstStyle>
          <a:p>
            <a:pPr>
              <a:defRPr/>
            </a:pPr>
            <a:fld id="{9A7A1FA5-9673-45B0-BC58-FC87F5E43DA0}" type="datetime4">
              <a:rPr lang="en-US"/>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30688BA9-0730-45F5-9265-49B370135039}" type="slidenum">
              <a:rPr lang="en-US"/>
            </a:fld>
            <a:endParaRPr lang="en-US"/>
          </a:p>
        </p:txBody>
      </p:sp>
      <p:sp>
        <p:nvSpPr>
          <p:cNvPr id="9" name="Footer Placeholder 13"/>
          <p:cNvSpPr>
            <a:spLocks noGrp="1"/>
          </p:cNvSpPr>
          <p:nvPr>
            <p:ph type="ftr" sz="quarter" idx="12"/>
          </p:nvPr>
        </p:nvSpPr>
        <p:spPr/>
        <p:txBody>
          <a:bodyPr rtlCol="0"/>
          <a:lstStyle>
            <a:lvl1pPr>
              <a:defRPr/>
            </a:lvl1pPr>
          </a:lstStyle>
          <a:p>
            <a:pPr>
              <a:defRPr/>
            </a:pPr>
            <a:r>
              <a:rPr lang="en-US"/>
              <a:t>RAJARSHI  SHAHU  COLLEGE  OF  ENGINEERING</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74C7C233-C44B-4E81-AF72-EB78A0581E11}" type="datetime4">
              <a:rPr lang="en-US"/>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RAJARSHI  SHAHU  COLLEGE  OF  ENGINEERING</a:t>
            </a:r>
            <a:endParaRPr lang="en-US"/>
          </a:p>
        </p:txBody>
      </p:sp>
      <p:sp>
        <p:nvSpPr>
          <p:cNvPr id="5" name="Slide Number Placeholder 22"/>
          <p:cNvSpPr>
            <a:spLocks noGrp="1"/>
          </p:cNvSpPr>
          <p:nvPr>
            <p:ph type="sldNum" sz="quarter" idx="12"/>
          </p:nvPr>
        </p:nvSpPr>
        <p:spPr/>
        <p:txBody>
          <a:bodyPr/>
          <a:lstStyle>
            <a:lvl1pPr>
              <a:defRPr/>
            </a:lvl1pPr>
          </a:lstStyle>
          <a:p>
            <a:pPr>
              <a:defRPr/>
            </a:pPr>
            <a:fld id="{A259F3C7-9235-4E1F-BD7E-387B7F7080D6}"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8A375122-7A0D-492F-A131-66EB44165E1A}" type="datetime4">
              <a:rPr lang="en-US"/>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RAJARSHI  SHAHU  COLLEGE  OF  ENGINEERING</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5381A45A-1AE5-4FBD-BE47-05AFFC3CCA3A}"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95F4842E-DA1C-4738-A0E3-6D129E42FE18}" type="datetime4">
              <a:rPr lang="en-US"/>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RAJARSHI  SHAHU  COLLEGE  OF  ENGINEERING</a:t>
            </a:r>
            <a:endParaRPr lang="en-US"/>
          </a:p>
        </p:txBody>
      </p:sp>
      <p:sp>
        <p:nvSpPr>
          <p:cNvPr id="7" name="Slide Number Placeholder 22"/>
          <p:cNvSpPr>
            <a:spLocks noGrp="1"/>
          </p:cNvSpPr>
          <p:nvPr>
            <p:ph type="sldNum" sz="quarter" idx="12"/>
          </p:nvPr>
        </p:nvSpPr>
        <p:spPr/>
        <p:txBody>
          <a:bodyPr/>
          <a:lstStyle>
            <a:lvl1pPr>
              <a:defRPr/>
            </a:lvl1pPr>
          </a:lstStyle>
          <a:p>
            <a:pPr>
              <a:defRPr/>
            </a:pPr>
            <a:fld id="{0BC4BA7E-72E2-462B-9608-A1F3C5EC9EF3}"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endParaRPr lang="en-US"/>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28C3D093-1651-4102-AD55-E7BC658C3F15}" type="datetime4">
              <a:rPr lang="en-US"/>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E65C5069-9BC4-433E-A111-BD58E54EAA61}" type="slidenum">
              <a:rPr lang="en-US"/>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US"/>
              <a:t>RAJARSHI  SHAHU  COLLEGE  OF  ENGINEERING</a:t>
            </a: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fld id="{B460869E-5864-4327-BAAC-7964AFD1B51B}" type="datetime4">
              <a:rPr lang="en-US"/>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defRPr>
            </a:lvl1pPr>
          </a:lstStyle>
          <a:p>
            <a:pPr>
              <a:defRPr/>
            </a:pPr>
            <a:r>
              <a:rPr lang="en-US"/>
              <a:t>RAJARSHI  SHAHU  COLLEGE  OF  ENGINEERING</a:t>
            </a: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CE144B9C-2574-4A8C-AD23-80F1B284DC0B}"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anose="020B0602020104020603" pitchFamily="34" charset="0"/>
        </a:defRPr>
      </a:lvl2pPr>
      <a:lvl3pPr algn="l" rtl="0" eaLnBrk="0" fontAlgn="base" hangingPunct="0">
        <a:spcBef>
          <a:spcPct val="0"/>
        </a:spcBef>
        <a:spcAft>
          <a:spcPct val="0"/>
        </a:spcAft>
        <a:defRPr sz="4400">
          <a:solidFill>
            <a:schemeClr val="tx2"/>
          </a:solidFill>
          <a:latin typeface="Tw Cen MT" panose="020B0602020104020603" pitchFamily="34" charset="0"/>
        </a:defRPr>
      </a:lvl3pPr>
      <a:lvl4pPr algn="l" rtl="0" eaLnBrk="0" fontAlgn="base" hangingPunct="0">
        <a:spcBef>
          <a:spcPct val="0"/>
        </a:spcBef>
        <a:spcAft>
          <a:spcPct val="0"/>
        </a:spcAft>
        <a:defRPr sz="4400">
          <a:solidFill>
            <a:schemeClr val="tx2"/>
          </a:solidFill>
          <a:latin typeface="Tw Cen MT" panose="020B0602020104020603" pitchFamily="34" charset="0"/>
        </a:defRPr>
      </a:lvl4pPr>
      <a:lvl5pPr algn="l" rtl="0" eaLnBrk="0" fontAlgn="base" hangingPunct="0">
        <a:spcBef>
          <a:spcPct val="0"/>
        </a:spcBef>
        <a:spcAft>
          <a:spcPct val="0"/>
        </a:spcAft>
        <a:defRPr sz="4400">
          <a:solidFill>
            <a:schemeClr val="tx2"/>
          </a:solidFill>
          <a:latin typeface="Tw Cen MT" panose="020B0602020104020603" pitchFamily="34" charset="0"/>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6.jpeg"/><Relationship Id="rId1"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295400"/>
            <a:ext cx="8686800" cy="4495800"/>
          </a:xfrm>
        </p:spPr>
        <p:txBody>
          <a:bodyPr/>
          <a:lstStyle/>
          <a:p>
            <a:pPr algn="ctr"/>
            <a:r>
              <a:rPr lang="en-US" sz="1600" b="1" dirty="0"/>
              <a:t>SEM </a:t>
            </a:r>
            <a:r>
              <a:rPr lang="en-US" sz="1600" b="1" dirty="0" smtClean="0"/>
              <a:t>– VI </a:t>
            </a:r>
            <a:br>
              <a:rPr lang="en-US" sz="1600" b="1" dirty="0" smtClean="0"/>
            </a:br>
            <a:r>
              <a:rPr lang="en-US" sz="1600" b="1" dirty="0" smtClean="0"/>
              <a:t>2022-23</a:t>
            </a:r>
            <a:br>
              <a:rPr lang="en-US" sz="1600" b="1" dirty="0"/>
            </a:br>
            <a:r>
              <a:rPr lang="en-US" sz="1600" b="1" dirty="0"/>
              <a:t>TY </a:t>
            </a:r>
            <a:r>
              <a:rPr lang="en-US" sz="1600" b="1" dirty="0" smtClean="0"/>
              <a:t>A</a:t>
            </a:r>
            <a:br>
              <a:rPr lang="en-US" sz="1600" b="1" dirty="0"/>
            </a:br>
            <a:br>
              <a:rPr lang="en-US" sz="1600" b="1" dirty="0"/>
            </a:br>
            <a:r>
              <a:rPr lang="en-US" sz="1600" b="1" dirty="0"/>
              <a:t>EDI II </a:t>
            </a:r>
            <a:r>
              <a:rPr lang="en-US" sz="1600" b="1" dirty="0" smtClean="0"/>
              <a:t>Presentation </a:t>
            </a:r>
            <a:br>
              <a:rPr lang="en-US" sz="1600" b="1" dirty="0" smtClean="0"/>
            </a:br>
            <a:br>
              <a:rPr lang="en-US" sz="1600" b="1" dirty="0" smtClean="0"/>
            </a:br>
            <a:r>
              <a:rPr lang="en-US" sz="1600" b="1" dirty="0" smtClean="0"/>
              <a:t>on</a:t>
            </a:r>
            <a:br>
              <a:rPr lang="en-US" sz="1600" b="1" dirty="0" smtClean="0"/>
            </a:br>
            <a:br>
              <a:rPr lang="en-US" sz="1600" b="1" dirty="0" smtClean="0"/>
            </a:br>
            <a:r>
              <a:rPr lang="en-IN" altLang="en-US" sz="3200" b="1" dirty="0" smtClean="0"/>
              <a:t>“abhayadipti”</a:t>
            </a:r>
            <a:br>
              <a:rPr lang="en-IN" altLang="en-US" sz="3200" b="1" dirty="0" smtClean="0"/>
            </a:br>
            <a:br>
              <a:rPr lang="en-IN" altLang="en-US" sz="2800" b="1" dirty="0" smtClean="0"/>
            </a:br>
            <a:r>
              <a:rPr lang="en-IN" altLang="en-US" sz="2800" b="1" dirty="0" smtClean="0"/>
              <a:t>~</a:t>
            </a:r>
            <a:r>
              <a:rPr lang="en-IN" altLang="en-US" sz="2000" b="1" i="1" dirty="0" smtClean="0"/>
              <a:t> Empowering SAFETY AND EFFICIENCY : HARNESING IOT COAL MINE MONITORING AND ALERTS</a:t>
            </a:r>
            <a:br>
              <a:rPr lang="en-IN" altLang="en-US" sz="2000" b="1" dirty="0" smtClean="0"/>
            </a:br>
            <a:br>
              <a:rPr lang="en-IN" altLang="en-US" sz="2000" b="1" dirty="0" smtClean="0"/>
            </a:br>
            <a:endParaRPr lang="en-IN" altLang="en-US" sz="2000" b="1" dirty="0" smtClean="0"/>
          </a:p>
        </p:txBody>
      </p:sp>
      <p:sp>
        <p:nvSpPr>
          <p:cNvPr id="3" name="Subtitle 2"/>
          <p:cNvSpPr>
            <a:spLocks noGrp="1"/>
          </p:cNvSpPr>
          <p:nvPr>
            <p:ph type="subTitle" idx="1"/>
          </p:nvPr>
        </p:nvSpPr>
        <p:spPr/>
        <p:txBody>
          <a:bodyPr>
            <a:normAutofit/>
          </a:bodyPr>
          <a:lstStyle/>
          <a:p>
            <a:endParaRPr lang="en-US" dirty="0"/>
          </a:p>
        </p:txBody>
      </p:sp>
      <p:sp>
        <p:nvSpPr>
          <p:cNvPr id="5" name="Slide Number Placeholder 4"/>
          <p:cNvSpPr>
            <a:spLocks noGrp="1"/>
          </p:cNvSpPr>
          <p:nvPr>
            <p:ph type="sldNum" sz="quarter" idx="12"/>
          </p:nvPr>
        </p:nvSpPr>
        <p:spPr/>
        <p:txBody>
          <a:bodyPr/>
          <a:lstStyle/>
          <a:p>
            <a:pPr>
              <a:defRPr/>
            </a:pPr>
            <a:fld id="{A4618722-85F2-49E1-89B1-9E86406A85D7}" type="slidenum">
              <a:rPr lang="en-US" smtClean="0"/>
            </a:fld>
            <a:endParaRPr lang="en-US"/>
          </a:p>
        </p:txBody>
      </p:sp>
      <p:grpSp>
        <p:nvGrpSpPr>
          <p:cNvPr id="6" name="Group 7"/>
          <p:cNvGrpSpPr/>
          <p:nvPr/>
        </p:nvGrpSpPr>
        <p:grpSpPr bwMode="auto">
          <a:xfrm>
            <a:off x="30892" y="14416"/>
            <a:ext cx="9144000" cy="1077913"/>
            <a:chOff x="0" y="0"/>
            <a:chExt cx="9144000" cy="1077218"/>
          </a:xfrm>
        </p:grpSpPr>
        <p:sp>
          <p:nvSpPr>
            <p:cNvPr id="7" name="Rectangle 6"/>
            <p:cNvSpPr>
              <a:spLocks noChangeArrowheads="1"/>
            </p:cNvSpPr>
            <p:nvPr/>
          </p:nvSpPr>
          <p:spPr bwMode="auto">
            <a:xfrm>
              <a:off x="0" y="0"/>
              <a:ext cx="9144000" cy="1077218"/>
            </a:xfrm>
            <a:prstGeom prst="rect">
              <a:avLst/>
            </a:prstGeom>
            <a:noFill/>
            <a:ln w="9525">
              <a:noFill/>
              <a:miter lim="800000"/>
            </a:ln>
          </p:spPr>
          <p:txBody>
            <a:bodyPr>
              <a:spAutoFit/>
            </a:bodyPr>
            <a:lstStyle/>
            <a:p>
              <a:pPr algn="ctr"/>
              <a:r>
                <a:rPr lang="en-US" sz="2000" b="1" dirty="0">
                  <a:solidFill>
                    <a:srgbClr val="C0000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JSPM’s </a:t>
              </a: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RAJARSHI SHAHU COLLEGE OF ENGINEERING</a:t>
              </a: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Department of Electronics and Telecommunication Engineering</a:t>
              </a:r>
              <a:r>
                <a:rPr lang="en-US" sz="2400" b="1"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pic>
          <p:nvPicPr>
            <p:cNvPr id="8"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9"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4D63F3A1-E590-4750-BA34-B966EAF72281}" type="slidenum">
              <a:rPr lang="en-US" smtClean="0"/>
            </a:fld>
            <a:endParaRPr lang="en-US"/>
          </a:p>
        </p:txBody>
      </p:sp>
      <p:pic>
        <p:nvPicPr>
          <p:cNvPr id="6" name="Picture 2" descr="C:\Users\USER\Pictures\download (3).jf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76950" y="-76200"/>
            <a:ext cx="2881630" cy="1725930"/>
          </a:xfrm>
          <a:prstGeom prst="roundRect">
            <a:avLst>
              <a:gd name="adj" fmla="val 8594"/>
            </a:avLst>
          </a:prstGeom>
          <a:solidFill>
            <a:srgbClr val="FFFFFF">
              <a:shade val="85000"/>
            </a:srgbClr>
          </a:solidFill>
          <a:ln w="9525">
            <a:noFill/>
            <a:miter lim="800000"/>
            <a:headEnd/>
            <a:tailEnd/>
          </a:ln>
          <a:effectLst>
            <a:reflection blurRad="12700" stA="38000" endPos="28000" dist="5000" dir="5400000" sy="-100000" algn="bl" rotWithShape="0"/>
          </a:effectLst>
        </p:spPr>
      </p:pic>
      <p:pic>
        <p:nvPicPr>
          <p:cNvPr id="1026" name="Picture 2" descr="C:\Users\USER\Pictures\the-coal-mine-3D-illustration-0.jpg"/>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5884545" y="4800600"/>
            <a:ext cx="3074035" cy="18713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 Box 2"/>
          <p:cNvSpPr txBox="1"/>
          <p:nvPr/>
        </p:nvSpPr>
        <p:spPr>
          <a:xfrm>
            <a:off x="76200" y="2438400"/>
            <a:ext cx="8508365" cy="2030095"/>
          </a:xfrm>
          <a:prstGeom prst="rect">
            <a:avLst/>
          </a:prstGeom>
          <a:noFill/>
        </p:spPr>
        <p:txBody>
          <a:bodyPr wrap="square" rtlCol="0">
            <a:spAutoFit/>
          </a:bodyPr>
          <a:lstStyle/>
          <a:p>
            <a:pPr marL="342900" indent="-342900" algn="l">
              <a:buFont typeface="Wingdings" panose="05000000000000000000" charset="0"/>
              <a:buChar char="Ø"/>
            </a:pPr>
            <a:r>
              <a:rPr lang="en-US" sz="1600">
                <a:latin typeface="Comic Sans MS" panose="030F0702030302020204" charset="0"/>
                <a:cs typeface="Comic Sans MS" panose="030F0702030302020204" charset="0"/>
              </a:rPr>
              <a:t>Research Paper 1 :  https://ieeexplore.ieee.org/document/9971919</a:t>
            </a:r>
            <a:endParaRPr lang="en-US" sz="1600">
              <a:latin typeface="Comic Sans MS" panose="030F0702030302020204" charset="0"/>
              <a:cs typeface="Comic Sans MS" panose="030F0702030302020204" charset="0"/>
            </a:endParaRPr>
          </a:p>
          <a:p>
            <a:pPr marL="285750" indent="-285750" algn="l">
              <a:buFont typeface="Wingdings" panose="05000000000000000000" charset="0"/>
              <a:buChar char="Ø"/>
            </a:pPr>
            <a:endParaRPr lang="en-US" sz="1600">
              <a:latin typeface="Comic Sans MS" panose="030F0702030302020204" charset="0"/>
              <a:cs typeface="Comic Sans MS" panose="030F0702030302020204" charset="0"/>
            </a:endParaRPr>
          </a:p>
          <a:p>
            <a:pPr marL="285750" indent="-285750" algn="l">
              <a:buFont typeface="Wingdings" panose="05000000000000000000" charset="0"/>
              <a:buChar char="Ø"/>
            </a:pPr>
            <a:endParaRPr lang="en-US" sz="1600">
              <a:latin typeface="Comic Sans MS" panose="030F0702030302020204" charset="0"/>
              <a:cs typeface="Comic Sans MS" panose="030F0702030302020204" charset="0"/>
            </a:endParaRPr>
          </a:p>
          <a:p>
            <a:pPr marL="285750" indent="-285750" algn="l">
              <a:buFont typeface="Wingdings" panose="05000000000000000000" charset="0"/>
              <a:buChar char="Ø"/>
            </a:pPr>
            <a:r>
              <a:rPr lang="en-IN" altLang="en-US" sz="1600">
                <a:latin typeface="Comic Sans MS" panose="030F0702030302020204" charset="0"/>
                <a:cs typeface="Comic Sans MS" panose="030F0702030302020204" charset="0"/>
              </a:rPr>
              <a:t>2. </a:t>
            </a:r>
            <a:r>
              <a:rPr lang="en-US" sz="1600">
                <a:latin typeface="Comic Sans MS" panose="030F0702030302020204" charset="0"/>
                <a:cs typeface="Comic Sans MS" panose="030F0702030302020204" charset="0"/>
              </a:rPr>
              <a:t>Smart India Hackathon Problem Statement : </a:t>
            </a:r>
            <a:r>
              <a:rPr lang="en-IN" altLang="en-US" sz="1600">
                <a:latin typeface="Comic Sans MS" panose="030F0702030302020204" charset="0"/>
                <a:cs typeface="Comic Sans MS" panose="030F0702030302020204" charset="0"/>
              </a:rPr>
              <a:t>       </a:t>
            </a:r>
            <a:r>
              <a:rPr lang="en-US" sz="1600">
                <a:latin typeface="Comic Sans MS" panose="030F0702030302020204" charset="0"/>
                <a:cs typeface="Comic Sans MS" panose="030F0702030302020204" charset="0"/>
              </a:rPr>
              <a:t>https://sih.gov.in/sih2022PS?technology_bucket=QWxs&amp;category=SGFyZHdhcmU=&amp;organization=QWxs&amp;organization_type=QWxs  </a:t>
            </a:r>
            <a:endParaRPr lang="en-US" sz="1600">
              <a:latin typeface="Comic Sans MS" panose="030F0702030302020204" charset="0"/>
              <a:cs typeface="Comic Sans MS" panose="030F0702030302020204" charset="0"/>
            </a:endParaRPr>
          </a:p>
          <a:p>
            <a:pPr marL="342900" indent="-342900" algn="l">
              <a:buNone/>
            </a:pPr>
            <a:endParaRPr lang="en-US" sz="1400">
              <a:cs typeface="Tahoma" panose="020B0604030504040204" pitchFamily="34" charset="0"/>
            </a:endParaRPr>
          </a:p>
          <a:p>
            <a:pPr marL="285750" indent="-285750" algn="l">
              <a:buFont typeface="Wingdings" panose="05000000000000000000" charset="0"/>
              <a:buChar char="Ø"/>
            </a:pPr>
            <a:endParaRPr lang="en-US" sz="1600">
              <a:cs typeface="Tahoma" panose="020B0604030504040204" pitchFamily="34" charset="0"/>
            </a:endParaRPr>
          </a:p>
        </p:txBody>
      </p:sp>
      <p:pic>
        <p:nvPicPr>
          <p:cNvPr id="7" name="Picture 2" descr="C:\Users\USER\Pictures\download (1).jfif"/>
          <p:cNvPicPr>
            <a:picLocks noChangeAspect="1" noChangeArrowheads="1"/>
          </p:cNvPicPr>
          <p:nvPr/>
        </p:nvPicPr>
        <p:blipFill rotWithShape="1">
          <a:blip r:embed="rId3">
            <a:extLst>
              <a:ext uri="{28A0092B-C50C-407E-A947-70E740481C1C}">
                <a14:useLocalDpi xmlns:a14="http://schemas.microsoft.com/office/drawing/2010/main" val="0"/>
              </a:ext>
            </a:extLst>
          </a:blip>
          <a:srcRect b="9481"/>
          <a:stretch>
            <a:fillRect/>
          </a:stretch>
        </p:blipFill>
        <p:spPr bwMode="auto">
          <a:xfrm>
            <a:off x="228600" y="4800600"/>
            <a:ext cx="3124200" cy="1905635"/>
          </a:xfrm>
          <a:prstGeom prst="roundRect">
            <a:avLst>
              <a:gd name="adj" fmla="val 8594"/>
            </a:avLst>
          </a:prstGeom>
          <a:solidFill>
            <a:srgbClr val="FFFFFF">
              <a:shade val="85000"/>
            </a:srgbClr>
          </a:solidFill>
          <a:ln w="9525">
            <a:noFill/>
            <a:miter lim="800000"/>
            <a:headEnd/>
            <a:tailEnd/>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57" y="3132437"/>
            <a:ext cx="8153400" cy="990600"/>
          </a:xfrm>
        </p:spPr>
        <p:txBody>
          <a:bodyPr/>
          <a:lstStyle/>
          <a:p>
            <a:pPr algn="ctr"/>
            <a:r>
              <a:rPr lang="en-US" sz="6000" dirty="0" smtClean="0"/>
              <a:t>Thank You</a:t>
            </a:r>
            <a:endParaRPr lang="en-US" sz="60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A259F3C7-9235-4E1F-BD7E-387B7F7080D6}" type="slidenum">
              <a:rPr lang="en-US" smtClean="0"/>
            </a:fld>
            <a:endParaRPr lang="en-US"/>
          </a:p>
        </p:txBody>
      </p:sp>
      <p:pic>
        <p:nvPicPr>
          <p:cNvPr id="1026" name="Picture 2" descr="C:\Users\USER\Pictures\images.jf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00543" y="228600"/>
            <a:ext cx="2619375" cy="17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7" name="Picture 3" descr="C:\Users\USER\Pictures\Ntpc_developed_LED_Safety_Reflective_Jackets_for_min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875" y="4648200"/>
            <a:ext cx="2667000"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quarter" idx="1"/>
          </p:nvPr>
        </p:nvSpPr>
        <p:spPr>
          <a:xfrm>
            <a:off x="533273" y="1981200"/>
            <a:ext cx="8153400" cy="4495800"/>
          </a:xfrm>
        </p:spPr>
        <p:txBody>
          <a:bodyPr/>
          <a:p>
            <a:pPr algn="ctr"/>
            <a:r>
              <a:rPr lang="en-IN" altLang="en-US" sz="3200" b="1" dirty="0" smtClean="0">
                <a:sym typeface="+mn-ea"/>
              </a:rPr>
              <a:t>“ </a:t>
            </a:r>
            <a:r>
              <a:rPr lang="en-US" sz="3200" b="1" dirty="0" smtClean="0">
                <a:sym typeface="+mn-ea"/>
              </a:rPr>
              <a:t>IOT </a:t>
            </a:r>
            <a:r>
              <a:rPr lang="en-US" sz="3200" b="1" dirty="0">
                <a:sym typeface="+mn-ea"/>
              </a:rPr>
              <a:t>Based coal mine safety monitoring and alerting </a:t>
            </a:r>
            <a:r>
              <a:rPr lang="en-US" sz="3200" b="1" dirty="0" smtClean="0">
                <a:sym typeface="+mn-ea"/>
              </a:rPr>
              <a:t>system</a:t>
            </a:r>
            <a:r>
              <a:rPr lang="en-IN" altLang="en-US" sz="3200" b="1" dirty="0" smtClean="0">
                <a:sym typeface="+mn-ea"/>
              </a:rPr>
              <a:t> </a:t>
            </a:r>
            <a:r>
              <a:rPr lang="en-US" sz="3200" b="1" dirty="0" smtClean="0">
                <a:sym typeface="+mn-ea"/>
              </a:rPr>
              <a:t>”</a:t>
            </a:r>
            <a:br>
              <a:rPr lang="en-US" sz="3200" b="1" dirty="0">
                <a:sym typeface="+mn-ea"/>
              </a:rPr>
            </a:br>
            <a:br>
              <a:rPr lang="en-US" sz="3200" b="1" dirty="0">
                <a:sym typeface="+mn-ea"/>
              </a:rPr>
            </a:br>
            <a:r>
              <a:rPr lang="en-US" sz="2400" b="1" dirty="0">
                <a:sym typeface="+mn-ea"/>
              </a:rPr>
              <a:t>By</a:t>
            </a:r>
            <a:br>
              <a:rPr lang="en-US" sz="2400" b="1" dirty="0">
                <a:sym typeface="+mn-ea"/>
              </a:rPr>
            </a:br>
            <a:br>
              <a:rPr lang="en-US" sz="2400" b="1" dirty="0">
                <a:sym typeface="+mn-ea"/>
              </a:rPr>
            </a:br>
            <a:r>
              <a:rPr lang="en-US" sz="1800" b="1" dirty="0" err="1" smtClean="0">
                <a:latin typeface="Arial" panose="020B0604020202020204" pitchFamily="34" charset="0"/>
                <a:cs typeface="Arial" panose="020B0604020202020204" pitchFamily="34" charset="0"/>
                <a:sym typeface="+mn-ea"/>
              </a:rPr>
              <a:t>Rutuja</a:t>
            </a:r>
            <a:r>
              <a:rPr lang="en-US" sz="1800" b="1" dirty="0" smtClean="0">
                <a:latin typeface="Arial" panose="020B0604020202020204" pitchFamily="34" charset="0"/>
                <a:cs typeface="Arial" panose="020B0604020202020204" pitchFamily="34" charset="0"/>
                <a:sym typeface="+mn-ea"/>
              </a:rPr>
              <a:t> Bothe</a:t>
            </a:r>
            <a:br>
              <a:rPr lang="en-US" sz="1800" b="1" dirty="0">
                <a:latin typeface="Arial" panose="020B0604020202020204" pitchFamily="34" charset="0"/>
                <a:cs typeface="Arial" panose="020B0604020202020204" pitchFamily="34" charset="0"/>
                <a:sym typeface="+mn-ea"/>
              </a:rPr>
            </a:br>
            <a:r>
              <a:rPr lang="en-IN" altLang="en-US" sz="1800" b="1" dirty="0" err="1" smtClean="0">
                <a:latin typeface="Arial" panose="020B0604020202020204" pitchFamily="34" charset="0"/>
                <a:cs typeface="Arial" panose="020B0604020202020204" pitchFamily="34" charset="0"/>
                <a:sym typeface="+mn-ea"/>
              </a:rPr>
              <a:t>M</a:t>
            </a:r>
            <a:r>
              <a:rPr lang="en-US" sz="1800" b="1" dirty="0" err="1" smtClean="0">
                <a:latin typeface="Arial" panose="020B0604020202020204" pitchFamily="34" charset="0"/>
                <a:cs typeface="Arial" panose="020B0604020202020204" pitchFamily="34" charset="0"/>
                <a:sym typeface="+mn-ea"/>
              </a:rPr>
              <a:t>ayuri</a:t>
            </a:r>
            <a:r>
              <a:rPr lang="en-US" sz="1800" b="1" dirty="0" smtClean="0">
                <a:latin typeface="Arial" panose="020B0604020202020204" pitchFamily="34" charset="0"/>
                <a:cs typeface="Arial" panose="020B0604020202020204" pitchFamily="34" charset="0"/>
                <a:sym typeface="+mn-ea"/>
              </a:rPr>
              <a:t> </a:t>
            </a:r>
            <a:r>
              <a:rPr lang="en-IN" altLang="en-US" sz="1800" b="1" dirty="0" smtClean="0">
                <a:latin typeface="Arial" panose="020B0604020202020204" pitchFamily="34" charset="0"/>
                <a:cs typeface="Arial" panose="020B0604020202020204" pitchFamily="34" charset="0"/>
                <a:sym typeface="+mn-ea"/>
              </a:rPr>
              <a:t>K</a:t>
            </a:r>
            <a:r>
              <a:rPr lang="en-US" sz="1800" b="1" dirty="0" smtClean="0">
                <a:latin typeface="Arial" panose="020B0604020202020204" pitchFamily="34" charset="0"/>
                <a:cs typeface="Arial" panose="020B0604020202020204" pitchFamily="34" charset="0"/>
                <a:sym typeface="+mn-ea"/>
              </a:rPr>
              <a:t>ale</a:t>
            </a:r>
            <a:br>
              <a:rPr lang="en-US" sz="1800" b="1" dirty="0">
                <a:latin typeface="Arial" panose="020B0604020202020204" pitchFamily="34" charset="0"/>
                <a:cs typeface="Arial" panose="020B0604020202020204" pitchFamily="34" charset="0"/>
                <a:sym typeface="+mn-ea"/>
              </a:rPr>
            </a:br>
            <a:r>
              <a:rPr lang="en-IN" altLang="en-US" sz="1800" b="1" dirty="0" smtClean="0">
                <a:latin typeface="Arial" panose="020B0604020202020204" pitchFamily="34" charset="0"/>
                <a:cs typeface="Arial" panose="020B0604020202020204" pitchFamily="34" charset="0"/>
                <a:sym typeface="+mn-ea"/>
              </a:rPr>
              <a:t>S</a:t>
            </a:r>
            <a:r>
              <a:rPr lang="en-US" sz="1800" b="1" dirty="0" smtClean="0">
                <a:latin typeface="Arial" panose="020B0604020202020204" pitchFamily="34" charset="0"/>
                <a:cs typeface="Arial" panose="020B0604020202020204" pitchFamily="34" charset="0"/>
                <a:sym typeface="+mn-ea"/>
              </a:rPr>
              <a:t>iddhi </a:t>
            </a:r>
            <a:r>
              <a:rPr lang="en-IN" altLang="en-US" sz="1800" b="1" dirty="0" smtClean="0">
                <a:latin typeface="Arial" panose="020B0604020202020204" pitchFamily="34" charset="0"/>
                <a:cs typeface="Arial" panose="020B0604020202020204" pitchFamily="34" charset="0"/>
                <a:sym typeface="+mn-ea"/>
              </a:rPr>
              <a:t>S</a:t>
            </a:r>
            <a:r>
              <a:rPr lang="en-US" sz="1800" b="1" dirty="0" err="1" smtClean="0">
                <a:latin typeface="Arial" panose="020B0604020202020204" pitchFamily="34" charset="0"/>
                <a:cs typeface="Arial" panose="020B0604020202020204" pitchFamily="34" charset="0"/>
                <a:sym typeface="+mn-ea"/>
              </a:rPr>
              <a:t>arote</a:t>
            </a:r>
            <a:br>
              <a:rPr lang="en-US" sz="1800" b="1" dirty="0" smtClean="0">
                <a:latin typeface="Arial" panose="020B0604020202020204" pitchFamily="34" charset="0"/>
                <a:cs typeface="Arial" panose="020B0604020202020204" pitchFamily="34" charset="0"/>
                <a:sym typeface="+mn-ea"/>
              </a:rPr>
            </a:br>
            <a:br>
              <a:rPr lang="en-US" sz="1800" b="1" dirty="0" smtClean="0">
                <a:latin typeface="Arial" panose="020B0604020202020204" pitchFamily="34" charset="0"/>
                <a:cs typeface="Arial" panose="020B0604020202020204" pitchFamily="34" charset="0"/>
                <a:sym typeface="+mn-ea"/>
              </a:rPr>
            </a:br>
            <a:r>
              <a:rPr lang="en-IN" altLang="en-US" sz="1800" b="1" dirty="0" smtClean="0">
                <a:sym typeface="+mn-ea"/>
              </a:rPr>
              <a:t>U</a:t>
            </a:r>
            <a:r>
              <a:rPr lang="en-US" sz="1800" b="1" dirty="0" smtClean="0">
                <a:sym typeface="+mn-ea"/>
              </a:rPr>
              <a:t>nder </a:t>
            </a:r>
            <a:r>
              <a:rPr lang="en-US" sz="1800" b="1" dirty="0">
                <a:sym typeface="+mn-ea"/>
              </a:rPr>
              <a:t>the guidance of</a:t>
            </a:r>
            <a:br>
              <a:rPr lang="en-US" sz="1800" b="1" i="1" dirty="0">
                <a:sym typeface="+mn-ea"/>
              </a:rPr>
            </a:br>
            <a:r>
              <a:rPr lang="en-US" sz="1800" b="1" dirty="0" err="1">
                <a:sym typeface="+mn-ea"/>
              </a:rPr>
              <a:t>Dr.P.M.Ghate</a:t>
            </a:r>
            <a:r>
              <a:rPr lang="en-US" sz="1800" b="1" dirty="0">
                <a:sym typeface="+mn-ea"/>
              </a:rPr>
              <a:t> </a:t>
            </a:r>
            <a:br>
              <a:rPr lang="en-US" sz="1800" b="1" dirty="0">
                <a:sym typeface="+mn-ea"/>
              </a:rPr>
            </a:br>
            <a:endParaRPr lang="en-US" b="1" dirty="0"/>
          </a:p>
          <a:p>
            <a:endParaRPr lang="en-US"/>
          </a:p>
        </p:txBody>
      </p:sp>
      <p:sp>
        <p:nvSpPr>
          <p:cNvPr id="5" name="Slide Number Placeholder 4"/>
          <p:cNvSpPr>
            <a:spLocks noGrp="1"/>
          </p:cNvSpPr>
          <p:nvPr>
            <p:ph type="sldNum" sz="quarter" idx="12"/>
          </p:nvPr>
        </p:nvSpPr>
        <p:spPr/>
        <p:txBody>
          <a:bodyPr>
            <a:normAutofit fontScale="70000"/>
          </a:bodyPr>
          <a:p>
            <a:pPr>
              <a:defRPr/>
            </a:pPr>
            <a:fld id="{4D63F3A1-E590-4750-BA34-B966EAF72281}" type="slidenum">
              <a:rPr lang="en-US"/>
            </a:fld>
            <a:endParaRPr lang="en-US"/>
          </a:p>
        </p:txBody>
      </p:sp>
      <p:grpSp>
        <p:nvGrpSpPr>
          <p:cNvPr id="6" name="Group 7"/>
          <p:cNvGrpSpPr/>
          <p:nvPr/>
        </p:nvGrpSpPr>
        <p:grpSpPr bwMode="auto">
          <a:xfrm>
            <a:off x="37877" y="76011"/>
            <a:ext cx="9144000" cy="1077913"/>
            <a:chOff x="0" y="0"/>
            <a:chExt cx="9144000" cy="1077218"/>
          </a:xfrm>
        </p:grpSpPr>
        <p:sp>
          <p:nvSpPr>
            <p:cNvPr id="8" name="Rectangle 6"/>
            <p:cNvSpPr>
              <a:spLocks noChangeArrowheads="1"/>
            </p:cNvSpPr>
            <p:nvPr/>
          </p:nvSpPr>
          <p:spPr bwMode="auto">
            <a:xfrm>
              <a:off x="0" y="0"/>
              <a:ext cx="9144000" cy="1077218"/>
            </a:xfrm>
            <a:prstGeom prst="rect">
              <a:avLst/>
            </a:prstGeom>
            <a:noFill/>
            <a:ln w="9525">
              <a:noFill/>
              <a:miter lim="800000"/>
            </a:ln>
          </p:spPr>
          <p:txBody>
            <a:bodyPr>
              <a:spAutoFit/>
            </a:bodyPr>
            <a:p>
              <a:pPr algn="ctr"/>
              <a:r>
                <a:rPr lang="en-US" sz="2000" b="1" dirty="0">
                  <a:solidFill>
                    <a:srgbClr val="C0000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JSPM’s </a:t>
              </a: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RAJARSHI SHAHU COLLEGE OF ENGINEERING</a:t>
              </a: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Department of Electronics and Telecommunication Engineering</a:t>
              </a:r>
              <a:r>
                <a:rPr lang="en-US" sz="2400" b="1"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pic>
          <p:nvPicPr>
            <p:cNvPr id="9"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10"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sz="quarter" idx="1"/>
          </p:nvPr>
        </p:nvSpPr>
        <p:spPr>
          <a:xfrm>
            <a:off x="609600" y="1600200"/>
            <a:ext cx="8153400" cy="4495800"/>
          </a:xfrm>
        </p:spPr>
        <p:txBody>
          <a:bodyPr/>
          <a:lstStyle/>
          <a:p>
            <a:pPr>
              <a:spcAft>
                <a:spcPts val="600"/>
              </a:spcAft>
              <a:buFont typeface="Wingdings" panose="05000000000000000000" charset="0"/>
              <a:buChar char="Ø"/>
              <a:defRPr/>
            </a:pPr>
            <a:r>
              <a:rPr lang="en-US" sz="1600" dirty="0" smtClean="0">
                <a:latin typeface="Comic Sans MS" panose="030F0702030302020204" charset="0"/>
                <a:cs typeface="Comic Sans MS" panose="030F0702030302020204" charset="0"/>
              </a:rPr>
              <a:t>Introduction</a:t>
            </a:r>
            <a:endParaRPr lang="en-US" sz="1600" dirty="0">
              <a:latin typeface="Comic Sans MS" panose="030F0702030302020204" charset="0"/>
              <a:cs typeface="Comic Sans MS" panose="030F0702030302020204" charset="0"/>
            </a:endParaRPr>
          </a:p>
          <a:p>
            <a:pPr>
              <a:spcAft>
                <a:spcPts val="600"/>
              </a:spcAft>
              <a:buFont typeface="Wingdings" panose="05000000000000000000" charset="0"/>
              <a:buChar char="Ø"/>
              <a:defRPr/>
            </a:pPr>
            <a:r>
              <a:rPr lang="en-US" sz="1600" dirty="0" smtClean="0">
                <a:latin typeface="Comic Sans MS" panose="030F0702030302020204" charset="0"/>
                <a:cs typeface="Comic Sans MS" panose="030F0702030302020204" charset="0"/>
              </a:rPr>
              <a:t>Findings </a:t>
            </a:r>
            <a:r>
              <a:rPr lang="en-US" sz="1600" dirty="0">
                <a:latin typeface="Comic Sans MS" panose="030F0702030302020204" charset="0"/>
                <a:cs typeface="Comic Sans MS" panose="030F0702030302020204" charset="0"/>
              </a:rPr>
              <a:t>from Literature Survey</a:t>
            </a:r>
            <a:endParaRPr lang="en-US" sz="1600" dirty="0">
              <a:latin typeface="Comic Sans MS" panose="030F0702030302020204" charset="0"/>
              <a:cs typeface="Comic Sans MS" panose="030F0702030302020204" charset="0"/>
            </a:endParaRPr>
          </a:p>
          <a:p>
            <a:pPr>
              <a:spcAft>
                <a:spcPts val="600"/>
              </a:spcAft>
              <a:buFont typeface="Wingdings" panose="05000000000000000000" charset="0"/>
              <a:buChar char="Ø"/>
              <a:defRPr/>
            </a:pPr>
            <a:r>
              <a:rPr lang="en-US" sz="1600" dirty="0">
                <a:latin typeface="Comic Sans MS" panose="030F0702030302020204" charset="0"/>
                <a:cs typeface="Comic Sans MS" panose="030F0702030302020204" charset="0"/>
              </a:rPr>
              <a:t>Aim &amp; Objectives</a:t>
            </a:r>
            <a:endParaRPr lang="en-US" sz="1600" dirty="0">
              <a:latin typeface="Comic Sans MS" panose="030F0702030302020204" charset="0"/>
              <a:cs typeface="Comic Sans MS" panose="030F0702030302020204" charset="0"/>
            </a:endParaRPr>
          </a:p>
          <a:p>
            <a:pPr>
              <a:spcAft>
                <a:spcPts val="600"/>
              </a:spcAft>
              <a:buFont typeface="Wingdings" panose="05000000000000000000" charset="0"/>
              <a:buChar char="Ø"/>
              <a:defRPr/>
            </a:pPr>
            <a:r>
              <a:rPr lang="en-US" sz="1600" dirty="0" smtClean="0">
                <a:latin typeface="Comic Sans MS" panose="030F0702030302020204" charset="0"/>
                <a:cs typeface="Comic Sans MS" panose="030F0702030302020204" charset="0"/>
              </a:rPr>
              <a:t>Applications</a:t>
            </a:r>
            <a:r>
              <a:rPr lang="en-US" sz="1600" dirty="0">
                <a:latin typeface="Comic Sans MS" panose="030F0702030302020204" charset="0"/>
                <a:cs typeface="Comic Sans MS" panose="030F0702030302020204" charset="0"/>
              </a:rPr>
              <a:t>, Advantages and Limitations</a:t>
            </a:r>
            <a:endParaRPr lang="en-US" sz="1600" dirty="0">
              <a:latin typeface="Comic Sans MS" panose="030F0702030302020204" charset="0"/>
              <a:cs typeface="Comic Sans MS" panose="030F0702030302020204" charset="0"/>
            </a:endParaRPr>
          </a:p>
          <a:p>
            <a:pPr>
              <a:spcAft>
                <a:spcPts val="600"/>
              </a:spcAft>
              <a:buFont typeface="Wingdings" panose="05000000000000000000" charset="0"/>
              <a:buChar char="Ø"/>
              <a:defRPr/>
            </a:pPr>
            <a:r>
              <a:rPr lang="en-US" sz="1600" dirty="0">
                <a:latin typeface="Comic Sans MS" panose="030F0702030302020204" charset="0"/>
                <a:cs typeface="Comic Sans MS" panose="030F0702030302020204" charset="0"/>
              </a:rPr>
              <a:t>Expected outcome</a:t>
            </a:r>
            <a:endParaRPr lang="en-US" sz="1600" dirty="0">
              <a:latin typeface="Comic Sans MS" panose="030F0702030302020204" charset="0"/>
              <a:cs typeface="Comic Sans MS" panose="030F0702030302020204" charset="0"/>
            </a:endParaRPr>
          </a:p>
          <a:p>
            <a:pPr>
              <a:spcAft>
                <a:spcPts val="600"/>
              </a:spcAft>
              <a:buFont typeface="Wingdings" panose="05000000000000000000" charset="0"/>
              <a:buChar char="Ø"/>
              <a:defRPr/>
            </a:pPr>
            <a:r>
              <a:rPr lang="en-US" sz="1600" dirty="0">
                <a:latin typeface="Comic Sans MS" panose="030F0702030302020204" charset="0"/>
                <a:cs typeface="Comic Sans MS" panose="030F0702030302020204" charset="0"/>
              </a:rPr>
              <a:t>Experimentation and results </a:t>
            </a:r>
            <a:endParaRPr lang="en-US" sz="1600" dirty="0">
              <a:latin typeface="Comic Sans MS" panose="030F0702030302020204" charset="0"/>
              <a:cs typeface="Comic Sans MS" panose="030F0702030302020204" charset="0"/>
            </a:endParaRPr>
          </a:p>
          <a:p>
            <a:pPr>
              <a:spcAft>
                <a:spcPts val="600"/>
              </a:spcAft>
              <a:buFont typeface="Wingdings" panose="05000000000000000000" charset="0"/>
              <a:buChar char="Ø"/>
              <a:defRPr/>
            </a:pPr>
            <a:r>
              <a:rPr lang="en-US" sz="1600" dirty="0">
                <a:latin typeface="Comic Sans MS" panose="030F0702030302020204" charset="0"/>
                <a:cs typeface="Comic Sans MS" panose="030F0702030302020204" charset="0"/>
              </a:rPr>
              <a:t>Conclusion</a:t>
            </a:r>
            <a:endParaRPr lang="en-US" sz="1600" dirty="0">
              <a:latin typeface="Comic Sans MS" panose="030F0702030302020204" charset="0"/>
              <a:cs typeface="Comic Sans MS" panose="030F0702030302020204" charset="0"/>
            </a:endParaRPr>
          </a:p>
          <a:p>
            <a:pPr>
              <a:spcAft>
                <a:spcPts val="600"/>
              </a:spcAft>
              <a:buFont typeface="Wingdings" panose="05000000000000000000" charset="0"/>
              <a:buChar char="Ø"/>
              <a:defRPr/>
            </a:pPr>
            <a:r>
              <a:rPr lang="en-US" sz="1600" dirty="0">
                <a:latin typeface="Comic Sans MS" panose="030F0702030302020204" charset="0"/>
                <a:cs typeface="Comic Sans MS" panose="030F0702030302020204" charset="0"/>
              </a:rPr>
              <a:t>References</a:t>
            </a:r>
            <a:endParaRPr lang="en-US" sz="1600" dirty="0">
              <a:latin typeface="Comic Sans MS" panose="030F0702030302020204" charset="0"/>
              <a:cs typeface="Comic Sans MS" panose="030F0702030302020204" charset="0"/>
            </a:endParaRPr>
          </a:p>
          <a:p>
            <a:pPr>
              <a:spcAft>
                <a:spcPts val="600"/>
              </a:spcAft>
              <a:buFont typeface="Wingdings" panose="05000000000000000000" charset="0"/>
              <a:buChar char="Ø"/>
              <a:defRPr/>
            </a:pPr>
            <a:endParaRPr lang="en-US" sz="1600" dirty="0">
              <a:latin typeface="Comic Sans MS" panose="030F0702030302020204" charset="0"/>
              <a:cs typeface="Comic Sans MS" panose="030F0702030302020204"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4D63F3A1-E590-4750-BA34-B966EAF72281}" type="slidenum">
              <a:rPr lang="en-US" smtClean="0"/>
            </a:fld>
            <a:endParaRPr lang="en-US"/>
          </a:p>
        </p:txBody>
      </p:sp>
      <p:pic>
        <p:nvPicPr>
          <p:cNvPr id="1026" name="Picture 2" descr="C:\Users\USER\Pictures\download.jf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00800" y="0"/>
            <a:ext cx="27432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2" descr="C:\Users\USER\Pictures\images (1).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953000"/>
            <a:ext cx="2743200" cy="17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2" descr="C:\Users\USER\Pictures\images (4).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514600"/>
            <a:ext cx="2743199"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sz="quarter" idx="1"/>
          </p:nvPr>
        </p:nvSpPr>
        <p:spPr/>
        <p:txBody>
          <a:bodyPr/>
          <a:lstStyle/>
          <a:p>
            <a:pPr>
              <a:buFont typeface="Wingdings" panose="05000000000000000000" pitchFamily="2" charset="2"/>
              <a:buChar char="q"/>
            </a:pPr>
            <a:endParaRPr lang="en-IN" altLang="en-US" sz="2000" dirty="0">
              <a:latin typeface="Tahoma" panose="020B0604030504040204" pitchFamily="34" charset="0"/>
              <a:cs typeface="Tahoma" panose="020B0604030504040204" pitchFamily="34" charset="0"/>
              <a:sym typeface="+mn-ea"/>
            </a:endParaRPr>
          </a:p>
          <a:p>
            <a:pPr>
              <a:buFont typeface="Wingdings" panose="05000000000000000000" charset="0"/>
              <a:buChar char="Ø"/>
            </a:pPr>
            <a:r>
              <a:rPr lang="en-IN" altLang="en-US" sz="2000" dirty="0">
                <a:latin typeface="Comic Sans MS" panose="030F0702030302020204" charset="0"/>
                <a:cs typeface="Comic Sans MS" panose="030F0702030302020204" charset="0"/>
                <a:sym typeface="+mn-ea"/>
              </a:rPr>
              <a:t>T</a:t>
            </a:r>
            <a:r>
              <a:rPr lang="en-US" sz="2000" dirty="0">
                <a:latin typeface="Comic Sans MS" panose="030F0702030302020204" charset="0"/>
                <a:cs typeface="Comic Sans MS" panose="030F0702030302020204" charset="0"/>
                <a:sym typeface="+mn-ea"/>
              </a:rPr>
              <a:t>he</a:t>
            </a:r>
            <a:r>
              <a:rPr lang="en-IN" altLang="en-US" sz="2000" dirty="0">
                <a:latin typeface="Comic Sans MS" panose="030F0702030302020204" charset="0"/>
                <a:cs typeface="Comic Sans MS" panose="030F0702030302020204" charset="0"/>
                <a:sym typeface="+mn-ea"/>
              </a:rPr>
              <a:t> main</a:t>
            </a:r>
            <a:r>
              <a:rPr lang="en-US" sz="2000" dirty="0">
                <a:latin typeface="Comic Sans MS" panose="030F0702030302020204" charset="0"/>
                <a:cs typeface="Comic Sans MS" panose="030F0702030302020204" charset="0"/>
                <a:sym typeface="+mn-ea"/>
              </a:rPr>
              <a:t> objective is to create a safer working environment, prevent accidents, improve response times, and facilitate data-driven decision-making for continuous safety enhancements.</a:t>
            </a:r>
            <a:endParaRPr lang="en-US" sz="2000" dirty="0">
              <a:latin typeface="Comic Sans MS" panose="030F0702030302020204" charset="0"/>
              <a:cs typeface="Comic Sans MS" panose="030F0702030302020204" charset="0"/>
            </a:endParaRPr>
          </a:p>
          <a:p>
            <a:pPr marL="0" indent="0">
              <a:buFont typeface="Wingdings" panose="05000000000000000000" pitchFamily="2" charset="2"/>
              <a:buNone/>
            </a:pPr>
            <a:endParaRPr lang="en-US" sz="2000" dirty="0" smtClean="0">
              <a:latin typeface="Comic Sans MS" panose="030F0702030302020204" charset="0"/>
              <a:cs typeface="Comic Sans MS" panose="030F0702030302020204" charset="0"/>
            </a:endParaRPr>
          </a:p>
          <a:p>
            <a:pPr>
              <a:buFont typeface="Wingdings" panose="05000000000000000000" charset="0"/>
              <a:buChar char="Ø"/>
            </a:pPr>
            <a:r>
              <a:rPr lang="en-US" sz="2000" dirty="0" smtClean="0">
                <a:latin typeface="Comic Sans MS" panose="030F0702030302020204" charset="0"/>
                <a:cs typeface="Comic Sans MS" panose="030F0702030302020204" charset="0"/>
              </a:rPr>
              <a:t>To </a:t>
            </a:r>
            <a:r>
              <a:rPr lang="en-US" sz="2000" dirty="0">
                <a:latin typeface="Comic Sans MS" panose="030F0702030302020204" charset="0"/>
                <a:cs typeface="Comic Sans MS" panose="030F0702030302020204" charset="0"/>
              </a:rPr>
              <a:t>give a solution to design smart work clothing that has sensors embedded in it to securely transmit data to managers about hazardous conditions  improving safety overall.</a:t>
            </a:r>
            <a:endParaRPr lang="en-US" sz="2000" dirty="0">
              <a:latin typeface="Comic Sans MS" panose="030F0702030302020204" charset="0"/>
              <a:cs typeface="Comic Sans MS" panose="030F0702030302020204" charset="0"/>
            </a:endParaRPr>
          </a:p>
          <a:p>
            <a:pPr marL="0" indent="0">
              <a:buFont typeface="Wingdings" panose="05000000000000000000" pitchFamily="2" charset="2"/>
              <a:buNone/>
            </a:pPr>
            <a:endParaRPr lang="en-US" sz="2000" dirty="0">
              <a:latin typeface="Tahoma" panose="020B0604030504040204" pitchFamily="34" charset="0"/>
              <a:cs typeface="Tahoma" panose="020B0604030504040204" pitchFamily="34" charset="0"/>
            </a:endParaRPr>
          </a:p>
          <a:p>
            <a:endParaRPr lang="en-US" sz="2000" dirty="0">
              <a:latin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4D63F3A1-E590-4750-BA34-B966EAF72281}" type="slidenum">
              <a:rPr lang="en-US" smtClean="0"/>
            </a:fld>
            <a:endParaRPr lang="en-US"/>
          </a:p>
        </p:txBody>
      </p:sp>
      <p:pic>
        <p:nvPicPr>
          <p:cNvPr id="5122" name="Picture 2" descr="C:\Users\USER\Pictures\download (1).jf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84265" y="0"/>
            <a:ext cx="2943225" cy="1895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2" descr="C:\Users\USER\Pictures\3D_Scanner_for_Coal_Mining_at_Khadia_NC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2690" y="4800600"/>
            <a:ext cx="2747010" cy="18840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3" descr="C:\Users\USER\Pictures\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00600"/>
            <a:ext cx="2800350" cy="18819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pPr>
              <a:buFont typeface="Wingdings" panose="05000000000000000000" charset="0"/>
              <a:buChar char="Ø"/>
            </a:pPr>
            <a:endParaRPr lang="en-US" sz="1800" dirty="0" smtClean="0"/>
          </a:p>
          <a:p>
            <a:pPr>
              <a:buFont typeface="Wingdings" panose="05000000000000000000" charset="0"/>
              <a:buChar char="Ø"/>
            </a:pPr>
            <a:r>
              <a:rPr lang="en-US" sz="1600" dirty="0" smtClean="0">
                <a:latin typeface="Comic Sans MS" panose="030F0702030302020204" charset="0"/>
                <a:cs typeface="Comic Sans MS" panose="030F0702030302020204" charset="0"/>
              </a:rPr>
              <a:t>With </a:t>
            </a:r>
            <a:r>
              <a:rPr lang="en-US" sz="1600" dirty="0">
                <a:latin typeface="Comic Sans MS" panose="030F0702030302020204" charset="0"/>
                <a:cs typeface="Comic Sans MS" panose="030F0702030302020204" charset="0"/>
              </a:rPr>
              <a:t>the emergence of Industrial Internet of Things (</a:t>
            </a:r>
            <a:r>
              <a:rPr lang="en-US" sz="1600" dirty="0" err="1" smtClean="0">
                <a:latin typeface="Comic Sans MS" panose="030F0702030302020204" charset="0"/>
                <a:cs typeface="Comic Sans MS" panose="030F0702030302020204" charset="0"/>
              </a:rPr>
              <a:t>IoT</a:t>
            </a:r>
            <a:r>
              <a:rPr lang="en-US" sz="1600" dirty="0">
                <a:latin typeface="Comic Sans MS" panose="030F0702030302020204" charset="0"/>
                <a:cs typeface="Comic Sans MS" panose="030F0702030302020204" charset="0"/>
              </a:rPr>
              <a:t>) a smart safety jacket is developed which will </a:t>
            </a:r>
            <a:r>
              <a:rPr lang="en-US" sz="1600" dirty="0" smtClean="0">
                <a:latin typeface="Comic Sans MS" panose="030F0702030302020204" charset="0"/>
                <a:cs typeface="Comic Sans MS" panose="030F0702030302020204" charset="0"/>
              </a:rPr>
              <a:t>monitor </a:t>
            </a:r>
            <a:r>
              <a:rPr lang="en-US" sz="1600" dirty="0">
                <a:latin typeface="Comic Sans MS" panose="030F0702030302020204" charset="0"/>
                <a:cs typeface="Comic Sans MS" panose="030F0702030302020204" charset="0"/>
              </a:rPr>
              <a:t>and also provide precautionary measures for miner’s safety using concept of </a:t>
            </a:r>
            <a:r>
              <a:rPr lang="en-US" sz="1600" dirty="0" err="1">
                <a:latin typeface="Comic Sans MS" panose="030F0702030302020204" charset="0"/>
                <a:cs typeface="Comic Sans MS" panose="030F0702030302020204" charset="0"/>
              </a:rPr>
              <a:t>IoT</a:t>
            </a:r>
            <a:r>
              <a:rPr lang="en-US" sz="1600" dirty="0">
                <a:latin typeface="Comic Sans MS" panose="030F0702030302020204" charset="0"/>
                <a:cs typeface="Comic Sans MS" panose="030F0702030302020204" charset="0"/>
              </a:rPr>
              <a:t>. </a:t>
            </a:r>
            <a:endParaRPr lang="en-US" sz="1600" dirty="0" smtClean="0">
              <a:latin typeface="Comic Sans MS" panose="030F0702030302020204" charset="0"/>
              <a:cs typeface="Comic Sans MS" panose="030F0702030302020204" charset="0"/>
            </a:endParaRPr>
          </a:p>
          <a:p>
            <a:pPr>
              <a:buFont typeface="Wingdings" panose="05000000000000000000" charset="0"/>
              <a:buChar char="Ø"/>
            </a:pPr>
            <a:r>
              <a:rPr lang="en-US" sz="1600" dirty="0" smtClean="0">
                <a:latin typeface="Comic Sans MS" panose="030F0702030302020204" charset="0"/>
                <a:cs typeface="Comic Sans MS" panose="030F0702030302020204" charset="0"/>
              </a:rPr>
              <a:t>Integrating </a:t>
            </a:r>
            <a:r>
              <a:rPr lang="en-US" sz="1600" dirty="0">
                <a:latin typeface="Comic Sans MS" panose="030F0702030302020204" charset="0"/>
                <a:cs typeface="Comic Sans MS" panose="030F0702030302020204" charset="0"/>
              </a:rPr>
              <a:t>smart safety jackets with different health sensors such </a:t>
            </a:r>
            <a:r>
              <a:rPr lang="en-US" sz="1600" dirty="0" smtClean="0">
                <a:latin typeface="Comic Sans MS" panose="030F0702030302020204" charset="0"/>
                <a:cs typeface="Comic Sans MS" panose="030F0702030302020204" charset="0"/>
              </a:rPr>
              <a:t>gas sensor, carbon monoxide sensor, air quality sensor, smoke sensor, </a:t>
            </a:r>
            <a:r>
              <a:rPr lang="en-US" sz="1600" dirty="0" err="1" smtClean="0">
                <a:latin typeface="Comic Sans MS" panose="030F0702030302020204" charset="0"/>
                <a:cs typeface="Comic Sans MS" panose="030F0702030302020204" charset="0"/>
              </a:rPr>
              <a:t>wifi</a:t>
            </a:r>
            <a:r>
              <a:rPr lang="en-US" sz="1600" dirty="0" smtClean="0">
                <a:latin typeface="Comic Sans MS" panose="030F0702030302020204" charset="0"/>
                <a:cs typeface="Comic Sans MS" panose="030F0702030302020204" charset="0"/>
              </a:rPr>
              <a:t> module, temperature and humidity sensor.</a:t>
            </a:r>
            <a:endParaRPr lang="en-US" sz="1600" dirty="0" smtClean="0">
              <a:latin typeface="Comic Sans MS" panose="030F0702030302020204" charset="0"/>
              <a:cs typeface="Comic Sans MS" panose="030F0702030302020204" charset="0"/>
            </a:endParaRPr>
          </a:p>
          <a:p>
            <a:pPr>
              <a:buFont typeface="Wingdings" panose="05000000000000000000" charset="0"/>
              <a:buChar char="Ø"/>
            </a:pPr>
            <a:r>
              <a:rPr lang="en-US" sz="1600" dirty="0" smtClean="0">
                <a:latin typeface="Comic Sans MS" panose="030F0702030302020204" charset="0"/>
                <a:cs typeface="Comic Sans MS" panose="030F0702030302020204" charset="0"/>
              </a:rPr>
              <a:t>Sensors </a:t>
            </a:r>
            <a:r>
              <a:rPr lang="en-US" sz="1600" dirty="0">
                <a:latin typeface="Comic Sans MS" panose="030F0702030302020204" charset="0"/>
                <a:cs typeface="Comic Sans MS" panose="030F0702030302020204" charset="0"/>
              </a:rPr>
              <a:t>constantly send the sensor data to the cloud and if any abnormal situation occurs it will send a message to the responsible person in the control room as well as it will alert the miners. </a:t>
            </a:r>
            <a:endParaRPr lang="en-US" sz="1600" dirty="0" smtClean="0">
              <a:latin typeface="Comic Sans MS" panose="030F0702030302020204" charset="0"/>
              <a:cs typeface="Comic Sans MS" panose="030F0702030302020204" charset="0"/>
            </a:endParaRPr>
          </a:p>
          <a:p>
            <a:pPr>
              <a:buFont typeface="Wingdings" panose="05000000000000000000" charset="0"/>
              <a:buChar char="Ø"/>
            </a:pPr>
            <a:r>
              <a:rPr lang="en-US" sz="1600" dirty="0" smtClean="0">
                <a:latin typeface="Comic Sans MS" panose="030F0702030302020204" charset="0"/>
                <a:cs typeface="Comic Sans MS" panose="030F0702030302020204" charset="0"/>
              </a:rPr>
              <a:t>As</a:t>
            </a:r>
            <a:r>
              <a:rPr lang="en-US" sz="1600" dirty="0">
                <a:latin typeface="Comic Sans MS" panose="030F0702030302020204" charset="0"/>
                <a:cs typeface="Comic Sans MS" panose="030F0702030302020204" charset="0"/>
              </a:rPr>
              <a:t>, mining take place deep underground it can be more vulnerable to toxic gases, low oxygen level, hazardous gases can be detected with MQ gas sensor family. </a:t>
            </a:r>
            <a:endParaRPr lang="en-US" sz="1600" dirty="0" smtClean="0">
              <a:latin typeface="Comic Sans MS" panose="030F0702030302020204" charset="0"/>
              <a:cs typeface="Comic Sans MS" panose="030F0702030302020204" charset="0"/>
            </a:endParaRPr>
          </a:p>
          <a:p>
            <a:pPr>
              <a:buFont typeface="Wingdings" panose="05000000000000000000" charset="0"/>
              <a:buChar char="Ø"/>
            </a:pPr>
            <a:r>
              <a:rPr lang="en-US" sz="1600" dirty="0" smtClean="0">
                <a:latin typeface="Comic Sans MS" panose="030F0702030302020204" charset="0"/>
                <a:cs typeface="Comic Sans MS" panose="030F0702030302020204" charset="0"/>
              </a:rPr>
              <a:t>The </a:t>
            </a:r>
            <a:r>
              <a:rPr lang="en-US" sz="1600" dirty="0">
                <a:latin typeface="Comic Sans MS" panose="030F0702030302020204" charset="0"/>
                <a:cs typeface="Comic Sans MS" panose="030F0702030302020204" charset="0"/>
              </a:rPr>
              <a:t>developed system is mainly implemented to improve the working condition inside the coal mines and also to ensure workers safety.</a:t>
            </a:r>
            <a:endParaRPr lang="en-US" sz="1600" dirty="0">
              <a:latin typeface="Comic Sans MS" panose="030F0702030302020204" charset="0"/>
              <a:cs typeface="Comic Sans MS" panose="030F0702030302020204"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4D63F3A1-E590-4750-BA34-B966EAF72281}" type="slidenum">
              <a:rPr lang="en-US" smtClean="0"/>
            </a:fld>
            <a:endParaRPr lang="en-US"/>
          </a:p>
        </p:txBody>
      </p:sp>
      <p:pic>
        <p:nvPicPr>
          <p:cNvPr id="2050" name="Picture 2" descr="C:\Users\USER\Pictures\download (5).jf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96797" y="0"/>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Findings From Literature </a:t>
            </a:r>
            <a:br>
              <a:rPr lang="en-US" sz="4000" dirty="0" smtClean="0"/>
            </a:br>
            <a:r>
              <a:rPr lang="en-US" sz="4000" dirty="0" smtClean="0"/>
              <a:t>Survey</a:t>
            </a:r>
            <a:endParaRPr lang="en-US" sz="4000" dirty="0" smtClean="0"/>
          </a:p>
        </p:txBody>
      </p:sp>
      <p:sp>
        <p:nvSpPr>
          <p:cNvPr id="3" name="Content Placeholder 2"/>
          <p:cNvSpPr>
            <a:spLocks noGrp="1"/>
          </p:cNvSpPr>
          <p:nvPr>
            <p:ph sz="quarter" idx="1"/>
          </p:nvPr>
        </p:nvSpPr>
        <p:spPr/>
        <p:txBody>
          <a:bodyPr/>
          <a:lstStyle/>
          <a:p>
            <a:pPr>
              <a:buFont typeface="Wingdings" panose="05000000000000000000" charset="0"/>
              <a:buChar char="Ø"/>
            </a:pPr>
            <a:endParaRPr lang="en-US" sz="1400" dirty="0">
              <a:latin typeface="Tahoma" panose="020B0604030504040204" pitchFamily="34" charset="0"/>
              <a:cs typeface="Tahoma" panose="020B0604030504040204" pitchFamily="34" charset="0"/>
            </a:endParaRPr>
          </a:p>
          <a:p>
            <a:pPr>
              <a:buFont typeface="Wingdings" panose="05000000000000000000" charset="0"/>
              <a:buChar char="Ø"/>
            </a:pPr>
            <a:r>
              <a:rPr lang="en-US" sz="1400" dirty="0" smtClean="0">
                <a:latin typeface="Comic Sans MS" panose="030F0702030302020204" charset="0"/>
                <a:cs typeface="Tahoma" panose="020B0604030504040204" pitchFamily="34" charset="0"/>
              </a:rPr>
              <a:t>Research </a:t>
            </a:r>
            <a:r>
              <a:rPr lang="en-US" sz="1400" dirty="0">
                <a:latin typeface="Comic Sans MS" panose="030F0702030302020204" charset="0"/>
                <a:cs typeface="Tahoma" panose="020B0604030504040204" pitchFamily="34" charset="0"/>
              </a:rPr>
              <a:t>so far in the area of safety has revealed that the majority of incidents in this hazardous industry take place because of human error, the control of which would enhance safety levels in working sites to a considerable extent. India is the world's second-largest coal producer as of 2021.</a:t>
            </a:r>
            <a:endParaRPr lang="en-US" sz="1400" dirty="0">
              <a:latin typeface="Comic Sans MS" panose="030F0702030302020204" charset="0"/>
              <a:cs typeface="Tahoma" panose="020B0604030504040204" pitchFamily="34" charset="0"/>
            </a:endParaRPr>
          </a:p>
          <a:p>
            <a:pPr>
              <a:buFont typeface="Wingdings" panose="05000000000000000000" charset="0"/>
              <a:buChar char="Ø"/>
            </a:pPr>
            <a:r>
              <a:rPr lang="en-US" sz="1400" dirty="0">
                <a:latin typeface="Comic Sans MS" panose="030F0702030302020204" charset="0"/>
                <a:cs typeface="Tahoma" panose="020B0604030504040204" pitchFamily="34" charset="0"/>
              </a:rPr>
              <a:t>Coal production in the country stood at 715.95 million tons (MT) in FY21. Between April 2021 and October 2021, coal production in India stood at 379.597 million tons (MT). Coal is the main pillar of India’s energy sector. In 2021, it said, India consumed 93.2 </a:t>
            </a:r>
            <a:r>
              <a:rPr lang="en-US" sz="1400" dirty="0" err="1">
                <a:latin typeface="Comic Sans MS" panose="030F0702030302020204" charset="0"/>
                <a:cs typeface="Tahoma" panose="020B0604030504040204" pitchFamily="34" charset="0"/>
              </a:rPr>
              <a:t>crore</a:t>
            </a:r>
            <a:r>
              <a:rPr lang="en-US" sz="1400" dirty="0">
                <a:latin typeface="Comic Sans MS" panose="030F0702030302020204" charset="0"/>
                <a:cs typeface="Tahoma" panose="020B0604030504040204" pitchFamily="34" charset="0"/>
              </a:rPr>
              <a:t> tons of coal, 77% of which came from domestic production </a:t>
            </a:r>
            <a:endParaRPr lang="en-US" sz="1400" dirty="0">
              <a:latin typeface="Comic Sans MS" panose="030F0702030302020204" charset="0"/>
              <a:cs typeface="Tahoma" panose="020B0604030504040204" pitchFamily="34" charset="0"/>
            </a:endParaRPr>
          </a:p>
          <a:p>
            <a:pPr>
              <a:buFont typeface="Wingdings" panose="05000000000000000000" charset="0"/>
              <a:buChar char="Ø"/>
            </a:pPr>
            <a:r>
              <a:rPr lang="en-US" sz="1400" dirty="0">
                <a:latin typeface="Comic Sans MS" panose="030F0702030302020204" charset="0"/>
                <a:cs typeface="Tahoma" panose="020B0604030504040204" pitchFamily="34" charset="0"/>
              </a:rPr>
              <a:t>The National Foundation of India study said that </a:t>
            </a:r>
            <a:r>
              <a:rPr lang="en-US" sz="1400" dirty="0" err="1">
                <a:latin typeface="Comic Sans MS" panose="030F0702030302020204" charset="0"/>
                <a:cs typeface="Tahoma" panose="020B0604030504040204" pitchFamily="34" charset="0"/>
              </a:rPr>
              <a:t>crores</a:t>
            </a:r>
            <a:r>
              <a:rPr lang="en-US" sz="1400" dirty="0">
                <a:latin typeface="Comic Sans MS" panose="030F0702030302020204" charset="0"/>
                <a:cs typeface="Tahoma" panose="020B0604030504040204" pitchFamily="34" charset="0"/>
              </a:rPr>
              <a:t> of Indians depend on the coal economy directly or indirectly. It highlighted that more than 1.3 </a:t>
            </a:r>
            <a:r>
              <a:rPr lang="en-US" sz="1400" dirty="0" err="1">
                <a:latin typeface="Comic Sans MS" panose="030F0702030302020204" charset="0"/>
                <a:cs typeface="Tahoma" panose="020B0604030504040204" pitchFamily="34" charset="0"/>
              </a:rPr>
              <a:t>crore</a:t>
            </a:r>
            <a:r>
              <a:rPr lang="en-US" sz="1400" dirty="0">
                <a:latin typeface="Comic Sans MS" panose="030F0702030302020204" charset="0"/>
                <a:cs typeface="Tahoma" panose="020B0604030504040204" pitchFamily="34" charset="0"/>
              </a:rPr>
              <a:t> Indians are employed in coal </a:t>
            </a:r>
            <a:r>
              <a:rPr lang="en-US" sz="1400" dirty="0" smtClean="0">
                <a:latin typeface="Comic Sans MS" panose="030F0702030302020204" charset="0"/>
                <a:cs typeface="Tahoma" panose="020B0604030504040204" pitchFamily="34" charset="0"/>
              </a:rPr>
              <a:t>mining. Mining </a:t>
            </a:r>
            <a:r>
              <a:rPr lang="en-US" sz="1400" dirty="0">
                <a:latin typeface="Comic Sans MS" panose="030F0702030302020204" charset="0"/>
                <a:cs typeface="Tahoma" panose="020B0604030504040204" pitchFamily="34" charset="0"/>
              </a:rPr>
              <a:t>workers are affected by many hazards – from ventilation problems, mine flooding, gas explosions, ceiling collapsing, spontaneous combustion, to un-optimized evacuation routes. </a:t>
            </a:r>
            <a:endParaRPr lang="en-US" sz="1400" dirty="0">
              <a:latin typeface="Comic Sans MS" panose="030F0702030302020204" charset="0"/>
              <a:cs typeface="Tahoma" panose="020B0604030504040204" pitchFamily="34" charset="0"/>
            </a:endParaRPr>
          </a:p>
          <a:p>
            <a:pPr>
              <a:buFont typeface="Wingdings" panose="05000000000000000000" charset="0"/>
              <a:buChar char="Ø"/>
            </a:pPr>
            <a:r>
              <a:rPr lang="en-US" sz="1400" dirty="0" smtClean="0">
                <a:latin typeface="Comic Sans MS" panose="030F0702030302020204" charset="0"/>
                <a:cs typeface="Tahoma" panose="020B0604030504040204" pitchFamily="34" charset="0"/>
              </a:rPr>
              <a:t>Mining </a:t>
            </a:r>
            <a:r>
              <a:rPr lang="en-US" sz="1400" dirty="0">
                <a:latin typeface="Comic Sans MS" panose="030F0702030302020204" charset="0"/>
                <a:cs typeface="Tahoma" panose="020B0604030504040204" pitchFamily="34" charset="0"/>
              </a:rPr>
              <a:t>workers are affected by many hazards – from ventilation problems, mine flooding, gas explosions, ceiling collapsing, mine haulage, sudden inrushes and mine inundation, spontaneous combustion, to un-optimized </a:t>
            </a:r>
            <a:r>
              <a:rPr lang="en-US" sz="1600" dirty="0">
                <a:latin typeface="Comic Sans MS" panose="030F0702030302020204" charset="0"/>
                <a:cs typeface="Tahoma" panose="020B0604030504040204" pitchFamily="34" charset="0"/>
              </a:rPr>
              <a:t>evacuation routes. </a:t>
            </a:r>
            <a:r>
              <a:rPr lang="en-US" sz="1400" dirty="0">
                <a:latin typeface="Comic Sans MS" panose="030F0702030302020204" charset="0"/>
                <a:cs typeface="Tahoma" panose="020B0604030504040204" pitchFamily="34" charset="0"/>
              </a:rPr>
              <a:t>And mine operators have been working for decades to ensure no fatal accident results in death, injury, or poor health of miners</a:t>
            </a:r>
            <a:r>
              <a:rPr lang="en-IN" altLang="en-US" sz="1400" dirty="0">
                <a:latin typeface="Comic Sans MS" panose="030F0702030302020204" charset="0"/>
                <a:cs typeface="Tahoma" panose="020B0604030504040204" pitchFamily="34" charset="0"/>
              </a:rPr>
              <a:t>.</a:t>
            </a:r>
            <a:endParaRPr lang="en-US" sz="1400" dirty="0">
              <a:latin typeface="Comic Sans MS" panose="030F0702030302020204" charset="0"/>
              <a:cs typeface="Tahoma" panose="020B0604030504040204" pitchFamily="34" charset="0"/>
            </a:endParaRPr>
          </a:p>
          <a:p>
            <a:endParaRPr lang="en-US" sz="1400" dirty="0">
              <a:latin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4D63F3A1-E590-4750-BA34-B966EAF72281}" type="slidenum">
              <a:rPr lang="en-US" smtClean="0"/>
            </a:fld>
            <a:endParaRPr lang="en-US"/>
          </a:p>
        </p:txBody>
      </p:sp>
      <p:pic>
        <p:nvPicPr>
          <p:cNvPr id="4098" name="Picture 2" descr="C:\Users\USER\Pictures\images.jf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201" y="0"/>
            <a:ext cx="297180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 y="152400"/>
            <a:ext cx="5422900" cy="719455"/>
          </a:xfrm>
        </p:spPr>
        <p:txBody>
          <a:bodyPr/>
          <a:lstStyle/>
          <a:p>
            <a:br>
              <a:rPr lang="en-US" sz="3600" dirty="0" smtClean="0">
                <a:sym typeface="+mn-ea"/>
              </a:rPr>
            </a:br>
            <a:endParaRPr lang="en-IN" altLang="en-US" sz="3600" dirty="0" smtClean="0"/>
          </a:p>
        </p:txBody>
      </p:sp>
      <p:sp>
        <p:nvSpPr>
          <p:cNvPr id="3" name="Content Placeholder 2"/>
          <p:cNvSpPr>
            <a:spLocks noGrp="1"/>
          </p:cNvSpPr>
          <p:nvPr>
            <p:ph sz="quarter" idx="1"/>
          </p:nvPr>
        </p:nvSpPr>
        <p:spPr>
          <a:xfrm>
            <a:off x="93345" y="1352550"/>
            <a:ext cx="8672830" cy="5430520"/>
          </a:xfrm>
        </p:spPr>
        <p:txBody>
          <a:bodyPr/>
          <a:lstStyle/>
          <a:p>
            <a:pPr marL="0" indent="0">
              <a:buNone/>
            </a:pPr>
            <a:endParaRPr lang="en-US" sz="2000" b="1" i="1" u="sng" dirty="0" smtClean="0">
              <a:sym typeface="+mn-ea"/>
            </a:endParaRPr>
          </a:p>
          <a:p>
            <a:pPr marL="0" indent="0">
              <a:buNone/>
            </a:pPr>
            <a:r>
              <a:rPr lang="en-US" sz="1600" b="1" u="sng" dirty="0" smtClean="0">
                <a:latin typeface="Comic Sans MS" panose="030F0702030302020204" charset="0"/>
                <a:cs typeface="Comic Sans MS" panose="030F0702030302020204" charset="0"/>
                <a:sym typeface="+mn-ea"/>
              </a:rPr>
              <a:t>A</a:t>
            </a:r>
            <a:r>
              <a:rPr lang="en-IN" altLang="en-US" sz="1600" b="1" u="sng" dirty="0" smtClean="0">
                <a:latin typeface="Comic Sans MS" panose="030F0702030302020204" charset="0"/>
                <a:cs typeface="Comic Sans MS" panose="030F0702030302020204" charset="0"/>
                <a:sym typeface="+mn-ea"/>
              </a:rPr>
              <a:t>dvantages</a:t>
            </a:r>
            <a:endParaRPr lang="en-US" sz="1600" b="1" dirty="0">
              <a:latin typeface="Comic Sans MS" panose="030F0702030302020204" charset="0"/>
              <a:cs typeface="Comic Sans MS" panose="030F0702030302020204" charset="0"/>
            </a:endParaRPr>
          </a:p>
          <a:p>
            <a:pPr>
              <a:buFont typeface="Wingdings" panose="05000000000000000000" charset="0"/>
              <a:buChar char="Ø"/>
            </a:pPr>
            <a:r>
              <a:rPr lang="en-US" sz="1600" b="1" dirty="0">
                <a:latin typeface="Comic Sans MS" panose="030F0702030302020204" charset="0"/>
                <a:cs typeface="Comic Sans MS" panose="030F0702030302020204" charset="0"/>
              </a:rPr>
              <a:t>Reduced Downtime</a:t>
            </a:r>
            <a:r>
              <a:rPr lang="en-US" sz="1600" dirty="0">
                <a:latin typeface="Comic Sans MS" panose="030F0702030302020204" charset="0"/>
                <a:cs typeface="Comic Sans MS" panose="030F0702030302020204" charset="0"/>
              </a:rPr>
              <a:t>: With continuous monitoring and early detection of hazards, the system helps minimize downtime due to accidents or safety issues. By preventing accidents or quickly addressing them, the system contributes to uninterrupted mining operations and increased productivity.</a:t>
            </a:r>
            <a:endParaRPr lang="en-US" sz="1600" dirty="0">
              <a:latin typeface="Comic Sans MS" panose="030F0702030302020204" charset="0"/>
              <a:cs typeface="Comic Sans MS" panose="030F0702030302020204" charset="0"/>
            </a:endParaRPr>
          </a:p>
          <a:p>
            <a:pPr>
              <a:buFont typeface="Wingdings" panose="05000000000000000000" charset="0"/>
              <a:buChar char="Ø"/>
            </a:pPr>
            <a:r>
              <a:rPr lang="en-US" sz="1600" b="1" dirty="0">
                <a:latin typeface="Comic Sans MS" panose="030F0702030302020204" charset="0"/>
                <a:cs typeface="Comic Sans MS" panose="030F0702030302020204" charset="0"/>
              </a:rPr>
              <a:t>Worker Well-being</a:t>
            </a:r>
            <a:r>
              <a:rPr lang="en-US" sz="1600" dirty="0">
                <a:latin typeface="Comic Sans MS" panose="030F0702030302020204" charset="0"/>
                <a:cs typeface="Comic Sans MS" panose="030F0702030302020204" charset="0"/>
              </a:rPr>
              <a:t>: By creating a safer working environment, the system contributes to the overall well-being of miners. It reduces occupational risks, enhances physical safety, and promotes a positive work environment, leading to improved morale and increased job satisfaction.</a:t>
            </a:r>
            <a:endParaRPr lang="en-US" sz="1600" dirty="0">
              <a:latin typeface="Comic Sans MS" panose="030F0702030302020204" charset="0"/>
              <a:cs typeface="Comic Sans MS" panose="030F0702030302020204" charset="0"/>
            </a:endParaRPr>
          </a:p>
          <a:p>
            <a:pPr marL="0" indent="0">
              <a:buNone/>
            </a:pPr>
            <a:r>
              <a:rPr lang="en-IN" altLang="en-US" sz="1600" b="1" u="sng" dirty="0">
                <a:latin typeface="Comic Sans MS" panose="030F0702030302020204" charset="0"/>
                <a:cs typeface="Comic Sans MS" panose="030F0702030302020204" charset="0"/>
              </a:rPr>
              <a:t>Disadvantages</a:t>
            </a:r>
            <a:endParaRPr lang="en-IN" altLang="en-US" sz="1600" b="1" u="sng" dirty="0">
              <a:latin typeface="Comic Sans MS" panose="030F0702030302020204" charset="0"/>
              <a:cs typeface="Comic Sans MS" panose="030F0702030302020204" charset="0"/>
            </a:endParaRPr>
          </a:p>
          <a:p>
            <a:pPr>
              <a:buFont typeface="Wingdings" panose="05000000000000000000" charset="0"/>
              <a:buChar char="Ø"/>
            </a:pPr>
            <a:r>
              <a:rPr lang="en-IN" altLang="en-US" sz="1600" b="1" dirty="0">
                <a:latin typeface="Comic Sans MS" panose="030F0702030302020204" charset="0"/>
                <a:cs typeface="Comic Sans MS" panose="030F0702030302020204" charset="0"/>
              </a:rPr>
              <a:t>Initial Cost</a:t>
            </a:r>
            <a:r>
              <a:rPr lang="en-IN" altLang="en-US" sz="1600" dirty="0">
                <a:latin typeface="Comic Sans MS" panose="030F0702030302020204" charset="0"/>
                <a:cs typeface="Comic Sans MS" panose="030F0702030302020204" charset="0"/>
              </a:rPr>
              <a:t>: Implementing an IoT-based system requires a significant upfront investment in sensors, infrastructure, networking, and software. The cost of setting up the system may pose a challenge, particularly for smaller mining operations with limited budgets.</a:t>
            </a:r>
            <a:endParaRPr lang="en-IN" altLang="en-US" sz="1600" dirty="0">
              <a:latin typeface="Comic Sans MS" panose="030F0702030302020204" charset="0"/>
              <a:cs typeface="Comic Sans MS" panose="030F0702030302020204" charset="0"/>
            </a:endParaRPr>
          </a:p>
          <a:p>
            <a:pPr>
              <a:buFont typeface="Wingdings" panose="05000000000000000000" charset="0"/>
              <a:buChar char="Ø"/>
            </a:pPr>
            <a:r>
              <a:rPr lang="en-IN" altLang="en-US" sz="1600" b="1" dirty="0">
                <a:latin typeface="Comic Sans MS" panose="030F0702030302020204" charset="0"/>
                <a:cs typeface="Comic Sans MS" panose="030F0702030302020204" charset="0"/>
              </a:rPr>
              <a:t>User Acceptance and Training</a:t>
            </a:r>
            <a:r>
              <a:rPr lang="en-IN" altLang="en-US" sz="1600" dirty="0">
                <a:latin typeface="Comic Sans MS" panose="030F0702030302020204" charset="0"/>
                <a:cs typeface="Comic Sans MS" panose="030F0702030302020204" charset="0"/>
              </a:rPr>
              <a:t>: Introducing a new technology like IoT-based monitoring systems may face resistance or skepticism from mine operators and workers. </a:t>
            </a:r>
            <a:endParaRPr lang="en-IN" altLang="en-US" sz="1600" dirty="0">
              <a:latin typeface="Comic Sans MS" panose="030F0702030302020204" charset="0"/>
              <a:cs typeface="Comic Sans MS" panose="030F0702030302020204"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4D63F3A1-E590-4750-BA34-B966EAF72281}" type="slidenum">
              <a:rPr lang="en-US" smtClean="0"/>
            </a:fld>
            <a:endParaRPr lang="en-US"/>
          </a:p>
        </p:txBody>
      </p:sp>
      <p:pic>
        <p:nvPicPr>
          <p:cNvPr id="7170" name="Picture 2" descr="C:\Users\USER\Pictures\download (4).jf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4600" y="0"/>
            <a:ext cx="2819400" cy="1885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Box 3"/>
          <p:cNvSpPr txBox="1"/>
          <p:nvPr/>
        </p:nvSpPr>
        <p:spPr>
          <a:xfrm>
            <a:off x="13335" y="228600"/>
            <a:ext cx="6304915" cy="1198880"/>
          </a:xfrm>
          <a:prstGeom prst="rect">
            <a:avLst/>
          </a:prstGeom>
          <a:noFill/>
        </p:spPr>
        <p:txBody>
          <a:bodyPr wrap="square" rtlCol="0">
            <a:spAutoFit/>
          </a:bodyPr>
          <a:lstStyle/>
          <a:p>
            <a:r>
              <a:rPr lang="en-US" sz="3600" dirty="0" smtClean="0">
                <a:latin typeface="+mn-lt"/>
                <a:cs typeface="+mn-lt"/>
                <a:sym typeface="+mn-ea"/>
              </a:rPr>
              <a:t>Advantages</a:t>
            </a:r>
            <a:r>
              <a:rPr lang="en-IN" altLang="en-US" sz="3600" dirty="0" smtClean="0">
                <a:latin typeface="+mn-lt"/>
                <a:cs typeface="+mn-lt"/>
                <a:sym typeface="+mn-ea"/>
              </a:rPr>
              <a:t> And Disadvantages</a:t>
            </a:r>
            <a:br>
              <a:rPr lang="en-US" sz="3600" dirty="0" smtClean="0">
                <a:latin typeface="+mn-lt"/>
                <a:cs typeface="+mn-lt"/>
                <a:sym typeface="+mn-ea"/>
              </a:rPr>
            </a:br>
            <a:endParaRPr lang="en-US" altLang="en-US" sz="3600" dirty="0" smtClean="0">
              <a:latin typeface="+mn-lt"/>
              <a:cs typeface="+mn-lt"/>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smtClean="0"/>
          </a:p>
        </p:txBody>
      </p:sp>
      <p:sp>
        <p:nvSpPr>
          <p:cNvPr id="3" name="Content Placeholder 2"/>
          <p:cNvSpPr>
            <a:spLocks noGrp="1"/>
          </p:cNvSpPr>
          <p:nvPr>
            <p:ph sz="quarter" idx="1"/>
          </p:nvPr>
        </p:nvSpPr>
        <p:spPr>
          <a:xfrm>
            <a:off x="130175" y="1600200"/>
            <a:ext cx="8636000" cy="4495800"/>
          </a:xfrm>
        </p:spPr>
        <p:txBody>
          <a:bodyPr/>
          <a:lstStyle/>
          <a:p>
            <a:pPr marL="0" indent="0">
              <a:buNone/>
            </a:pPr>
            <a:endParaRPr lang="en-US" sz="1800" dirty="0"/>
          </a:p>
          <a:p>
            <a:pPr>
              <a:buFont typeface="Wingdings" panose="05000000000000000000" charset="0"/>
              <a:buChar char="Ø"/>
            </a:pPr>
            <a:r>
              <a:rPr lang="en-US" sz="1600" b="1" dirty="0">
                <a:latin typeface="Comic Sans MS" panose="030F0702030302020204" charset="0"/>
                <a:cs typeface="Comic Sans MS" panose="030F0702030302020204" charset="0"/>
              </a:rPr>
              <a:t>Real-time Monitoring</a:t>
            </a:r>
            <a:r>
              <a:rPr lang="en-US" sz="1600" dirty="0">
                <a:latin typeface="Comic Sans MS" panose="030F0702030302020204" charset="0"/>
                <a:cs typeface="Comic Sans MS" panose="030F0702030302020204" charset="0"/>
              </a:rPr>
              <a:t>: The system successfully provided real-time monitoring of various environmental parameters, including methane concentration, temperature, humidity, air quality, and structural integrity. The data collected by the sensors was accurate and reliable.</a:t>
            </a:r>
            <a:endParaRPr lang="en-US" sz="1600" dirty="0">
              <a:latin typeface="Comic Sans MS" panose="030F0702030302020204" charset="0"/>
              <a:cs typeface="Comic Sans MS" panose="030F0702030302020204" charset="0"/>
            </a:endParaRPr>
          </a:p>
          <a:p>
            <a:pPr>
              <a:buFont typeface="Wingdings" panose="05000000000000000000" charset="0"/>
              <a:buChar char="Ø"/>
            </a:pPr>
            <a:r>
              <a:rPr lang="en-US" sz="1600" b="1" dirty="0">
                <a:latin typeface="Comic Sans MS" panose="030F0702030302020204" charset="0"/>
                <a:cs typeface="Comic Sans MS" panose="030F0702030302020204" charset="0"/>
              </a:rPr>
              <a:t>Early Warning System</a:t>
            </a:r>
            <a:r>
              <a:rPr lang="en-US" sz="1600" dirty="0">
                <a:latin typeface="Comic Sans MS" panose="030F0702030302020204" charset="0"/>
                <a:cs typeface="Comic Sans MS" panose="030F0702030302020204" charset="0"/>
              </a:rPr>
              <a:t>: The system effectively detected potential safety risks and issued timely alerts to the relevant personnel. This allowed for prompt action to be taken, reducing the likelihood of accidents or hazardous situations.</a:t>
            </a:r>
            <a:endParaRPr lang="en-US" sz="1600" dirty="0">
              <a:latin typeface="Comic Sans MS" panose="030F0702030302020204" charset="0"/>
              <a:cs typeface="Comic Sans MS" panose="030F0702030302020204" charset="0"/>
            </a:endParaRPr>
          </a:p>
          <a:p>
            <a:pPr>
              <a:buFont typeface="Wingdings" panose="05000000000000000000" charset="0"/>
              <a:buChar char="Ø"/>
            </a:pPr>
            <a:r>
              <a:rPr lang="en-US" sz="1600" dirty="0">
                <a:latin typeface="Comic Sans MS" panose="030F0702030302020204" charset="0"/>
                <a:cs typeface="Comic Sans MS" panose="030F0702030302020204" charset="0"/>
              </a:rPr>
              <a:t> </a:t>
            </a:r>
            <a:r>
              <a:rPr lang="en-US" sz="1600" b="1" dirty="0">
                <a:latin typeface="Comic Sans MS" panose="030F0702030302020204" charset="0"/>
                <a:cs typeface="Comic Sans MS" panose="030F0702030302020204" charset="0"/>
              </a:rPr>
              <a:t>Improved Response Time</a:t>
            </a:r>
            <a:r>
              <a:rPr lang="en-US" sz="1600" dirty="0">
                <a:latin typeface="Comic Sans MS" panose="030F0702030302020204" charset="0"/>
                <a:cs typeface="Comic Sans MS" panose="030F0702030302020204" charset="0"/>
              </a:rPr>
              <a:t>: By providing instant alerts, the system significantly improved the response time of the mine operators and workers. They could quickly assess the situation and take appropriate measures to mitigate risks.</a:t>
            </a:r>
            <a:endParaRPr lang="en-US" sz="1600" dirty="0">
              <a:latin typeface="Comic Sans MS" panose="030F0702030302020204" charset="0"/>
              <a:cs typeface="Comic Sans MS" panose="030F0702030302020204"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4D63F3A1-E590-4750-BA34-B966EAF72281}" type="slidenum">
              <a:rPr lang="en-US" smtClean="0"/>
            </a:fld>
            <a:endParaRPr lang="en-US"/>
          </a:p>
        </p:txBody>
      </p:sp>
      <p:pic>
        <p:nvPicPr>
          <p:cNvPr id="8194" name="Picture 2" descr="C:\Users\USER\Pictures\2017_06_29_14_09_31_prototyp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67400" y="76200"/>
            <a:ext cx="3124200" cy="18459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4" name="Picture 2" descr="C:\Users\USER\Pictures\download.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876800"/>
            <a:ext cx="2971800" cy="1765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2" descr="C:\Users\USER\Pictures\images (2).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887912"/>
            <a:ext cx="2743200" cy="17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4D63F3A1-E590-4750-BA34-B966EAF72281}" type="slidenum">
              <a:rPr lang="en-US" smtClean="0"/>
            </a:fld>
            <a:endParaRPr lang="en-US"/>
          </a:p>
        </p:txBody>
      </p:sp>
      <p:pic>
        <p:nvPicPr>
          <p:cNvPr id="9218" name="Picture 2" descr="C:\Users\USER\Pictures\download (2).jf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200" y="65405"/>
            <a:ext cx="2971800" cy="16783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0" name="Picture 2" descr="C:\Users\USER\Pictures\images.jfif"/>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b="7269"/>
          <a:stretch>
            <a:fillRect/>
          </a:stretch>
        </p:blipFill>
        <p:spPr bwMode="auto">
          <a:xfrm>
            <a:off x="6088380" y="4968875"/>
            <a:ext cx="3055620" cy="16624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 Box 5"/>
          <p:cNvSpPr txBox="1"/>
          <p:nvPr/>
        </p:nvSpPr>
        <p:spPr>
          <a:xfrm>
            <a:off x="161925" y="1743710"/>
            <a:ext cx="8864600" cy="3291840"/>
          </a:xfrm>
          <a:prstGeom prst="rect">
            <a:avLst/>
          </a:prstGeom>
          <a:noFill/>
        </p:spPr>
        <p:txBody>
          <a:bodyPr wrap="square" rtlCol="0">
            <a:spAutoFit/>
          </a:bodyPr>
          <a:lstStyle/>
          <a:p>
            <a:endParaRPr lang="en-IN" altLang="en-US" sz="1600">
              <a:latin typeface="Comic Sans MS" panose="030F0702030302020204" charset="0"/>
              <a:cs typeface="Comic Sans MS" panose="030F0702030302020204" charset="0"/>
            </a:endParaRPr>
          </a:p>
          <a:p>
            <a:pPr marL="285750" indent="-285750">
              <a:buFont typeface="Wingdings" panose="05000000000000000000" charset="0"/>
              <a:buChar char="Ø"/>
            </a:pPr>
            <a:r>
              <a:rPr lang="en-IN" altLang="en-US" sz="1600">
                <a:latin typeface="Comic Sans MS" panose="030F0702030302020204" charset="0"/>
                <a:cs typeface="Comic Sans MS" panose="030F0702030302020204" charset="0"/>
              </a:rPr>
              <a:t>By providing real-time monitoring of hazards, timely alerts and warnings, location tracking, and remote monitoring capabilities, the system enables proactive measures to prevent accidents, facilitates quick response during emergencies, and enhances overall safety within coal mines.</a:t>
            </a:r>
            <a:endParaRPr lang="en-IN" altLang="en-US" sz="1600">
              <a:latin typeface="Comic Sans MS" panose="030F0702030302020204" charset="0"/>
              <a:cs typeface="Comic Sans MS" panose="030F0702030302020204" charset="0"/>
            </a:endParaRPr>
          </a:p>
          <a:p>
            <a:r>
              <a:rPr lang="en-IN" altLang="en-US" sz="1600">
                <a:latin typeface="Comic Sans MS" panose="030F0702030302020204" charset="0"/>
                <a:cs typeface="Comic Sans MS" panose="030F0702030302020204" charset="0"/>
              </a:rPr>
              <a:t> </a:t>
            </a:r>
            <a:endParaRPr lang="en-IN" altLang="en-US" sz="1600">
              <a:latin typeface="Comic Sans MS" panose="030F0702030302020204" charset="0"/>
              <a:cs typeface="Comic Sans MS" panose="030F0702030302020204" charset="0"/>
            </a:endParaRPr>
          </a:p>
          <a:p>
            <a:pPr marL="285750" indent="-285750">
              <a:buFont typeface="Wingdings" panose="05000000000000000000" charset="0"/>
              <a:buChar char="Ø"/>
            </a:pPr>
            <a:r>
              <a:rPr lang="en-IN" altLang="en-US" sz="1600">
                <a:latin typeface="Comic Sans MS" panose="030F0702030302020204" charset="0"/>
                <a:cs typeface="Comic Sans MS" panose="030F0702030302020204" charset="0"/>
              </a:rPr>
              <a:t>Additionally, the system supports data analysis for insights, predictive maintenance, and training purposes, contributing to continuous improvement and optimized safety protocols. </a:t>
            </a:r>
            <a:endParaRPr lang="en-IN" altLang="en-US" sz="1600">
              <a:latin typeface="Comic Sans MS" panose="030F0702030302020204" charset="0"/>
              <a:cs typeface="Comic Sans MS" panose="030F0702030302020204" charset="0"/>
            </a:endParaRPr>
          </a:p>
          <a:p>
            <a:endParaRPr lang="en-IN" altLang="en-US" sz="1600">
              <a:latin typeface="Comic Sans MS" panose="030F0702030302020204" charset="0"/>
              <a:cs typeface="Comic Sans MS" panose="030F0702030302020204" charset="0"/>
            </a:endParaRPr>
          </a:p>
          <a:p>
            <a:pPr marL="285750" indent="-285750">
              <a:buFont typeface="Wingdings" panose="05000000000000000000" charset="0"/>
              <a:buChar char="Ø"/>
            </a:pPr>
            <a:r>
              <a:rPr lang="en-IN" altLang="en-US" sz="1600">
                <a:latin typeface="Comic Sans MS" panose="030F0702030302020204" charset="0"/>
                <a:cs typeface="Comic Sans MS" panose="030F0702030302020204" charset="0"/>
              </a:rPr>
              <a:t>Despite certain limitations, the implementation of an IoT-based coal mine safety monitoring and alerting system is a valuable investment in protecting the lives and well-being of miners while enhancing productivity and regulatory compliance</a:t>
            </a:r>
            <a:endParaRPr lang="en-IN" altLang="en-US" sz="1600">
              <a:latin typeface="Comic Sans MS" panose="030F0702030302020204" charset="0"/>
              <a:cs typeface="Comic Sans MS" panose="030F0702030302020204" charset="0"/>
            </a:endParaRPr>
          </a:p>
        </p:txBody>
      </p:sp>
      <p:pic>
        <p:nvPicPr>
          <p:cNvPr id="7" name="Picture 2" descr="C:\Users\USER\Pictures\1-s2.0-S2093791120303024-g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035550"/>
            <a:ext cx="3124200"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Custom 4">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000000"/>
      </a:hlink>
      <a:folHlink>
        <a:srgbClr val="775F55"/>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000000"/>
    </a:hlink>
    <a:folHlink>
      <a:srgbClr val="775F55"/>
    </a:folHlink>
  </a:clrScheme>
</a:themeOverride>
</file>

<file path=docProps/app.xml><?xml version="1.0" encoding="utf-8"?>
<Properties xmlns="http://schemas.openxmlformats.org/officeDocument/2006/extended-properties" xmlns:vt="http://schemas.openxmlformats.org/officeDocument/2006/docPropsVTypes">
  <Template>Median</Template>
  <TotalTime>0</TotalTime>
  <Words>6069</Words>
  <Application>WPS Presentation</Application>
  <PresentationFormat>On-screen Show (4:3)</PresentationFormat>
  <Paragraphs>107</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Tahoma</vt:lpstr>
      <vt:lpstr>Tw Cen MT</vt:lpstr>
      <vt:lpstr>Wingdings 2</vt:lpstr>
      <vt:lpstr>Wingdings</vt:lpstr>
      <vt:lpstr>Times New Roman</vt:lpstr>
      <vt:lpstr>Wingdings</vt:lpstr>
      <vt:lpstr>Comic Sans MS</vt:lpstr>
      <vt:lpstr>Microsoft YaHei</vt:lpstr>
      <vt:lpstr>Arial Unicode MS</vt:lpstr>
      <vt:lpstr>Median</vt:lpstr>
      <vt:lpstr>SEM – VI  2022-23 TY A  EDI II Presentation   on  “ IOT Based coal mine safety monitoring and alerting system ”  By  Rutuja Bothe mayuri kale siddhi sarote  under the guidance of Dr.P.M.Ghate  </vt:lpstr>
      <vt:lpstr>PowerPoint 演示文稿</vt:lpstr>
      <vt:lpstr>Index</vt:lpstr>
      <vt:lpstr>Objectives </vt:lpstr>
      <vt:lpstr>Introduction</vt:lpstr>
      <vt:lpstr>Findings From Literature  Survey</vt:lpstr>
      <vt:lpstr> </vt:lpstr>
      <vt:lpstr>Results</vt:lpstr>
      <vt:lpstr>Conclusion</vt:lpstr>
      <vt:lpstr>References</vt:lpstr>
      <vt:lpstr>Thank You</vt:lpstr>
    </vt:vector>
  </TitlesOfParts>
  <Company>SFU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E&amp;TC_Siddhi Sarote</cp:lastModifiedBy>
  <cp:revision>3217</cp:revision>
  <cp:lastPrinted>2014-07-14T23:06:00Z</cp:lastPrinted>
  <dcterms:created xsi:type="dcterms:W3CDTF">1999-12-01T22:01:00Z</dcterms:created>
  <dcterms:modified xsi:type="dcterms:W3CDTF">2023-05-27T05:42:57Z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145AF05DC30B43EE8F98D6BAE7797FFE</vt:lpwstr>
  </property>
  <property fmtid="{D5CDD505-2E9C-101B-9397-08002B2CF9AE}" pid="3" name="KSOProductBuildVer">
    <vt:lpwstr>1033-11.2.0.11537</vt:lpwstr>
  </property>
</Properties>
</file>