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555" r:id="rId3"/>
    <p:sldId id="575" r:id="rId4"/>
    <p:sldId id="576" r:id="rId5"/>
    <p:sldId id="577" r:id="rId6"/>
    <p:sldId id="578" r:id="rId7"/>
    <p:sldId id="580" r:id="rId8"/>
    <p:sldId id="579" r:id="rId9"/>
    <p:sldId id="581" r:id="rId10"/>
    <p:sldId id="582" r:id="rId11"/>
    <p:sldId id="583" r:id="rId12"/>
    <p:sldId id="584" r:id="rId13"/>
    <p:sldId id="585" r:id="rId14"/>
    <p:sldId id="586" r:id="rId15"/>
    <p:sldId id="587" r:id="rId16"/>
    <p:sldId id="588" r:id="rId17"/>
    <p:sldId id="589" r:id="rId18"/>
    <p:sldId id="590" r:id="rId19"/>
    <p:sldId id="591" r:id="rId20"/>
    <p:sldId id="592" r:id="rId21"/>
    <p:sldId id="593" r:id="rId22"/>
    <p:sldId id="594" r:id="rId23"/>
    <p:sldId id="595" r:id="rId24"/>
    <p:sldId id="596" r:id="rId25"/>
    <p:sldId id="597" r:id="rId26"/>
    <p:sldId id="598" r:id="rId27"/>
    <p:sldId id="599" r:id="rId28"/>
    <p:sldId id="600" r:id="rId29"/>
    <p:sldId id="601" r:id="rId30"/>
    <p:sldId id="6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B347"/>
    <a:srgbClr val="25ABE2"/>
    <a:srgbClr val="7CA65F"/>
    <a:srgbClr val="C0243C"/>
    <a:srgbClr val="689FDA"/>
    <a:srgbClr val="E04F5F"/>
    <a:srgbClr val="93DAB1"/>
    <a:srgbClr val="702C79"/>
    <a:srgbClr val="ACACAC"/>
    <a:srgbClr val="C57A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87" autoAdjust="0"/>
    <p:restoredTop sz="88869" autoAdjust="0"/>
  </p:normalViewPr>
  <p:slideViewPr>
    <p:cSldViewPr snapToGrid="0">
      <p:cViewPr>
        <p:scale>
          <a:sx n="90" d="100"/>
          <a:sy n="90" d="100"/>
        </p:scale>
        <p:origin x="-202" y="-58"/>
      </p:cViewPr>
      <p:guideLst>
        <p:guide orient="horz" pos="2160"/>
        <p:guide pos="3840"/>
      </p:guideLst>
    </p:cSldViewPr>
  </p:slideViewPr>
  <p:notesTextViewPr>
    <p:cViewPr>
      <p:scale>
        <a:sx n="125" d="100"/>
        <a:sy n="125" d="100"/>
      </p:scale>
      <p:origin x="0" y="0"/>
    </p:cViewPr>
  </p:notesTextViewPr>
  <p:sorterViewPr>
    <p:cViewPr>
      <p:scale>
        <a:sx n="70" d="100"/>
        <a:sy n="70" d="100"/>
      </p:scale>
      <p:origin x="0" y="-128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t>08-08-2019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t>‹#›</a:t>
            </a:fld>
            <a:endParaRPr lang="en-IN" dirty="0"/>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a:t>
            </a:fld>
            <a:endParaRPr lang="en-IN" dirty="0"/>
          </a:p>
        </p:txBody>
      </p:sp>
    </p:spTree>
    <p:extLst>
      <p:ext uri="{BB962C8B-B14F-4D97-AF65-F5344CB8AC3E}">
        <p14:creationId xmlns:p14="http://schemas.microsoft.com/office/powerpoint/2010/main" val="407057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t>08-08-2019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chemeClr val="accent2"/>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t>08-08-2019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t>08-08-2019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t>08-08-2019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chemeClr val="accent2"/>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t>08-08-2019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t>08-08-2019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t>08-08-2019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t>08-08-2019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t>08-08-2019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t>08-08-2019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t>08-08-2019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t>08-08-2019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t>‹#›</a:t>
            </a:fld>
            <a:endParaRPr lang="en-IN"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120770" y="99386"/>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312497" y="2735473"/>
            <a:ext cx="10248181" cy="3539430"/>
          </a:xfrm>
          <a:prstGeom prst="rect">
            <a:avLst/>
          </a:prstGeom>
        </p:spPr>
        <p:txBody>
          <a:bodyPr wrap="square">
            <a:spAutoFit/>
          </a:bodyPr>
          <a:lstStyle/>
          <a:p>
            <a:pPr algn="ctr" fontAlgn="auto">
              <a:spcBef>
                <a:spcPts val="0"/>
              </a:spcBef>
              <a:spcAft>
                <a:spcPts val="0"/>
              </a:spcAft>
              <a:defRPr/>
            </a:pPr>
            <a:r>
              <a:rPr lang="en-US" sz="4000" b="1" dirty="0" smtClean="0">
                <a:ln w="13462">
                  <a:noFill/>
                  <a:prstDash val="solid"/>
                </a:ln>
                <a:solidFill>
                  <a:schemeClr val="accent5">
                    <a:lumMod val="50000"/>
                  </a:schemeClr>
                </a:solidFill>
                <a:latin typeface="Helvetica" panose="020B0604020202020204" pitchFamily="2" charset="0"/>
                <a:cs typeface="Arial" panose="020B0604020202020204" pitchFamily="34" charset="0"/>
              </a:rPr>
              <a:t>Linux System Administration and Configuration</a:t>
            </a:r>
            <a:r>
              <a:rPr lang="en-US" sz="4000" b="1" spc="-20" dirty="0">
                <a:latin typeface="Helvetica" panose="020B0604020202020204" pitchFamily="2" charset="0"/>
                <a:cs typeface="Arial" panose="020B0604020202020204" pitchFamily="34" charset="0"/>
              </a:rPr>
              <a:t/>
            </a:r>
            <a:br>
              <a:rPr lang="en-US" sz="4000" b="1" spc="-20" dirty="0">
                <a:latin typeface="Helvetica" panose="020B0604020202020204" pitchFamily="2" charset="0"/>
                <a:cs typeface="Arial" panose="020B0604020202020204" pitchFamily="34" charset="0"/>
              </a:rPr>
            </a:br>
            <a:r>
              <a:rPr lang="en-US" sz="1000" b="1" spc="-20" dirty="0" smtClean="0">
                <a:latin typeface="Helvetica" panose="020B0604020202020204" pitchFamily="2" charset="0"/>
                <a:cs typeface="Arial" panose="020B0604020202020204" pitchFamily="34" charset="0"/>
              </a:rPr>
              <a:t/>
            </a:r>
            <a:br>
              <a:rPr lang="en-US" sz="1000" b="1" spc="-20" dirty="0" smtClean="0">
                <a:latin typeface="Helvetica" panose="020B0604020202020204" pitchFamily="2" charset="0"/>
                <a:cs typeface="Arial" panose="020B0604020202020204" pitchFamily="34" charset="0"/>
              </a:rPr>
            </a:br>
            <a:endParaRPr lang="en-US" sz="1000" b="1" spc="-20" dirty="0" smtClean="0">
              <a:latin typeface="Helvetica" panose="020B0604020202020204" pitchFamily="2" charset="0"/>
              <a:cs typeface="Arial" panose="020B0604020202020204" pitchFamily="34" charset="0"/>
            </a:endParaRPr>
          </a:p>
          <a:p>
            <a:pPr algn="ctr" fontAlgn="auto">
              <a:spcBef>
                <a:spcPts val="0"/>
              </a:spcBef>
              <a:spcAft>
                <a:spcPts val="0"/>
              </a:spcAft>
              <a:defRPr/>
            </a:pPr>
            <a:r>
              <a:rPr lang="en-IN" b="1" dirty="0" smtClean="0">
                <a:ln w="9525">
                  <a:noFill/>
                  <a:prstDash val="solid"/>
                </a:ln>
                <a:solidFill>
                  <a:schemeClr val="accent5"/>
                </a:solidFill>
                <a:latin typeface="Helvetica" panose="020B0604020202020204" pitchFamily="2" charset="0"/>
              </a:rPr>
              <a:t>Module Number: </a:t>
            </a:r>
            <a:r>
              <a:rPr lang="en-IN" sz="2000" b="1" dirty="0">
                <a:ln w="12700" cmpd="sng">
                  <a:noFill/>
                  <a:prstDash val="solid"/>
                </a:ln>
                <a:solidFill>
                  <a:schemeClr val="accent5"/>
                </a:solidFill>
                <a:latin typeface="Helvetica" panose="020B0604020202020204" pitchFamily="2" charset="0"/>
              </a:rPr>
              <a:t>01</a:t>
            </a:r>
          </a:p>
          <a:p>
            <a:pPr algn="ctr" fontAlgn="auto">
              <a:spcBef>
                <a:spcPts val="0"/>
              </a:spcBef>
              <a:spcAft>
                <a:spcPts val="0"/>
              </a:spcAft>
              <a:defRPr/>
            </a:pPr>
            <a:endParaRPr lang="en-IN" sz="1000" b="1" dirty="0" smtClean="0">
              <a:latin typeface="Helvetica" panose="020B0604020202020204" pitchFamily="2" charset="0"/>
            </a:endParaRPr>
          </a:p>
          <a:p>
            <a:pPr algn="ctr" fontAlgn="auto">
              <a:spcBef>
                <a:spcPts val="0"/>
              </a:spcBef>
              <a:spcAft>
                <a:spcPts val="0"/>
              </a:spcAft>
              <a:defRPr/>
            </a:pPr>
            <a:endParaRPr lang="en-IN" sz="1000" b="1" dirty="0" smtClean="0">
              <a:latin typeface="Helvetica" panose="020B0604020202020204" pitchFamily="2" charset="0"/>
            </a:endParaRPr>
          </a:p>
          <a:p>
            <a:pPr algn="ctr">
              <a:defRPr/>
            </a:pPr>
            <a:r>
              <a:rPr lang="en-GB" sz="2800" b="1" dirty="0" smtClean="0">
                <a:ln w="9525">
                  <a:noFill/>
                  <a:prstDash val="solid"/>
                </a:ln>
                <a:solidFill>
                  <a:schemeClr val="accent2"/>
                </a:solidFill>
                <a:latin typeface="Helvetica" panose="020B0604020202020204" pitchFamily="2" charset="0"/>
              </a:rPr>
              <a:t>Module Name: </a:t>
            </a:r>
            <a:r>
              <a:rPr lang="en-IN" sz="2800" b="1" dirty="0">
                <a:ln w="9525">
                  <a:noFill/>
                  <a:prstDash val="solid"/>
                </a:ln>
                <a:solidFill>
                  <a:schemeClr val="accent2"/>
                </a:solidFill>
                <a:latin typeface="Helvetica" panose="020B0604020202020204" pitchFamily="2" charset="0"/>
                <a:cs typeface="Arial" panose="020B0604020202020204" pitchFamily="34" charset="0"/>
              </a:rPr>
              <a:t>Introduction to </a:t>
            </a:r>
            <a:r>
              <a:rPr lang="en-IN" sz="2800" b="1" dirty="0" smtClean="0">
                <a:ln w="9525">
                  <a:noFill/>
                  <a:prstDash val="solid"/>
                </a:ln>
                <a:solidFill>
                  <a:schemeClr val="accent2"/>
                </a:solidFill>
                <a:latin typeface="Helvetica" panose="020B0604020202020204" pitchFamily="2" charset="0"/>
                <a:cs typeface="Arial" panose="020B0604020202020204" pitchFamily="34" charset="0"/>
              </a:rPr>
              <a:t>Linux</a:t>
            </a:r>
          </a:p>
          <a:p>
            <a:pPr algn="ctr">
              <a:defRPr/>
            </a:pPr>
            <a:endParaRPr lang="en-IN" sz="2000" b="1" dirty="0" smtClean="0">
              <a:solidFill>
                <a:schemeClr val="accent2"/>
              </a:solidFill>
              <a:latin typeface="Helvetica" panose="020B0604020202020204" pitchFamily="2" charset="0"/>
            </a:endParaRPr>
          </a:p>
          <a:p>
            <a:pPr algn="ctr">
              <a:defRPr/>
            </a:pPr>
            <a:r>
              <a:rPr lang="en-IN" sz="2000" b="1" smtClean="0">
                <a:ln w="12700" cmpd="sng">
                  <a:noFill/>
                  <a:prstDash val="solid"/>
                </a:ln>
                <a:solidFill>
                  <a:schemeClr val="accent2">
                    <a:lumMod val="50000"/>
                  </a:schemeClr>
                </a:solidFill>
                <a:latin typeface="Helvetica" panose="020B0604020202020204" pitchFamily="2" charset="0"/>
              </a:rPr>
              <a:t> </a:t>
            </a:r>
            <a:endParaRPr lang="en-IN" sz="2000" b="1" dirty="0">
              <a:ln w="12700" cmpd="sng">
                <a:noFill/>
                <a:prstDash val="solid"/>
              </a:ln>
              <a:solidFill>
                <a:schemeClr val="accent2">
                  <a:lumMod val="50000"/>
                </a:schemeClr>
              </a:solidFill>
              <a:latin typeface="Helvetica" panose="020B0604020202020204" pitchFamily="2" charset="0"/>
            </a:endParaRPr>
          </a:p>
          <a:p>
            <a:pPr algn="ctr">
              <a:defRPr/>
            </a:pPr>
            <a:endParaRPr lang="en-IN" b="1" dirty="0">
              <a:latin typeface="Helvetica" panose="020B0604020202020204" pitchFamily="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6336" y="2754084"/>
            <a:ext cx="2699545" cy="3181607"/>
          </a:xfrm>
          <a:prstGeom prst="rect">
            <a:avLst/>
          </a:prstGeom>
        </p:spPr>
      </p:pic>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24595" y="1874147"/>
            <a:ext cx="3690211" cy="3970318"/>
          </a:xfrm>
          <a:prstGeom prst="rect">
            <a:avLst/>
          </a:prstGeom>
        </p:spPr>
        <p:txBody>
          <a:bodyPr wrap="square">
            <a:spAutoFit/>
          </a:bodyPr>
          <a:lstStyle/>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Step8: </a:t>
            </a:r>
            <a:r>
              <a:rPr lang="en-US" sz="2100" dirty="0" smtClean="0">
                <a:solidFill>
                  <a:srgbClr val="272727"/>
                </a:solidFill>
                <a:latin typeface="Times New Roman" panose="02020603050405020304" pitchFamily="18" charset="0"/>
                <a:cs typeface="Times New Roman" panose="02020603050405020304" pitchFamily="18" charset="0"/>
              </a:rPr>
              <a:t>Select </a:t>
            </a:r>
            <a:r>
              <a:rPr lang="en-US" sz="2100" dirty="0">
                <a:solidFill>
                  <a:srgbClr val="272727"/>
                </a:solidFill>
                <a:latin typeface="Times New Roman" panose="02020603050405020304" pitchFamily="18" charset="0"/>
                <a:cs typeface="Times New Roman" panose="02020603050405020304" pitchFamily="18" charset="0"/>
              </a:rPr>
              <a:t>the hard disk </a:t>
            </a:r>
            <a:r>
              <a:rPr lang="en-US" sz="2100" dirty="0" smtClean="0">
                <a:solidFill>
                  <a:srgbClr val="272727"/>
                </a:solidFill>
                <a:latin typeface="Times New Roman" panose="02020603050405020304" pitchFamily="18" charset="0"/>
                <a:cs typeface="Times New Roman" panose="02020603050405020304" pitchFamily="18" charset="0"/>
              </a:rPr>
              <a:t>on which </a:t>
            </a:r>
            <a:r>
              <a:rPr lang="en-US" sz="2100" dirty="0">
                <a:solidFill>
                  <a:srgbClr val="272727"/>
                </a:solidFill>
                <a:latin typeface="Times New Roman" panose="02020603050405020304" pitchFamily="18" charset="0"/>
                <a:cs typeface="Times New Roman" panose="02020603050405020304" pitchFamily="18" charset="0"/>
              </a:rPr>
              <a:t>you have used to install RHEL 7, as for </a:t>
            </a:r>
            <a:r>
              <a:rPr lang="en-US" sz="2100" dirty="0" smtClean="0">
                <a:solidFill>
                  <a:srgbClr val="272727"/>
                </a:solidFill>
                <a:latin typeface="Times New Roman" panose="02020603050405020304" pitchFamily="18" charset="0"/>
                <a:cs typeface="Times New Roman" panose="02020603050405020304" pitchFamily="18" charset="0"/>
              </a:rPr>
              <a:t>this </a:t>
            </a:r>
            <a:r>
              <a:rPr lang="en-US" sz="2100" dirty="0">
                <a:solidFill>
                  <a:srgbClr val="272727"/>
                </a:solidFill>
                <a:latin typeface="Times New Roman" panose="02020603050405020304" pitchFamily="18" charset="0"/>
                <a:cs typeface="Times New Roman" panose="02020603050405020304" pitchFamily="18" charset="0"/>
              </a:rPr>
              <a:t>case as you can see 20GB hard drive.</a:t>
            </a:r>
          </a:p>
          <a:p>
            <a:pPr marL="803275" indent="-803275" algn="just" fontAlgn="base"/>
            <a:endParaRPr lang="en-US" sz="2100" dirty="0">
              <a:solidFill>
                <a:srgbClr val="272727"/>
              </a:solidFill>
              <a:latin typeface="Times New Roman" panose="02020603050405020304" pitchFamily="18" charset="0"/>
              <a:cs typeface="Times New Roman" panose="02020603050405020304" pitchFamily="18" charset="0"/>
            </a:endParaRPr>
          </a:p>
          <a:p>
            <a:pPr marL="803275" indent="-803275" algn="just" fontAlgn="base"/>
            <a:r>
              <a:rPr lang="en-US" sz="2100" dirty="0" smtClean="0">
                <a:solidFill>
                  <a:srgbClr val="272727"/>
                </a:solidFill>
                <a:latin typeface="Times New Roman" panose="02020603050405020304" pitchFamily="18" charset="0"/>
                <a:cs typeface="Times New Roman" panose="02020603050405020304" pitchFamily="18" charset="0"/>
              </a:rPr>
              <a:t>	Also </a:t>
            </a:r>
            <a:r>
              <a:rPr lang="en-US" sz="2100" dirty="0">
                <a:solidFill>
                  <a:srgbClr val="272727"/>
                </a:solidFill>
                <a:latin typeface="Times New Roman" panose="02020603050405020304" pitchFamily="18" charset="0"/>
                <a:cs typeface="Times New Roman" panose="02020603050405020304" pitchFamily="18" charset="0"/>
              </a:rPr>
              <a:t>if you want the OS to automatically create the partition select the same or else for this article lets manually create the </a:t>
            </a:r>
            <a:r>
              <a:rPr lang="en-US" sz="2100" dirty="0" smtClean="0">
                <a:solidFill>
                  <a:srgbClr val="272727"/>
                </a:solidFill>
                <a:latin typeface="Times New Roman" panose="02020603050405020304" pitchFamily="18" charset="0"/>
                <a:cs typeface="Times New Roman" panose="02020603050405020304" pitchFamily="18" charset="0"/>
              </a:rPr>
              <a:t>partitions.</a:t>
            </a:r>
          </a:p>
        </p:txBody>
      </p:sp>
      <p:pic>
        <p:nvPicPr>
          <p:cNvPr id="10242" name="Picture 2" descr="https://4.bp.blogspot.com/-Na6Ak2cq-qo/VHINcoD4ISI/AAAAAAAAD24/cxL6LFV9w-Q/s160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243" y="1144362"/>
            <a:ext cx="7603478"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624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07518" y="1475127"/>
            <a:ext cx="3701691" cy="4293483"/>
          </a:xfrm>
          <a:prstGeom prst="rect">
            <a:avLst/>
          </a:prstGeom>
        </p:spPr>
        <p:txBody>
          <a:bodyPr wrap="square">
            <a:spAutoFit/>
          </a:bodyPr>
          <a:lstStyle/>
          <a:p>
            <a:pPr algn="just" fontAlgn="base"/>
            <a:r>
              <a:rPr lang="en-US" sz="2100" dirty="0">
                <a:solidFill>
                  <a:srgbClr val="272727"/>
                </a:solidFill>
                <a:latin typeface="Times New Roman" panose="02020603050405020304" pitchFamily="18" charset="0"/>
                <a:cs typeface="Times New Roman" panose="02020603050405020304" pitchFamily="18" charset="0"/>
              </a:rPr>
              <a:t>You can create a partition with the below list of partition types. As for this article we will select LVM</a:t>
            </a:r>
          </a:p>
          <a:p>
            <a:pPr marL="803275" indent="-803275" algn="just" fontAlgn="base"/>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a:solidFill>
                <a:schemeClr val="accent1">
                  <a:lumMod val="50000"/>
                </a:schemeClr>
              </a:solidFill>
              <a:latin typeface="Times New Roman" panose="02020603050405020304" pitchFamily="18" charset="0"/>
              <a:cs typeface="Times New Roman" panose="02020603050405020304" pitchFamily="18" charset="0"/>
            </a:endParaRPr>
          </a:p>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Step9: </a:t>
            </a:r>
            <a:r>
              <a:rPr lang="en-US" sz="2100" dirty="0">
                <a:solidFill>
                  <a:srgbClr val="272727"/>
                </a:solidFill>
                <a:latin typeface="Times New Roman" panose="02020603050405020304" pitchFamily="18" charset="0"/>
                <a:cs typeface="Times New Roman" panose="02020603050405020304" pitchFamily="18" charset="0"/>
              </a:rPr>
              <a:t>Click on the "+" sign to add new partition.</a:t>
            </a:r>
            <a:endParaRPr lang="en-US" sz="2100" dirty="0" smtClean="0">
              <a:solidFill>
                <a:srgbClr val="272727"/>
              </a:solidFill>
              <a:latin typeface="Times New Roman" panose="02020603050405020304" pitchFamily="18" charset="0"/>
              <a:cs typeface="Times New Roman" panose="02020603050405020304" pitchFamily="18" charset="0"/>
            </a:endParaRPr>
          </a:p>
        </p:txBody>
      </p:sp>
      <p:pic>
        <p:nvPicPr>
          <p:cNvPr id="11266" name="Picture 2" descr="https://4.bp.blogspot.com/-ARLZ4s5fj7w/VHINddiNSmI/AAAAAAAAD3I/PGuU-mhXmYs/s16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529" y="3094837"/>
            <a:ext cx="3049430" cy="14637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268" name="Picture 4" descr="https://3.bp.blogspot.com/-Xgk7uuXfQj4/VHINLMVufkI/AAAAAAAAD0Q/JfS2oZOmoEs/s1600/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473" y="1164048"/>
            <a:ext cx="7511460"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Rectangle 8"/>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466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713617" y="1475127"/>
            <a:ext cx="10877369" cy="4293483"/>
          </a:xfrm>
          <a:prstGeom prst="rect">
            <a:avLst/>
          </a:prstGeom>
        </p:spPr>
        <p:txBody>
          <a:bodyPr wrap="square">
            <a:spAutoFit/>
          </a:bodyPr>
          <a:lstStyle/>
          <a:p>
            <a:pPr marL="973138" indent="-973138"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Step10: </a:t>
            </a:r>
            <a:r>
              <a:rPr lang="en-US" sz="2100" dirty="0" smtClean="0">
                <a:solidFill>
                  <a:srgbClr val="272727"/>
                </a:solidFill>
                <a:latin typeface="Times New Roman" panose="02020603050405020304" pitchFamily="18" charset="0"/>
                <a:cs typeface="Times New Roman" panose="02020603050405020304" pitchFamily="18" charset="0"/>
              </a:rPr>
              <a:t>For </a:t>
            </a:r>
            <a:r>
              <a:rPr lang="en-US" sz="2100" dirty="0">
                <a:solidFill>
                  <a:srgbClr val="272727"/>
                </a:solidFill>
                <a:latin typeface="Times New Roman" panose="02020603050405020304" pitchFamily="18" charset="0"/>
                <a:cs typeface="Times New Roman" panose="02020603050405020304" pitchFamily="18" charset="0"/>
              </a:rPr>
              <a:t>this article </a:t>
            </a:r>
            <a:r>
              <a:rPr lang="en-US" sz="2100" dirty="0" smtClean="0">
                <a:solidFill>
                  <a:srgbClr val="272727"/>
                </a:solidFill>
                <a:latin typeface="Times New Roman" panose="02020603050405020304" pitchFamily="18" charset="0"/>
                <a:cs typeface="Times New Roman" panose="02020603050405020304" pitchFamily="18" charset="0"/>
              </a:rPr>
              <a:t>we </a:t>
            </a:r>
            <a:r>
              <a:rPr lang="en-US" sz="2100" dirty="0">
                <a:solidFill>
                  <a:srgbClr val="272727"/>
                </a:solidFill>
                <a:latin typeface="Times New Roman" panose="02020603050405020304" pitchFamily="18" charset="0"/>
                <a:cs typeface="Times New Roman" panose="02020603050405020304" pitchFamily="18" charset="0"/>
              </a:rPr>
              <a:t>will create /boot, /, swap partition under LVM with Volume Group name as "VolGroup00"</a:t>
            </a:r>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b="1" i="1" dirty="0" smtClean="0">
              <a:solidFill>
                <a:schemeClr val="accent1">
                  <a:lumMod val="50000"/>
                </a:schemeClr>
              </a:solidFill>
              <a:latin typeface="Times New Roman" panose="02020603050405020304" pitchFamily="18" charset="0"/>
              <a:cs typeface="Times New Roman" panose="02020603050405020304" pitchFamily="18" charset="0"/>
            </a:endParaRPr>
          </a:p>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Step11: </a:t>
            </a:r>
            <a:r>
              <a:rPr lang="en-US" sz="2100" dirty="0">
                <a:solidFill>
                  <a:srgbClr val="272727"/>
                </a:solidFill>
                <a:latin typeface="Times New Roman" panose="02020603050405020304" pitchFamily="18" charset="0"/>
                <a:cs typeface="Times New Roman" panose="02020603050405020304" pitchFamily="18" charset="0"/>
              </a:rPr>
              <a:t>Change the partition type to Ext4 as by default XFS will be selected for every partition you create.</a:t>
            </a:r>
            <a:endParaRPr lang="en-US" sz="2100" dirty="0" smtClean="0">
              <a:solidFill>
                <a:srgbClr val="272727"/>
              </a:solidFill>
              <a:latin typeface="Times New Roman" panose="02020603050405020304" pitchFamily="18" charset="0"/>
              <a:cs typeface="Times New Roman" panose="02020603050405020304" pitchFamily="18" charset="0"/>
            </a:endParaRPr>
          </a:p>
        </p:txBody>
      </p:sp>
      <p:pic>
        <p:nvPicPr>
          <p:cNvPr id="12290" name="Picture 2" descr="https://3.bp.blogspot.com/-4RF4jgnUBqQ/VHINLErAzpI/AAAAAAAAD0M/rgarlRXSpx0/s1600/11.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879985" y="2275868"/>
            <a:ext cx="3565389" cy="242275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873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96025" y="2718865"/>
            <a:ext cx="3605881" cy="1384995"/>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Step12: </a:t>
            </a:r>
            <a:r>
              <a:rPr lang="en-US" sz="2100" dirty="0" smtClean="0">
                <a:solidFill>
                  <a:srgbClr val="272727"/>
                </a:solidFill>
                <a:latin typeface="Times New Roman" panose="02020603050405020304" pitchFamily="18" charset="0"/>
                <a:cs typeface="Times New Roman" panose="02020603050405020304" pitchFamily="18" charset="0"/>
              </a:rPr>
              <a:t>Once </a:t>
            </a:r>
            <a:r>
              <a:rPr lang="en-US" sz="2100" dirty="0">
                <a:solidFill>
                  <a:srgbClr val="272727"/>
                </a:solidFill>
                <a:latin typeface="Times New Roman" panose="02020603050405020304" pitchFamily="18" charset="0"/>
                <a:cs typeface="Times New Roman" panose="02020603050405020304" pitchFamily="18" charset="0"/>
              </a:rPr>
              <a:t>you change these settings make sure you </a:t>
            </a:r>
            <a:r>
              <a:rPr lang="en-US" sz="2100" b="1" dirty="0">
                <a:solidFill>
                  <a:srgbClr val="272727"/>
                </a:solidFill>
                <a:latin typeface="Times New Roman" panose="02020603050405020304" pitchFamily="18" charset="0"/>
                <a:cs typeface="Times New Roman" panose="02020603050405020304" pitchFamily="18" charset="0"/>
              </a:rPr>
              <a:t>"update settings".</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13314" name="Picture 2" descr="https://4.bp.blogspot.com/-qNE0wi37kgY/VHINMJpkIlI/AAAAAAAAD0U/yYLjOf_8oss/s160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482" y="1143486"/>
            <a:ext cx="7642421"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7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93836" y="2498852"/>
            <a:ext cx="3635252" cy="1708160"/>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Step13: </a:t>
            </a:r>
            <a:r>
              <a:rPr lang="en-US" sz="2100" dirty="0">
                <a:solidFill>
                  <a:srgbClr val="272727"/>
                </a:solidFill>
                <a:latin typeface="Times New Roman" panose="02020603050405020304" pitchFamily="18" charset="0"/>
                <a:cs typeface="Times New Roman" panose="02020603050405020304" pitchFamily="18" charset="0"/>
              </a:rPr>
              <a:t>By default Volume Group name is "</a:t>
            </a:r>
            <a:r>
              <a:rPr lang="en-US" sz="2100" dirty="0" err="1">
                <a:solidFill>
                  <a:srgbClr val="272727"/>
                </a:solidFill>
                <a:latin typeface="Times New Roman" panose="02020603050405020304" pitchFamily="18" charset="0"/>
                <a:cs typeface="Times New Roman" panose="02020603050405020304" pitchFamily="18" charset="0"/>
              </a:rPr>
              <a:t>rhel</a:t>
            </a:r>
            <a:r>
              <a:rPr lang="en-US" sz="2100" dirty="0">
                <a:solidFill>
                  <a:srgbClr val="272727"/>
                </a:solidFill>
                <a:latin typeface="Times New Roman" panose="02020603050405020304" pitchFamily="18" charset="0"/>
                <a:cs typeface="Times New Roman" panose="02020603050405020304" pitchFamily="18" charset="0"/>
              </a:rPr>
              <a:t>". Let us change it to "</a:t>
            </a:r>
            <a:r>
              <a:rPr lang="en-US" sz="2100" b="1" dirty="0" smtClean="0">
                <a:solidFill>
                  <a:srgbClr val="272727"/>
                </a:solidFill>
                <a:latin typeface="Times New Roman" panose="02020603050405020304" pitchFamily="18" charset="0"/>
                <a:cs typeface="Times New Roman" panose="02020603050405020304" pitchFamily="18" charset="0"/>
              </a:rPr>
              <a:t>VolGroup00</a:t>
            </a:r>
            <a:r>
              <a:rPr lang="en-US" sz="2100" dirty="0" smtClean="0">
                <a:solidFill>
                  <a:srgbClr val="272727"/>
                </a:solidFill>
                <a:latin typeface="Times New Roman" panose="02020603050405020304" pitchFamily="18" charset="0"/>
                <a:cs typeface="Times New Roman" panose="02020603050405020304" pitchFamily="18" charset="0"/>
              </a:rPr>
              <a:t>”.</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14338" name="Picture 2" descr="https://2.bp.blogspot.com/-xKosuJiGLQk/VHINM3SEK3I/AAAAAAAAD0c/G80xfH-UVIs/s1600/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107" y="1144588"/>
            <a:ext cx="7603478"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611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08720" y="2603843"/>
            <a:ext cx="3906118" cy="1708160"/>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Step14: </a:t>
            </a:r>
            <a:r>
              <a:rPr lang="en-US" sz="2100" dirty="0">
                <a:solidFill>
                  <a:srgbClr val="272727"/>
                </a:solidFill>
                <a:latin typeface="Times New Roman" panose="02020603050405020304" pitchFamily="18" charset="0"/>
                <a:cs typeface="Times New Roman" panose="02020603050405020304" pitchFamily="18" charset="0"/>
              </a:rPr>
              <a:t>You can also configure the storage for </a:t>
            </a:r>
            <a:r>
              <a:rPr lang="en-US" sz="2100" b="1" dirty="0">
                <a:solidFill>
                  <a:srgbClr val="272727"/>
                </a:solidFill>
                <a:latin typeface="Times New Roman" panose="02020603050405020304" pitchFamily="18" charset="0"/>
                <a:cs typeface="Times New Roman" panose="02020603050405020304" pitchFamily="18" charset="0"/>
              </a:rPr>
              <a:t>RAID</a:t>
            </a:r>
            <a:r>
              <a:rPr lang="en-US" sz="2100" dirty="0">
                <a:solidFill>
                  <a:srgbClr val="272727"/>
                </a:solidFill>
                <a:latin typeface="Times New Roman" panose="02020603050405020304" pitchFamily="18" charset="0"/>
                <a:cs typeface="Times New Roman" panose="02020603050405020304" pitchFamily="18" charset="0"/>
              </a:rPr>
              <a:t> but let us skip that part as of now.</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15362" name="Picture 2" descr="https://2.bp.blogspot.com/-l6jhZrEd-mo/VHINNmHFC5I/AAAAAAAAD0g/xfHqoMDYp8k/s1600/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437" y="1192621"/>
            <a:ext cx="6996229"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642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03612" y="2501168"/>
            <a:ext cx="3713645" cy="2031325"/>
          </a:xfrm>
          <a:prstGeom prst="rect">
            <a:avLst/>
          </a:prstGeom>
        </p:spPr>
        <p:txBody>
          <a:bodyPr wrap="square">
            <a:spAutoFit/>
          </a:bodyPr>
          <a:lstStyle/>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Step15: </a:t>
            </a:r>
            <a:r>
              <a:rPr lang="en-US" sz="2100" dirty="0">
                <a:solidFill>
                  <a:srgbClr val="272727"/>
                </a:solidFill>
                <a:latin typeface="Times New Roman" panose="02020603050405020304" pitchFamily="18" charset="0"/>
                <a:cs typeface="Times New Roman" panose="02020603050405020304" pitchFamily="18" charset="0"/>
              </a:rPr>
              <a:t>As you see all the mount points as planned are created with below name under LVM</a:t>
            </a:r>
          </a:p>
          <a:p>
            <a:pPr marL="803275" indent="333375" algn="just" fontAlgn="base"/>
            <a:r>
              <a:rPr lang="en-US" sz="2100" b="1" dirty="0">
                <a:solidFill>
                  <a:srgbClr val="272727"/>
                </a:solidFill>
                <a:latin typeface="Times New Roman" panose="02020603050405020304" pitchFamily="18" charset="0"/>
                <a:cs typeface="Times New Roman" panose="02020603050405020304" pitchFamily="18" charset="0"/>
              </a:rPr>
              <a:t>VolGroup00-root</a:t>
            </a:r>
          </a:p>
          <a:p>
            <a:pPr marL="803275" indent="333375" algn="just" fontAlgn="base"/>
            <a:r>
              <a:rPr lang="en-US" sz="2100" b="1" dirty="0" err="1">
                <a:solidFill>
                  <a:srgbClr val="272727"/>
                </a:solidFill>
                <a:latin typeface="Times New Roman" panose="02020603050405020304" pitchFamily="18" charset="0"/>
                <a:cs typeface="Times New Roman" panose="02020603050405020304" pitchFamily="18" charset="0"/>
              </a:rPr>
              <a:t>VolGroup</a:t>
            </a:r>
            <a:r>
              <a:rPr lang="en-US" sz="2100" b="1" dirty="0">
                <a:solidFill>
                  <a:srgbClr val="272727"/>
                </a:solidFill>
                <a:latin typeface="Times New Roman" panose="02020603050405020304" pitchFamily="18" charset="0"/>
                <a:cs typeface="Times New Roman" panose="02020603050405020304" pitchFamily="18" charset="0"/>
              </a:rPr>
              <a:t>-swap</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16386" name="Picture 2" descr="https://3.bp.blogspot.com/-XDAi38HssGs/VHINOaJBOzI/AAAAAAAAD0s/ByiaziMXA14/s160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817" y="1209290"/>
            <a:ext cx="7772855" cy="52120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853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93836" y="2765411"/>
            <a:ext cx="3581207" cy="1061829"/>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Step16: </a:t>
            </a:r>
            <a:r>
              <a:rPr lang="en-US" sz="2100" dirty="0">
                <a:solidFill>
                  <a:srgbClr val="272727"/>
                </a:solidFill>
                <a:latin typeface="Times New Roman" panose="02020603050405020304" pitchFamily="18" charset="0"/>
                <a:cs typeface="Times New Roman" panose="02020603050405020304" pitchFamily="18" charset="0"/>
              </a:rPr>
              <a:t>Click on </a:t>
            </a:r>
            <a:r>
              <a:rPr lang="en-US" sz="2100" b="1" dirty="0">
                <a:solidFill>
                  <a:srgbClr val="272727"/>
                </a:solidFill>
                <a:latin typeface="Times New Roman" panose="02020603050405020304" pitchFamily="18" charset="0"/>
                <a:cs typeface="Times New Roman" panose="02020603050405020304" pitchFamily="18" charset="0"/>
              </a:rPr>
              <a:t>Done</a:t>
            </a:r>
            <a:r>
              <a:rPr lang="en-US" sz="2100" dirty="0">
                <a:solidFill>
                  <a:srgbClr val="272727"/>
                </a:solidFill>
                <a:latin typeface="Times New Roman" panose="02020603050405020304" pitchFamily="18" charset="0"/>
                <a:cs typeface="Times New Roman" panose="02020603050405020304" pitchFamily="18" charset="0"/>
              </a:rPr>
              <a:t> and select </a:t>
            </a:r>
            <a:r>
              <a:rPr lang="en-US" sz="2100" b="1" dirty="0">
                <a:solidFill>
                  <a:srgbClr val="272727"/>
                </a:solidFill>
                <a:latin typeface="Times New Roman" panose="02020603050405020304" pitchFamily="18" charset="0"/>
                <a:cs typeface="Times New Roman" panose="02020603050405020304" pitchFamily="18" charset="0"/>
              </a:rPr>
              <a:t>Accept Changes.</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17410" name="Picture 2" descr="https://4.bp.blogspot.com/-x8cyi8G7C-c/VHINOiWnzkI/AAAAAAAAD0w/IEOBVPXLZrw/s1600/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884" y="1135472"/>
            <a:ext cx="7503919"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642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94431" y="2773513"/>
            <a:ext cx="3199295" cy="1061829"/>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Step17: </a:t>
            </a:r>
            <a:r>
              <a:rPr lang="en-US" sz="2100" dirty="0">
                <a:solidFill>
                  <a:srgbClr val="272727"/>
                </a:solidFill>
                <a:latin typeface="Times New Roman" panose="02020603050405020304" pitchFamily="18" charset="0"/>
                <a:cs typeface="Times New Roman" panose="02020603050405020304" pitchFamily="18" charset="0"/>
              </a:rPr>
              <a:t>The last one is to </a:t>
            </a:r>
            <a:r>
              <a:rPr lang="en-US" sz="2100" b="1" dirty="0">
                <a:solidFill>
                  <a:srgbClr val="272727"/>
                </a:solidFill>
                <a:latin typeface="Times New Roman" panose="02020603050405020304" pitchFamily="18" charset="0"/>
                <a:cs typeface="Times New Roman" panose="02020603050405020304" pitchFamily="18" charset="0"/>
              </a:rPr>
              <a:t>Configure</a:t>
            </a:r>
            <a:r>
              <a:rPr lang="en-US" sz="2100" dirty="0">
                <a:solidFill>
                  <a:srgbClr val="272727"/>
                </a:solidFill>
                <a:latin typeface="Times New Roman" panose="02020603050405020304" pitchFamily="18" charset="0"/>
                <a:cs typeface="Times New Roman" panose="02020603050405020304" pitchFamily="18" charset="0"/>
              </a:rPr>
              <a:t> </a:t>
            </a:r>
            <a:r>
              <a:rPr lang="en-US" sz="2100" b="1" dirty="0">
                <a:solidFill>
                  <a:srgbClr val="272727"/>
                </a:solidFill>
                <a:latin typeface="Times New Roman" panose="02020603050405020304" pitchFamily="18" charset="0"/>
                <a:cs typeface="Times New Roman" panose="02020603050405020304" pitchFamily="18" charset="0"/>
              </a:rPr>
              <a:t>Network</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18434" name="Picture 2" descr="https://4.bp.blogspot.com/-IOOE5JvUig0/VHINPReZWUI/AAAAAAAAD04/KVjU7qdDduA/s1600/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434" y="1184170"/>
            <a:ext cx="7387844"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096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93836" y="2496690"/>
            <a:ext cx="3556483" cy="2354491"/>
          </a:xfrm>
          <a:prstGeom prst="rect">
            <a:avLst/>
          </a:prstGeom>
        </p:spPr>
        <p:txBody>
          <a:bodyPr wrap="square">
            <a:spAutoFit/>
          </a:bodyPr>
          <a:lstStyle/>
          <a:p>
            <a:pPr marL="914400" indent="-914400"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Step18: </a:t>
            </a:r>
            <a:r>
              <a:rPr lang="en-US" sz="2100" dirty="0">
                <a:solidFill>
                  <a:srgbClr val="272727"/>
                </a:solidFill>
                <a:latin typeface="Times New Roman" panose="02020603050405020304" pitchFamily="18" charset="0"/>
                <a:cs typeface="Times New Roman" panose="02020603050405020304" pitchFamily="18" charset="0"/>
              </a:rPr>
              <a:t>Provide a hostname for your machine and enable the ethernet device. Next select Configure to configure network settings for your </a:t>
            </a:r>
            <a:r>
              <a:rPr lang="en-US" sz="2100" dirty="0" smtClean="0">
                <a:solidFill>
                  <a:srgbClr val="272727"/>
                </a:solidFill>
                <a:latin typeface="Times New Roman" panose="02020603050405020304" pitchFamily="18" charset="0"/>
                <a:cs typeface="Times New Roman" panose="02020603050405020304" pitchFamily="18" charset="0"/>
              </a:rPr>
              <a:t>machine.</a:t>
            </a:r>
          </a:p>
        </p:txBody>
      </p:sp>
      <p:pic>
        <p:nvPicPr>
          <p:cNvPr id="19458" name="Picture 2" descr="https://1.bp.blogspot.com/-9dIF_7U7nvs/VHINPxNvjNI/AAAAAAAAD08/wyPDOA7RrhY/s1600/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951" y="1135472"/>
            <a:ext cx="7520203"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738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sp>
        <p:nvSpPr>
          <p:cNvPr id="6" name="Rectangle 5"/>
          <p:cNvSpPr/>
          <p:nvPr/>
        </p:nvSpPr>
        <p:spPr>
          <a:xfrm>
            <a:off x="493242" y="390215"/>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Installation of “Red Hat Enterprise Linux (RHEL) 7.0</a:t>
            </a:r>
            <a:r>
              <a:rPr lang="en-US" sz="2400" b="1" spc="-20" dirty="0" smtClean="0">
                <a:latin typeface="Helvetica" panose="020B0604020202020204" pitchFamily="2" charset="0"/>
                <a:cs typeface="Arial" panose="020B0604020202020204" pitchFamily="34" charset="0"/>
              </a:rPr>
              <a:t>”</a:t>
            </a:r>
            <a:endParaRPr lang="en-IN" sz="2400" b="1" spc="-20" dirty="0">
              <a:latin typeface="Helvetica" panose="020B0604020202020204" pitchFamily="2" charset="0"/>
              <a:cs typeface="Arial" panose="020B0604020202020204" pitchFamily="34" charset="0"/>
            </a:endParaRPr>
          </a:p>
        </p:txBody>
      </p:sp>
      <p:sp>
        <p:nvSpPr>
          <p:cNvPr id="3" name="Rectangle 2"/>
          <p:cNvSpPr/>
          <p:nvPr/>
        </p:nvSpPr>
        <p:spPr>
          <a:xfrm>
            <a:off x="501167" y="1301241"/>
            <a:ext cx="11118395" cy="5078313"/>
          </a:xfrm>
          <a:prstGeom prst="rect">
            <a:avLst/>
          </a:prstGeom>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Red Hat, Inc. the largest company in Open Source world, released </a:t>
            </a:r>
            <a:r>
              <a:rPr lang="en-US" sz="2200" dirty="0" smtClean="0">
                <a:latin typeface="Times New Roman" panose="02020603050405020304" pitchFamily="18" charset="0"/>
                <a:cs typeface="Times New Roman" panose="02020603050405020304" pitchFamily="18" charset="0"/>
              </a:rPr>
              <a:t>their </a:t>
            </a:r>
            <a:r>
              <a:rPr lang="en-US" sz="2200" dirty="0">
                <a:latin typeface="Times New Roman" panose="02020603050405020304" pitchFamily="18" charset="0"/>
                <a:cs typeface="Times New Roman" panose="02020603050405020304" pitchFamily="18" charset="0"/>
              </a:rPr>
              <a:t>major enterprise products – RHEL 7.0 – Red Hat Enterprise Linux, designed for modern datacenters, new cloud platforms and big data</a:t>
            </a:r>
            <a:r>
              <a:rPr lang="en-US" sz="2200" dirty="0" smtClean="0">
                <a:latin typeface="Times New Roman" panose="02020603050405020304" pitchFamily="18" charset="0"/>
                <a:cs typeface="Times New Roman" panose="02020603050405020304" pitchFamily="18" charset="0"/>
              </a:rPr>
              <a:t>.</a:t>
            </a:r>
          </a:p>
          <a:p>
            <a:pPr algn="just">
              <a:lnSpc>
                <a:spcPct val="150000"/>
              </a:lnSpc>
            </a:pPr>
            <a:endParaRPr lang="en-US" sz="1000" dirty="0">
              <a:solidFill>
                <a:schemeClr val="accent5">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5">
                    <a:lumMod val="50000"/>
                  </a:schemeClr>
                </a:solidFill>
                <a:latin typeface="Times New Roman" panose="02020603050405020304" pitchFamily="18" charset="0"/>
                <a:cs typeface="Times New Roman" panose="02020603050405020304" pitchFamily="18" charset="0"/>
              </a:rPr>
              <a:t>Requirements:</a:t>
            </a:r>
          </a:p>
          <a:p>
            <a:pPr algn="just">
              <a:lnSpc>
                <a:spcPct val="150000"/>
              </a:lnSpc>
            </a:pPr>
            <a:endParaRPr lang="en-US" sz="800" dirty="0" smtClean="0">
              <a:latin typeface="Times New Roman" panose="02020603050405020304" pitchFamily="18" charset="0"/>
              <a:cs typeface="Times New Roman" panose="02020603050405020304" pitchFamily="18" charset="0"/>
            </a:endParaRPr>
          </a:p>
          <a:p>
            <a:pPr marL="457200" indent="-457200" algn="just">
              <a:lnSpc>
                <a:spcPct val="150000"/>
              </a:lnSpc>
              <a:buClr>
                <a:schemeClr val="accent5">
                  <a:lumMod val="50000"/>
                </a:schemeClr>
              </a:buClr>
              <a:buFont typeface="+mj-lt"/>
              <a:buAutoNum type="arabicPeriod"/>
            </a:pPr>
            <a:r>
              <a:rPr lang="en-US" sz="2200" dirty="0" smtClean="0">
                <a:latin typeface="Times New Roman" panose="02020603050405020304" pitchFamily="18" charset="0"/>
                <a:cs typeface="Times New Roman" panose="02020603050405020304" pitchFamily="18" charset="0"/>
              </a:rPr>
              <a:t>An active </a:t>
            </a:r>
            <a:r>
              <a:rPr lang="en-US" sz="2200" dirty="0">
                <a:latin typeface="Times New Roman" panose="02020603050405020304" pitchFamily="18" charset="0"/>
                <a:cs typeface="Times New Roman" panose="02020603050405020304" pitchFamily="18" charset="0"/>
              </a:rPr>
              <a:t>Red Hat subscription to download RHEL 7.0 ISO image from Red Hat Customer Portal.</a:t>
            </a:r>
          </a:p>
          <a:p>
            <a:pPr marL="1435100" indent="-342900" algn="just">
              <a:lnSpc>
                <a:spcPct val="150000"/>
              </a:lnSpc>
              <a:buClr>
                <a:schemeClr val="accent5">
                  <a:lumMod val="50000"/>
                </a:schemeClr>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RHEL </a:t>
            </a:r>
            <a:r>
              <a:rPr lang="en-US" sz="2200" dirty="0">
                <a:latin typeface="Times New Roman" panose="02020603050405020304" pitchFamily="18" charset="0"/>
                <a:cs typeface="Times New Roman" panose="02020603050405020304" pitchFamily="18" charset="0"/>
              </a:rPr>
              <a:t>7.0 Binary DVD ISO </a:t>
            </a:r>
            <a:r>
              <a:rPr lang="en-US" sz="2200" dirty="0" smtClean="0">
                <a:latin typeface="Times New Roman" panose="02020603050405020304" pitchFamily="18" charset="0"/>
                <a:cs typeface="Times New Roman" panose="02020603050405020304" pitchFamily="18" charset="0"/>
              </a:rPr>
              <a:t>image</a:t>
            </a:r>
          </a:p>
          <a:p>
            <a:pPr marL="457200" indent="-457200" algn="just">
              <a:lnSpc>
                <a:spcPct val="150000"/>
              </a:lnSpc>
              <a:buClr>
                <a:schemeClr val="accent5">
                  <a:lumMod val="50000"/>
                </a:schemeClr>
              </a:buClr>
              <a:buFont typeface="+mj-lt"/>
              <a:buAutoNum type="arabicPeriod" startAt="2"/>
            </a:pPr>
            <a:r>
              <a:rPr lang="en-US" sz="2200" dirty="0" smtClean="0">
                <a:latin typeface="Times New Roman" panose="02020603050405020304" pitchFamily="18" charset="0"/>
                <a:cs typeface="Times New Roman" panose="02020603050405020304" pitchFamily="18" charset="0"/>
              </a:rPr>
              <a:t>Although RHEL can be installed on a variety of platforms, such as AMD 64, Intel 64, IBM System Z, IBM Power, etc. </a:t>
            </a:r>
          </a:p>
        </p:txBody>
      </p:sp>
    </p:spTree>
    <p:extLst>
      <p:ext uri="{BB962C8B-B14F-4D97-AF65-F5344CB8AC3E}">
        <p14:creationId xmlns:p14="http://schemas.microsoft.com/office/powerpoint/2010/main" val="3546727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15464" y="1746595"/>
            <a:ext cx="4170841" cy="3970318"/>
          </a:xfrm>
          <a:prstGeom prst="rect">
            <a:avLst/>
          </a:prstGeom>
        </p:spPr>
        <p:txBody>
          <a:bodyPr wrap="square">
            <a:spAutoFit/>
          </a:bodyPr>
          <a:lstStyle/>
          <a:p>
            <a:pPr marL="914400" indent="-914400"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Step19: </a:t>
            </a:r>
            <a:r>
              <a:rPr lang="en-US" sz="2100" dirty="0">
                <a:solidFill>
                  <a:srgbClr val="272727"/>
                </a:solidFill>
                <a:latin typeface="Times New Roman" panose="02020603050405020304" pitchFamily="18" charset="0"/>
                <a:cs typeface="Times New Roman" panose="02020603050405020304" pitchFamily="18" charset="0"/>
              </a:rPr>
              <a:t>Change the Ethernet device name or else you can skip that part. Next configure you IP details as per your environment </a:t>
            </a:r>
            <a:r>
              <a:rPr lang="en-US" sz="2100" dirty="0" smtClean="0">
                <a:solidFill>
                  <a:srgbClr val="272727"/>
                </a:solidFill>
                <a:latin typeface="Times New Roman" panose="02020603050405020304" pitchFamily="18" charset="0"/>
                <a:cs typeface="Times New Roman" panose="02020603050405020304" pitchFamily="18" charset="0"/>
              </a:rPr>
              <a:t>i.e., </a:t>
            </a:r>
            <a:r>
              <a:rPr lang="en-US" sz="2100" dirty="0">
                <a:solidFill>
                  <a:srgbClr val="272727"/>
                </a:solidFill>
                <a:latin typeface="Times New Roman" panose="02020603050405020304" pitchFamily="18" charset="0"/>
                <a:cs typeface="Times New Roman" panose="02020603050405020304" pitchFamily="18" charset="0"/>
              </a:rPr>
              <a:t>IPv4 or IPv6. We are using IPv4 so selected the "IPv4 Settings" and added the IP, Netmask</a:t>
            </a:r>
            <a:r>
              <a:rPr lang="en-US" sz="2100" dirty="0" smtClean="0">
                <a:solidFill>
                  <a:srgbClr val="272727"/>
                </a:solidFill>
                <a:latin typeface="Times New Roman" panose="02020603050405020304" pitchFamily="18" charset="0"/>
                <a:cs typeface="Times New Roman" panose="02020603050405020304" pitchFamily="18" charset="0"/>
              </a:rPr>
              <a:t>, Gateway </a:t>
            </a:r>
            <a:r>
              <a:rPr lang="en-US" sz="2100" dirty="0">
                <a:solidFill>
                  <a:srgbClr val="272727"/>
                </a:solidFill>
                <a:latin typeface="Times New Roman" panose="02020603050405020304" pitchFamily="18" charset="0"/>
                <a:cs typeface="Times New Roman" panose="02020603050405020304" pitchFamily="18" charset="0"/>
              </a:rPr>
              <a:t>and DNS details in the same.. Click on "Done" to save the configuration and go a step back.</a:t>
            </a:r>
            <a:endParaRPr lang="en-US" sz="2100" dirty="0" smtClean="0">
              <a:solidFill>
                <a:srgbClr val="272727"/>
              </a:solidFill>
              <a:latin typeface="Times New Roman" panose="02020603050405020304" pitchFamily="18" charset="0"/>
              <a:cs typeface="Times New Roman" panose="02020603050405020304" pitchFamily="18" charset="0"/>
            </a:endParaRPr>
          </a:p>
        </p:txBody>
      </p:sp>
      <p:pic>
        <p:nvPicPr>
          <p:cNvPr id="20482" name="Picture 2" descr="https://2.bp.blogspot.com/-vTGVs5OiYoA/VHINQvC5cDI/AAAAAAAAD1U/I8jpZuAFg68/s160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700" y="1178336"/>
            <a:ext cx="6958605"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808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19010" y="2403845"/>
            <a:ext cx="3467203" cy="2031325"/>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914400" indent="-914400"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Step20: </a:t>
            </a:r>
            <a:r>
              <a:rPr lang="en-US" sz="2100" dirty="0">
                <a:solidFill>
                  <a:srgbClr val="272727"/>
                </a:solidFill>
                <a:latin typeface="Times New Roman" panose="02020603050405020304" pitchFamily="18" charset="0"/>
                <a:cs typeface="Times New Roman" panose="02020603050405020304" pitchFamily="18" charset="0"/>
              </a:rPr>
              <a:t>So we are done here with all the options on this screen. Next we can </a:t>
            </a:r>
            <a:r>
              <a:rPr lang="en-US" sz="2100" b="1" dirty="0">
                <a:solidFill>
                  <a:srgbClr val="272727"/>
                </a:solidFill>
                <a:latin typeface="Times New Roman" panose="02020603050405020304" pitchFamily="18" charset="0"/>
                <a:cs typeface="Times New Roman" panose="02020603050405020304" pitchFamily="18" charset="0"/>
              </a:rPr>
              <a:t>"Begin Installation"</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22530" name="Picture 2" descr="https://2.bp.blogspot.com/-n4MnoVamHiM/VHINSJ6vJuI/AAAAAAAAD1Y/10WVDwSV3O8/s1600/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254" y="1172845"/>
            <a:ext cx="7578572"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007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72446" y="1829070"/>
            <a:ext cx="3642208" cy="3323987"/>
          </a:xfrm>
          <a:prstGeom prst="rect">
            <a:avLst/>
          </a:prstGeom>
        </p:spPr>
        <p:txBody>
          <a:bodyPr wrap="square">
            <a:spAutoFit/>
          </a:bodyPr>
          <a:lstStyle/>
          <a:p>
            <a:pPr marL="803275" indent="-803275" algn="just" fontAlgn="base"/>
            <a:endParaRPr lang="en-US" sz="2100" b="1" i="1" dirty="0">
              <a:solidFill>
                <a:schemeClr val="accent1">
                  <a:lumMod val="50000"/>
                </a:schemeClr>
              </a:solidFill>
              <a:latin typeface="Times New Roman" panose="02020603050405020304" pitchFamily="18" charset="0"/>
              <a:cs typeface="Times New Roman" panose="02020603050405020304" pitchFamily="18" charset="0"/>
            </a:endParaRPr>
          </a:p>
          <a:p>
            <a:pPr marL="914400" indent="-914400"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Step21: </a:t>
            </a:r>
            <a:r>
              <a:rPr lang="en-US" sz="2100" dirty="0">
                <a:solidFill>
                  <a:srgbClr val="272727"/>
                </a:solidFill>
                <a:latin typeface="Times New Roman" panose="02020603050405020304" pitchFamily="18" charset="0"/>
                <a:cs typeface="Times New Roman" panose="02020603050405020304" pitchFamily="18" charset="0"/>
              </a:rPr>
              <a:t>As you see the installation has </a:t>
            </a:r>
            <a:r>
              <a:rPr lang="en-US" sz="2100" dirty="0" smtClean="0">
                <a:solidFill>
                  <a:srgbClr val="272727"/>
                </a:solidFill>
                <a:latin typeface="Times New Roman" panose="02020603050405020304" pitchFamily="18" charset="0"/>
                <a:cs typeface="Times New Roman" panose="02020603050405020304" pitchFamily="18" charset="0"/>
              </a:rPr>
              <a:t>begun, </a:t>
            </a:r>
            <a:r>
              <a:rPr lang="en-US" sz="2100" dirty="0">
                <a:solidFill>
                  <a:srgbClr val="272727"/>
                </a:solidFill>
                <a:latin typeface="Times New Roman" panose="02020603050405020304" pitchFamily="18" charset="0"/>
                <a:cs typeface="Times New Roman" panose="02020603050405020304" pitchFamily="18" charset="0"/>
              </a:rPr>
              <a:t>in the mean time you can add a password for your </a:t>
            </a:r>
            <a:r>
              <a:rPr lang="en-US" sz="2100" b="1" dirty="0">
                <a:solidFill>
                  <a:srgbClr val="272727"/>
                </a:solidFill>
                <a:latin typeface="Times New Roman" panose="02020603050405020304" pitchFamily="18" charset="0"/>
                <a:cs typeface="Times New Roman" panose="02020603050405020304" pitchFamily="18" charset="0"/>
              </a:rPr>
              <a:t>root</a:t>
            </a:r>
            <a:r>
              <a:rPr lang="en-US" sz="2100" dirty="0">
                <a:solidFill>
                  <a:srgbClr val="272727"/>
                </a:solidFill>
                <a:latin typeface="Times New Roman" panose="02020603050405020304" pitchFamily="18" charset="0"/>
                <a:cs typeface="Times New Roman" panose="02020603050405020304" pitchFamily="18" charset="0"/>
              </a:rPr>
              <a:t> user. Also you can create additional user by using the </a:t>
            </a:r>
            <a:r>
              <a:rPr lang="en-US" sz="2100" b="1" dirty="0">
                <a:solidFill>
                  <a:srgbClr val="272727"/>
                </a:solidFill>
                <a:latin typeface="Times New Roman" panose="02020603050405020304" pitchFamily="18" charset="0"/>
                <a:cs typeface="Times New Roman" panose="02020603050405020304" pitchFamily="18" charset="0"/>
              </a:rPr>
              <a:t>"User Creation" </a:t>
            </a:r>
            <a:r>
              <a:rPr lang="en-US" sz="2100" dirty="0">
                <a:solidFill>
                  <a:srgbClr val="272727"/>
                </a:solidFill>
                <a:latin typeface="Times New Roman" panose="02020603050405020304" pitchFamily="18" charset="0"/>
                <a:cs typeface="Times New Roman" panose="02020603050405020304" pitchFamily="18" charset="0"/>
              </a:rPr>
              <a:t>thumbnail.</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23554" name="Picture 2" descr="https://1.bp.blogspot.com/-Q4SLFHY7aWc/VHINTTuAT8I/AAAAAAAAD2U/dt53ZgHoZ5M/s1600/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365" y="1121184"/>
            <a:ext cx="7586399"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833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08124" y="2865424"/>
            <a:ext cx="3570770" cy="1061829"/>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914400" indent="-914400"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Step22</a:t>
            </a:r>
            <a:r>
              <a:rPr lang="en-US" sz="2100" b="1" dirty="0">
                <a:solidFill>
                  <a:schemeClr val="accent1">
                    <a:lumMod val="50000"/>
                  </a:schemeClr>
                </a:solidFill>
                <a:latin typeface="Times New Roman" panose="02020603050405020304" pitchFamily="18" charset="0"/>
                <a:cs typeface="Times New Roman" panose="02020603050405020304" pitchFamily="18" charset="0"/>
              </a:rPr>
              <a:t>: </a:t>
            </a:r>
            <a:r>
              <a:rPr lang="en-US" sz="2100" dirty="0">
                <a:solidFill>
                  <a:srgbClr val="272727"/>
                </a:solidFill>
                <a:latin typeface="Times New Roman" panose="02020603050405020304" pitchFamily="18" charset="0"/>
                <a:cs typeface="Times New Roman" panose="02020603050405020304" pitchFamily="18" charset="0"/>
              </a:rPr>
              <a:t>Provide a password for root account.</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24578" name="Picture 2" descr="https://1.bp.blogspot.com/-DZnmuLkONIw/VHINTjIJpTI/AAAAAAAAD1o/ZizLJSPEnXE/s1600/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450" y="1164046"/>
            <a:ext cx="7357127"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479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20846" y="2532403"/>
            <a:ext cx="3539068" cy="1708160"/>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914400" indent="-914400"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Step23: </a:t>
            </a:r>
            <a:r>
              <a:rPr lang="en-US" sz="2100" dirty="0">
                <a:solidFill>
                  <a:srgbClr val="272727"/>
                </a:solidFill>
                <a:latin typeface="Times New Roman" panose="02020603050405020304" pitchFamily="18" charset="0"/>
                <a:cs typeface="Times New Roman" panose="02020603050405020304" pitchFamily="18" charset="0"/>
              </a:rPr>
              <a:t>In the mean time let the installation </a:t>
            </a:r>
            <a:r>
              <a:rPr lang="en-US" sz="2100" dirty="0" smtClean="0">
                <a:solidFill>
                  <a:srgbClr val="272727"/>
                </a:solidFill>
                <a:latin typeface="Times New Roman" panose="02020603050405020304" pitchFamily="18" charset="0"/>
                <a:cs typeface="Times New Roman" panose="02020603050405020304" pitchFamily="18" charset="0"/>
              </a:rPr>
              <a:t>be completed. </a:t>
            </a:r>
            <a:r>
              <a:rPr lang="en-US" sz="2100" dirty="0">
                <a:solidFill>
                  <a:srgbClr val="272727"/>
                </a:solidFill>
                <a:latin typeface="Times New Roman" panose="02020603050405020304" pitchFamily="18" charset="0"/>
                <a:cs typeface="Times New Roman" panose="02020603050405020304" pitchFamily="18" charset="0"/>
              </a:rPr>
              <a:t>Once done click on </a:t>
            </a:r>
            <a:r>
              <a:rPr lang="en-US" sz="2100" b="1" dirty="0">
                <a:solidFill>
                  <a:srgbClr val="272727"/>
                </a:solidFill>
                <a:latin typeface="Times New Roman" panose="02020603050405020304" pitchFamily="18" charset="0"/>
                <a:cs typeface="Times New Roman" panose="02020603050405020304" pitchFamily="18" charset="0"/>
              </a:rPr>
              <a:t>Reboot</a:t>
            </a:r>
            <a:r>
              <a:rPr lang="en-US" sz="2100" dirty="0">
                <a:solidFill>
                  <a:srgbClr val="272727"/>
                </a:solidFill>
                <a:latin typeface="Times New Roman" panose="02020603050405020304" pitchFamily="18" charset="0"/>
                <a:cs typeface="Times New Roman" panose="02020603050405020304" pitchFamily="18" charset="0"/>
              </a:rPr>
              <a:t>.</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25604" name="Picture 4" descr="https://3.bp.blogspot.com/-tGm9ZfxGzSc/VHINUgD1axI/AAAAAAAAD10/0KR_FJU5kTg/s1600/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512" y="1206912"/>
            <a:ext cx="7615237"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677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29288" y="2630506"/>
            <a:ext cx="3842675" cy="2031325"/>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914400" indent="-914400"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Step24: </a:t>
            </a:r>
            <a:r>
              <a:rPr lang="en-US" sz="2100" dirty="0" smtClean="0">
                <a:solidFill>
                  <a:srgbClr val="272727"/>
                </a:solidFill>
                <a:latin typeface="Times New Roman" panose="02020603050405020304" pitchFamily="18" charset="0"/>
                <a:cs typeface="Times New Roman" panose="02020603050405020304" pitchFamily="18" charset="0"/>
              </a:rPr>
              <a:t>Once </a:t>
            </a:r>
            <a:r>
              <a:rPr lang="en-US" sz="2100" dirty="0">
                <a:solidFill>
                  <a:srgbClr val="272727"/>
                </a:solidFill>
                <a:latin typeface="Times New Roman" panose="02020603050405020304" pitchFamily="18" charset="0"/>
                <a:cs typeface="Times New Roman" panose="02020603050405020304" pitchFamily="18" charset="0"/>
              </a:rPr>
              <a:t>the machine reboots, next it will prompt the below screen. Click on </a:t>
            </a:r>
            <a:r>
              <a:rPr lang="en-US" sz="2100" b="1" dirty="0">
                <a:solidFill>
                  <a:srgbClr val="272727"/>
                </a:solidFill>
                <a:latin typeface="Times New Roman" panose="02020603050405020304" pitchFamily="18" charset="0"/>
                <a:cs typeface="Times New Roman" panose="02020603050405020304" pitchFamily="18" charset="0"/>
              </a:rPr>
              <a:t>"License </a:t>
            </a:r>
            <a:r>
              <a:rPr lang="en-US" sz="2100" b="1" dirty="0" smtClean="0">
                <a:solidFill>
                  <a:srgbClr val="272727"/>
                </a:solidFill>
                <a:latin typeface="Times New Roman" panose="02020603050405020304" pitchFamily="18" charset="0"/>
                <a:cs typeface="Times New Roman" panose="02020603050405020304" pitchFamily="18" charset="0"/>
              </a:rPr>
              <a:t>Information“.</a:t>
            </a:r>
          </a:p>
        </p:txBody>
      </p:sp>
      <p:pic>
        <p:nvPicPr>
          <p:cNvPr id="26626" name="Picture 2" descr="https://2.bp.blogspot.com/--2MKpaIkGSs/VHINUxpYlaI/AAAAAAAAD14/Peh23x5jJcA/s1600/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3127" y="1158557"/>
            <a:ext cx="7619828"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396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25987" y="2818152"/>
            <a:ext cx="3688826" cy="1061829"/>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914400" indent="-914400"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Step25: </a:t>
            </a:r>
            <a:r>
              <a:rPr lang="en-US" sz="2100" b="1" dirty="0" smtClean="0">
                <a:latin typeface="Times New Roman" panose="02020603050405020304" pitchFamily="18" charset="0"/>
                <a:cs typeface="Times New Roman" panose="02020603050405020304" pitchFamily="18" charset="0"/>
              </a:rPr>
              <a:t>Accept</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the Terms and </a:t>
            </a:r>
            <a:r>
              <a:rPr lang="en-US" sz="2100" dirty="0" smtClean="0">
                <a:latin typeface="Times New Roman" panose="02020603050405020304" pitchFamily="18" charset="0"/>
                <a:cs typeface="Times New Roman" panose="02020603050405020304" pitchFamily="18" charset="0"/>
              </a:rPr>
              <a:t>Conditions.</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27650" name="Picture 2" descr="https://4.bp.blogspot.com/-gnh9wBvLnho/VHINV3lHpOI/AAAAAAAAD2I/7aZa8H8AWow/s1600/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344" y="1201421"/>
            <a:ext cx="7695642"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679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23312" y="2984714"/>
            <a:ext cx="3729933" cy="1061829"/>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914400" indent="-914400"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Step26: </a:t>
            </a:r>
            <a:r>
              <a:rPr lang="en-US" sz="2100" dirty="0" smtClean="0">
                <a:latin typeface="Times New Roman" panose="02020603050405020304" pitchFamily="18" charset="0"/>
                <a:cs typeface="Times New Roman" panose="02020603050405020304" pitchFamily="18" charset="0"/>
              </a:rPr>
              <a:t>Click </a:t>
            </a:r>
            <a:r>
              <a:rPr lang="en-US" sz="2100" dirty="0">
                <a:latin typeface="Times New Roman" panose="02020603050405020304" pitchFamily="18" charset="0"/>
                <a:cs typeface="Times New Roman" panose="02020603050405020304" pitchFamily="18" charset="0"/>
              </a:rPr>
              <a:t>on </a:t>
            </a:r>
            <a:r>
              <a:rPr lang="en-US" sz="2100" b="1" dirty="0">
                <a:latin typeface="Times New Roman" panose="02020603050405020304" pitchFamily="18" charset="0"/>
                <a:cs typeface="Times New Roman" panose="02020603050405020304" pitchFamily="18" charset="0"/>
              </a:rPr>
              <a:t>"Finish Configuration"</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28674" name="Picture 2" descr="https://1.bp.blogspot.com/-KKHoAbufM04/VHINWK9soQI/AAAAAAAAD2M/J9GPY2ThX-Q/s1600/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322" y="1235487"/>
            <a:ext cx="7780663"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364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05759" y="1675152"/>
            <a:ext cx="3610896" cy="3000821"/>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241300"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Step27: </a:t>
            </a:r>
          </a:p>
          <a:p>
            <a:pPr marL="241300" algn="just" fontAlgn="base"/>
            <a:r>
              <a:rPr lang="en-US" sz="2100" dirty="0" smtClean="0">
                <a:latin typeface="Times New Roman" panose="02020603050405020304" pitchFamily="18" charset="0"/>
                <a:cs typeface="Times New Roman" panose="02020603050405020304" pitchFamily="18" charset="0"/>
              </a:rPr>
              <a:t>Next, </a:t>
            </a:r>
            <a:r>
              <a:rPr lang="en-US" sz="2100" dirty="0">
                <a:latin typeface="Times New Roman" panose="02020603050405020304" pitchFamily="18" charset="0"/>
                <a:cs typeface="Times New Roman" panose="02020603050405020304" pitchFamily="18" charset="0"/>
              </a:rPr>
              <a:t>you will get the </a:t>
            </a:r>
            <a:r>
              <a:rPr lang="en-US" sz="2100" b="1" dirty="0" err="1">
                <a:latin typeface="Times New Roman" panose="02020603050405020304" pitchFamily="18" charset="0"/>
                <a:cs typeface="Times New Roman" panose="02020603050405020304" pitchFamily="18" charset="0"/>
              </a:rPr>
              <a:t>Kdump</a:t>
            </a:r>
            <a:r>
              <a:rPr lang="en-US" sz="2100" dirty="0">
                <a:latin typeface="Times New Roman" panose="02020603050405020304" pitchFamily="18" charset="0"/>
                <a:cs typeface="Times New Roman" panose="02020603050405020304" pitchFamily="18" charset="0"/>
              </a:rPr>
              <a:t> configuration page.</a:t>
            </a:r>
          </a:p>
          <a:p>
            <a:pPr marL="241300" algn="just" fontAlgn="base"/>
            <a:r>
              <a:rPr lang="en-US" sz="2100" dirty="0" smtClean="0">
                <a:latin typeface="Times New Roman" panose="02020603050405020304" pitchFamily="18" charset="0"/>
                <a:cs typeface="Times New Roman" panose="02020603050405020304" pitchFamily="18" charset="0"/>
              </a:rPr>
              <a:t>	</a:t>
            </a:r>
          </a:p>
          <a:p>
            <a:pPr marL="241300" algn="just" fontAlgn="base"/>
            <a:r>
              <a:rPr lang="en-US" sz="2100" dirty="0" smtClean="0">
                <a:latin typeface="Times New Roman" panose="02020603050405020304" pitchFamily="18" charset="0"/>
                <a:cs typeface="Times New Roman" panose="02020603050405020304" pitchFamily="18" charset="0"/>
              </a:rPr>
              <a:t>Let </a:t>
            </a:r>
            <a:r>
              <a:rPr lang="en-US" sz="2100" dirty="0">
                <a:latin typeface="Times New Roman" panose="02020603050405020304" pitchFamily="18" charset="0"/>
                <a:cs typeface="Times New Roman" panose="02020603050405020304" pitchFamily="18" charset="0"/>
              </a:rPr>
              <a:t>us </a:t>
            </a:r>
            <a:r>
              <a:rPr lang="en-US" sz="2100" b="1" dirty="0">
                <a:latin typeface="Times New Roman" panose="02020603050405020304" pitchFamily="18" charset="0"/>
                <a:cs typeface="Times New Roman" panose="02020603050405020304" pitchFamily="18" charset="0"/>
              </a:rPr>
              <a:t>enable the </a:t>
            </a:r>
            <a:r>
              <a:rPr lang="en-US" sz="2100" b="1" dirty="0" err="1">
                <a:latin typeface="Times New Roman" panose="02020603050405020304" pitchFamily="18" charset="0"/>
                <a:cs typeface="Times New Roman" panose="02020603050405020304" pitchFamily="18" charset="0"/>
              </a:rPr>
              <a:t>Kdump</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and let the machine decide the amount of memory required for the same</a:t>
            </a:r>
            <a:r>
              <a:rPr lang="en-US" sz="2100" dirty="0" smtClean="0">
                <a:latin typeface="Times New Roman" panose="02020603050405020304" pitchFamily="18" charset="0"/>
                <a:cs typeface="Times New Roman" panose="02020603050405020304" pitchFamily="18" charset="0"/>
              </a:rPr>
              <a:t>.</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29698" name="Picture 2" descr="https://2.bp.blogspot.com/-vGxf0ajkD5k/VHINXIUWLzI/AAAAAAAAD2Y/IE0NlUqTDrY/s1600/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228" y="1178336"/>
            <a:ext cx="7605672"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93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90694" y="2343254"/>
            <a:ext cx="3479141" cy="2354491"/>
          </a:xfrm>
          <a:prstGeom prst="rect">
            <a:avLst/>
          </a:prstGeom>
        </p:spPr>
        <p:txBody>
          <a:bodyPr wrap="square">
            <a:spAutoFit/>
          </a:bodyPr>
          <a:lstStyle/>
          <a:p>
            <a:pPr marL="803275" indent="-803275" algn="just" fontAlgn="base"/>
            <a:endParaRPr lang="en-US" sz="2100" b="1" dirty="0">
              <a:solidFill>
                <a:schemeClr val="accent1">
                  <a:lumMod val="50000"/>
                </a:schemeClr>
              </a:solidFill>
              <a:latin typeface="Times New Roman" panose="02020603050405020304" pitchFamily="18" charset="0"/>
              <a:cs typeface="Times New Roman" panose="02020603050405020304" pitchFamily="18" charset="0"/>
            </a:endParaRPr>
          </a:p>
          <a:p>
            <a:pPr marL="914400" indent="-914400"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Step28: </a:t>
            </a:r>
            <a:r>
              <a:rPr lang="en-US" sz="2100" dirty="0" smtClean="0">
                <a:latin typeface="Times New Roman" panose="02020603050405020304" pitchFamily="18" charset="0"/>
                <a:cs typeface="Times New Roman" panose="02020603050405020304" pitchFamily="18" charset="0"/>
              </a:rPr>
              <a:t>I </a:t>
            </a:r>
            <a:r>
              <a:rPr lang="en-US" sz="2100" dirty="0">
                <a:latin typeface="Times New Roman" panose="02020603050405020304" pitchFamily="18" charset="0"/>
                <a:cs typeface="Times New Roman" panose="02020603050405020304" pitchFamily="18" charset="0"/>
              </a:rPr>
              <a:t>do not want to </a:t>
            </a:r>
            <a:r>
              <a:rPr lang="en-US" sz="2100" dirty="0" smtClean="0">
                <a:latin typeface="Times New Roman" panose="02020603050405020304" pitchFamily="18" charset="0"/>
                <a:cs typeface="Times New Roman" panose="02020603050405020304" pitchFamily="18" charset="0"/>
              </a:rPr>
              <a:t> register </a:t>
            </a:r>
            <a:r>
              <a:rPr lang="en-US" sz="2100" dirty="0">
                <a:latin typeface="Times New Roman" panose="02020603050405020304" pitchFamily="18" charset="0"/>
                <a:cs typeface="Times New Roman" panose="02020603050405020304" pitchFamily="18" charset="0"/>
              </a:rPr>
              <a:t>my system to RHN as for now</a:t>
            </a:r>
            <a:r>
              <a:rPr lang="en-US" sz="2100" dirty="0" smtClean="0">
                <a:latin typeface="Times New Roman" panose="02020603050405020304" pitchFamily="18" charset="0"/>
                <a:cs typeface="Times New Roman" panose="02020603050405020304" pitchFamily="18" charset="0"/>
              </a:rPr>
              <a:t>, also </a:t>
            </a:r>
            <a:r>
              <a:rPr lang="en-US" sz="2100" dirty="0">
                <a:latin typeface="Times New Roman" panose="02020603050405020304" pitchFamily="18" charset="0"/>
                <a:cs typeface="Times New Roman" panose="02020603050405020304" pitchFamily="18" charset="0"/>
              </a:rPr>
              <a:t>we can perform this step later so let us skip this part for now.</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30722" name="Picture 2" descr="https://3.bp.blogspot.com/-mcP0YUAn8ow/VHINXkr1iZI/AAAAAAAAD2g/y_hOTTlZj3k/s1600/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6971" y="1201421"/>
            <a:ext cx="7745916"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537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
        <p:nvSpPr>
          <p:cNvPr id="2" name="Rectangle 1"/>
          <p:cNvSpPr/>
          <p:nvPr/>
        </p:nvSpPr>
        <p:spPr>
          <a:xfrm>
            <a:off x="496037" y="1403331"/>
            <a:ext cx="3904516" cy="5016758"/>
          </a:xfrm>
          <a:prstGeom prst="rect">
            <a:avLst/>
          </a:prstGeom>
        </p:spPr>
        <p:txBody>
          <a:bodyPr wrap="square">
            <a:spAutoFit/>
          </a:bodyPr>
          <a:lstStyle/>
          <a:p>
            <a:pPr marL="855663" indent="-855663" algn="just" fontAlgn="base"/>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Step1: </a:t>
            </a:r>
            <a:r>
              <a:rPr lang="en-US" sz="2000" dirty="0" smtClean="0">
                <a:solidFill>
                  <a:srgbClr val="272727"/>
                </a:solidFill>
                <a:latin typeface="Times New Roman" panose="02020603050405020304" pitchFamily="18" charset="0"/>
                <a:cs typeface="Times New Roman" panose="02020603050405020304" pitchFamily="18" charset="0"/>
              </a:rPr>
              <a:t>After </a:t>
            </a:r>
            <a:r>
              <a:rPr lang="en-US" sz="2000" dirty="0">
                <a:solidFill>
                  <a:srgbClr val="272727"/>
                </a:solidFill>
                <a:latin typeface="Times New Roman" panose="02020603050405020304" pitchFamily="18" charset="0"/>
                <a:cs typeface="Times New Roman" panose="02020603050405020304" pitchFamily="18" charset="0"/>
              </a:rPr>
              <a:t>registering on </a:t>
            </a:r>
            <a:r>
              <a:rPr lang="en-US" sz="2000" dirty="0">
                <a:solidFill>
                  <a:srgbClr val="333333"/>
                </a:solidFill>
                <a:latin typeface="Times New Roman" panose="02020603050405020304" pitchFamily="18" charset="0"/>
                <a:cs typeface="Times New Roman" panose="02020603050405020304" pitchFamily="18" charset="0"/>
              </a:rPr>
              <a:t>Red Hat Customer Portal</a:t>
            </a:r>
            <a:r>
              <a:rPr lang="en-US" sz="2000" dirty="0">
                <a:solidFill>
                  <a:srgbClr val="272727"/>
                </a:solidFill>
                <a:latin typeface="Times New Roman" panose="02020603050405020304" pitchFamily="18" charset="0"/>
                <a:cs typeface="Times New Roman" panose="02020603050405020304" pitchFamily="18" charset="0"/>
              </a:rPr>
              <a:t> go to Download section and grab the last version of </a:t>
            </a:r>
            <a:r>
              <a:rPr lang="en-US" sz="2000" dirty="0">
                <a:solidFill>
                  <a:srgbClr val="333333"/>
                </a:solidFill>
                <a:latin typeface="Times New Roman" panose="02020603050405020304" pitchFamily="18" charset="0"/>
                <a:cs typeface="Times New Roman" panose="02020603050405020304" pitchFamily="18" charset="0"/>
              </a:rPr>
              <a:t>RHEL DVD Binary ISO</a:t>
            </a:r>
            <a:r>
              <a:rPr lang="en-US" sz="2000" dirty="0">
                <a:solidFill>
                  <a:srgbClr val="272727"/>
                </a:solidFill>
                <a:latin typeface="Times New Roman" panose="02020603050405020304" pitchFamily="18" charset="0"/>
                <a:cs typeface="Times New Roman" panose="02020603050405020304" pitchFamily="18" charset="0"/>
              </a:rPr>
              <a:t> image, then burn it to a DVD media or create a </a:t>
            </a:r>
            <a:r>
              <a:rPr lang="en-US" sz="2000" dirty="0" smtClean="0">
                <a:solidFill>
                  <a:srgbClr val="272727"/>
                </a:solidFill>
                <a:latin typeface="Times New Roman" panose="02020603050405020304" pitchFamily="18" charset="0"/>
                <a:cs typeface="Times New Roman" panose="02020603050405020304" pitchFamily="18" charset="0"/>
              </a:rPr>
              <a:t>USB </a:t>
            </a:r>
            <a:r>
              <a:rPr lang="en-US" sz="2000" dirty="0">
                <a:solidFill>
                  <a:srgbClr val="272727"/>
                </a:solidFill>
                <a:latin typeface="Times New Roman" panose="02020603050405020304" pitchFamily="18" charset="0"/>
                <a:cs typeface="Times New Roman" panose="02020603050405020304" pitchFamily="18" charset="0"/>
              </a:rPr>
              <a:t>bootable </a:t>
            </a:r>
            <a:r>
              <a:rPr lang="en-US" sz="2000" dirty="0" smtClean="0">
                <a:solidFill>
                  <a:srgbClr val="272727"/>
                </a:solidFill>
                <a:latin typeface="Times New Roman" panose="02020603050405020304" pitchFamily="18" charset="0"/>
                <a:cs typeface="Times New Roman" panose="02020603050405020304" pitchFamily="18" charset="0"/>
              </a:rPr>
              <a:t>media.</a:t>
            </a:r>
          </a:p>
          <a:p>
            <a:pPr marL="457200" indent="-457200" algn="just" fontAlgn="base">
              <a:buFont typeface="+mj-lt"/>
              <a:buAutoNum type="arabicPeriod"/>
            </a:pPr>
            <a:endParaRPr lang="en-US" sz="2000" dirty="0" smtClean="0">
              <a:solidFill>
                <a:srgbClr val="272727"/>
              </a:solidFill>
              <a:latin typeface="Times New Roman" panose="02020603050405020304" pitchFamily="18" charset="0"/>
              <a:cs typeface="Times New Roman" panose="02020603050405020304" pitchFamily="18" charset="0"/>
            </a:endParaRPr>
          </a:p>
          <a:p>
            <a:pPr marL="739775" indent="-739775" algn="just" fontAlgn="base"/>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Step2: </a:t>
            </a:r>
            <a:r>
              <a:rPr lang="en-US" sz="2000" dirty="0" smtClean="0">
                <a:solidFill>
                  <a:srgbClr val="272727"/>
                </a:solidFill>
                <a:latin typeface="Times New Roman" panose="02020603050405020304" pitchFamily="18" charset="0"/>
                <a:cs typeface="Times New Roman" panose="02020603050405020304" pitchFamily="18" charset="0"/>
              </a:rPr>
              <a:t>Then </a:t>
            </a:r>
            <a:r>
              <a:rPr lang="en-US" sz="2000" dirty="0">
                <a:solidFill>
                  <a:srgbClr val="272727"/>
                </a:solidFill>
                <a:latin typeface="Times New Roman" panose="02020603050405020304" pitchFamily="18" charset="0"/>
                <a:cs typeface="Times New Roman" panose="02020603050405020304" pitchFamily="18" charset="0"/>
              </a:rPr>
              <a:t>place the DVD/USB in your appropriate system drive, start your computer, select bootable unit and on the first RHEL prompt select </a:t>
            </a:r>
            <a:r>
              <a:rPr lang="en-US" sz="2000" dirty="0">
                <a:solidFill>
                  <a:srgbClr val="333333"/>
                </a:solidFill>
                <a:latin typeface="Times New Roman" panose="02020603050405020304" pitchFamily="18" charset="0"/>
                <a:cs typeface="Times New Roman" panose="02020603050405020304" pitchFamily="18" charset="0"/>
              </a:rPr>
              <a:t>Install Red Hat Enterprise Linux 7.0</a:t>
            </a:r>
            <a:r>
              <a:rPr lang="en-US" sz="2000" dirty="0">
                <a:solidFill>
                  <a:srgbClr val="272727"/>
                </a:solidFill>
                <a:latin typeface="Times New Roman" panose="02020603050405020304" pitchFamily="18" charset="0"/>
                <a:cs typeface="Times New Roman" panose="02020603050405020304" pitchFamily="18" charset="0"/>
              </a:rPr>
              <a:t>.</a:t>
            </a:r>
            <a:endParaRPr lang="en-US" sz="2000" b="0" i="0" dirty="0">
              <a:solidFill>
                <a:srgbClr val="272727"/>
              </a:solidFill>
              <a:effectLst/>
              <a:latin typeface="Times New Roman" panose="02020603050405020304" pitchFamily="18" charset="0"/>
              <a:cs typeface="Times New Roman" panose="02020603050405020304" pitchFamily="18" charset="0"/>
            </a:endParaRPr>
          </a:p>
        </p:txBody>
      </p:sp>
      <p:pic>
        <p:nvPicPr>
          <p:cNvPr id="1028" name="Picture 4" descr="https://2.bp.blogspot.com/-g66pYtors9Y/VHINSq39LNI/AAAAAAAAD1c/znR2pUcIUM4/s16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858" y="1149308"/>
            <a:ext cx="7223374"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736591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207034" y="2110922"/>
            <a:ext cx="4078363" cy="2354491"/>
          </a:xfrm>
          <a:prstGeom prst="rect">
            <a:avLst/>
          </a:prstGeom>
        </p:spPr>
        <p:txBody>
          <a:bodyPr wrap="square">
            <a:spAutoFit/>
          </a:bodyPr>
          <a:lstStyle/>
          <a:p>
            <a:pPr marL="803275" indent="-803275" algn="just" fontAlgn="base"/>
            <a:endParaRPr lang="en-US" sz="2100" b="1" i="1" dirty="0">
              <a:solidFill>
                <a:srgbClr val="272727"/>
              </a:solidFill>
              <a:latin typeface="Times New Roman" panose="02020603050405020304" pitchFamily="18" charset="0"/>
              <a:cs typeface="Times New Roman" panose="02020603050405020304" pitchFamily="18" charset="0"/>
            </a:endParaRPr>
          </a:p>
          <a:p>
            <a:pPr marL="288925"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Step29: </a:t>
            </a:r>
          </a:p>
          <a:p>
            <a:pPr marL="288925" fontAlgn="base"/>
            <a:r>
              <a:rPr lang="en-US" sz="2100" dirty="0" smtClean="0">
                <a:latin typeface="Times New Roman" panose="02020603050405020304" pitchFamily="18" charset="0"/>
                <a:cs typeface="Times New Roman" panose="02020603050405020304" pitchFamily="18" charset="0"/>
              </a:rPr>
              <a:t>Next you get your </a:t>
            </a:r>
            <a:r>
              <a:rPr lang="en-US" sz="2100" b="1" dirty="0" smtClean="0">
                <a:latin typeface="Times New Roman" panose="02020603050405020304" pitchFamily="18" charset="0"/>
                <a:cs typeface="Times New Roman" panose="02020603050405020304" pitchFamily="18" charset="0"/>
              </a:rPr>
              <a:t>Login Screen </a:t>
            </a:r>
            <a:r>
              <a:rPr lang="en-US" sz="2100" dirty="0" smtClean="0">
                <a:latin typeface="Times New Roman" panose="02020603050405020304" pitchFamily="18" charset="0"/>
                <a:cs typeface="Times New Roman" panose="02020603050405020304" pitchFamily="18" charset="0"/>
              </a:rPr>
              <a:t>which means we have successfully installed our Operation System i.e. </a:t>
            </a:r>
            <a:r>
              <a:rPr lang="en-US" sz="2100" b="1" dirty="0" smtClean="0">
                <a:latin typeface="Times New Roman" panose="02020603050405020304" pitchFamily="18" charset="0"/>
                <a:cs typeface="Times New Roman" panose="02020603050405020304" pitchFamily="18" charset="0"/>
              </a:rPr>
              <a:t>RHEL 7.0 (64 bit</a:t>
            </a:r>
            <a:r>
              <a:rPr lang="en-US" sz="2100" dirty="0" smtClean="0">
                <a:latin typeface="Times New Roman" panose="02020603050405020304" pitchFamily="18" charset="0"/>
                <a:cs typeface="Times New Roman" panose="02020603050405020304" pitchFamily="18" charset="0"/>
              </a:rPr>
              <a:t>).</a:t>
            </a:r>
            <a:endParaRPr lang="en-US" sz="2100" b="1" dirty="0" smtClean="0">
              <a:solidFill>
                <a:srgbClr val="272727"/>
              </a:solidFill>
              <a:latin typeface="Times New Roman" panose="02020603050405020304" pitchFamily="18" charset="0"/>
              <a:cs typeface="Times New Roman" panose="02020603050405020304" pitchFamily="18" charset="0"/>
            </a:endParaRPr>
          </a:p>
        </p:txBody>
      </p:sp>
      <p:pic>
        <p:nvPicPr>
          <p:cNvPr id="31746" name="Picture 2" descr="https://4.bp.blogspot.com/-0wBxOsFYbZ8/VHINgFWJfQI/AAAAAAAAD3c/nkApBfHFcME/s1600/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371" y="1221198"/>
            <a:ext cx="7286615"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906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99567" y="3081315"/>
            <a:ext cx="3506433" cy="738664"/>
          </a:xfrm>
          <a:prstGeom prst="rect">
            <a:avLst/>
          </a:prstGeom>
        </p:spPr>
        <p:txBody>
          <a:bodyPr wrap="square">
            <a:spAutoFit/>
          </a:bodyPr>
          <a:lstStyle/>
          <a:p>
            <a:pPr algn="just" fontAlgn="base"/>
            <a:r>
              <a:rPr lang="en-US" sz="2100" b="1" i="1" dirty="0">
                <a:solidFill>
                  <a:srgbClr val="272727"/>
                </a:solidFill>
                <a:latin typeface="Times New Roman" panose="02020603050405020304" pitchFamily="18" charset="0"/>
                <a:cs typeface="Times New Roman" panose="02020603050405020304" pitchFamily="18" charset="0"/>
              </a:rPr>
              <a:t>As you </a:t>
            </a:r>
            <a:r>
              <a:rPr lang="en-US" sz="2100" b="1" i="1" dirty="0" smtClean="0">
                <a:solidFill>
                  <a:srgbClr val="272727"/>
                </a:solidFill>
                <a:latin typeface="Times New Roman" panose="02020603050405020304" pitchFamily="18" charset="0"/>
                <a:cs typeface="Times New Roman" panose="02020603050405020304" pitchFamily="18" charset="0"/>
              </a:rPr>
              <a:t>see, </a:t>
            </a:r>
            <a:r>
              <a:rPr lang="en-US" sz="2100" b="1" i="1" dirty="0">
                <a:solidFill>
                  <a:srgbClr val="272727"/>
                </a:solidFill>
                <a:latin typeface="Times New Roman" panose="02020603050405020304" pitchFamily="18" charset="0"/>
                <a:cs typeface="Times New Roman" panose="02020603050405020304" pitchFamily="18" charset="0"/>
              </a:rPr>
              <a:t>the installation process is </a:t>
            </a:r>
            <a:r>
              <a:rPr lang="en-US" sz="2100" b="1" i="1" dirty="0" smtClean="0">
                <a:solidFill>
                  <a:srgbClr val="272727"/>
                </a:solidFill>
                <a:latin typeface="Times New Roman" panose="02020603050405020304" pitchFamily="18" charset="0"/>
                <a:cs typeface="Times New Roman" panose="02020603050405020304" pitchFamily="18" charset="0"/>
              </a:rPr>
              <a:t>initiated.</a:t>
            </a:r>
            <a:endParaRPr lang="en-US" sz="2100" dirty="0" smtClean="0">
              <a:solidFill>
                <a:srgbClr val="272727"/>
              </a:solidFill>
              <a:latin typeface="Times New Roman" panose="02020603050405020304" pitchFamily="18" charset="0"/>
              <a:cs typeface="Times New Roman" panose="02020603050405020304" pitchFamily="18" charset="0"/>
            </a:endParaRPr>
          </a:p>
        </p:txBody>
      </p:sp>
      <p:pic>
        <p:nvPicPr>
          <p:cNvPr id="2052" name="Picture 4" descr="https://1.bp.blogspot.com/-ryU6R59rsqQ/VHINQ9F7wUI/AAAAAAAAD1M/Ddlmmpn7-eo/s16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130" y="1213939"/>
            <a:ext cx="7491210"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952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pic>
        <p:nvPicPr>
          <p:cNvPr id="4100" name="Picture 4" descr="https://4.bp.blogspot.com/-1mHxEDnN7Uc/VHINXYxKT9I/AAAAAAAAD2c/KoYEK_ruGpw/s16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629" y="1172845"/>
            <a:ext cx="7067228"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Rectangle 8"/>
          <p:cNvSpPr/>
          <p:nvPr/>
        </p:nvSpPr>
        <p:spPr>
          <a:xfrm>
            <a:off x="500721" y="2743475"/>
            <a:ext cx="3842681" cy="1708160"/>
          </a:xfrm>
          <a:prstGeom prst="rect">
            <a:avLst/>
          </a:prstGeom>
        </p:spPr>
        <p:txBody>
          <a:bodyPr wrap="square">
            <a:spAutoFit/>
          </a:bodyPr>
          <a:lstStyle/>
          <a:p>
            <a:pPr marL="798513" indent="-798513"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Step3: </a:t>
            </a:r>
            <a:r>
              <a:rPr lang="en-US" sz="2100" dirty="0" smtClean="0">
                <a:solidFill>
                  <a:srgbClr val="272727"/>
                </a:solidFill>
                <a:latin typeface="Times New Roman" panose="02020603050405020304" pitchFamily="18" charset="0"/>
                <a:cs typeface="Times New Roman" panose="02020603050405020304" pitchFamily="18" charset="0"/>
              </a:rPr>
              <a:t>After </a:t>
            </a:r>
            <a:r>
              <a:rPr lang="en-US" sz="2100" dirty="0">
                <a:solidFill>
                  <a:srgbClr val="272727"/>
                </a:solidFill>
                <a:latin typeface="Times New Roman" panose="02020603050405020304" pitchFamily="18" charset="0"/>
                <a:cs typeface="Times New Roman" panose="02020603050405020304" pitchFamily="18" charset="0"/>
              </a:rPr>
              <a:t>the system loads, select the language </a:t>
            </a:r>
            <a:r>
              <a:rPr lang="en-US" sz="2100" dirty="0" smtClean="0">
                <a:solidFill>
                  <a:srgbClr val="272727"/>
                </a:solidFill>
                <a:latin typeface="Times New Roman" panose="02020603050405020304" pitchFamily="18" charset="0"/>
                <a:cs typeface="Times New Roman" panose="02020603050405020304" pitchFamily="18" charset="0"/>
              </a:rPr>
              <a:t>preference for </a:t>
            </a:r>
            <a:r>
              <a:rPr lang="en-US" sz="2100" dirty="0">
                <a:solidFill>
                  <a:srgbClr val="272727"/>
                </a:solidFill>
                <a:latin typeface="Times New Roman" panose="02020603050405020304" pitchFamily="18" charset="0"/>
                <a:cs typeface="Times New Roman" panose="02020603050405020304" pitchFamily="18" charset="0"/>
              </a:rPr>
              <a:t>installation process and hit </a:t>
            </a:r>
            <a:r>
              <a:rPr lang="en-US" sz="2100" dirty="0" smtClean="0">
                <a:solidFill>
                  <a:srgbClr val="272727"/>
                </a:solidFill>
                <a:latin typeface="Times New Roman" panose="02020603050405020304" pitchFamily="18" charset="0"/>
                <a:cs typeface="Times New Roman" panose="02020603050405020304" pitchFamily="18" charset="0"/>
              </a:rPr>
              <a:t>on </a:t>
            </a:r>
            <a:r>
              <a:rPr lang="en-US" sz="2100" b="1" dirty="0" smtClean="0">
                <a:solidFill>
                  <a:srgbClr val="272727"/>
                </a:solidFill>
                <a:latin typeface="Times New Roman" panose="02020603050405020304" pitchFamily="18" charset="0"/>
                <a:cs typeface="Times New Roman" panose="02020603050405020304" pitchFamily="18" charset="0"/>
              </a:rPr>
              <a:t>Continue</a:t>
            </a:r>
            <a:r>
              <a:rPr lang="en-US" sz="2100" dirty="0" smtClean="0">
                <a:solidFill>
                  <a:srgbClr val="272727"/>
                </a:solidFill>
                <a:latin typeface="Times New Roman" panose="02020603050405020304" pitchFamily="18" charset="0"/>
                <a:cs typeface="Times New Roman" panose="02020603050405020304" pitchFamily="18" charset="0"/>
              </a:rPr>
              <a:t>.</a:t>
            </a:r>
          </a:p>
        </p:txBody>
      </p:sp>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660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00717" y="2143396"/>
            <a:ext cx="3672238" cy="3323987"/>
          </a:xfrm>
          <a:prstGeom prst="rect">
            <a:avLst/>
          </a:prstGeom>
        </p:spPr>
        <p:txBody>
          <a:bodyPr wrap="square">
            <a:spAutoFit/>
          </a:bodyPr>
          <a:lstStyle/>
          <a:p>
            <a:pPr marL="739775" indent="-7397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Step4: </a:t>
            </a:r>
            <a:r>
              <a:rPr lang="en-US" sz="2100" dirty="0" smtClean="0">
                <a:solidFill>
                  <a:srgbClr val="272727"/>
                </a:solidFill>
                <a:latin typeface="Times New Roman" panose="02020603050405020304" pitchFamily="18" charset="0"/>
                <a:cs typeface="Times New Roman" panose="02020603050405020304" pitchFamily="18" charset="0"/>
              </a:rPr>
              <a:t>When </a:t>
            </a:r>
            <a:r>
              <a:rPr lang="en-US" sz="2100" dirty="0">
                <a:solidFill>
                  <a:srgbClr val="272727"/>
                </a:solidFill>
                <a:latin typeface="Times New Roman" panose="02020603050405020304" pitchFamily="18" charset="0"/>
                <a:cs typeface="Times New Roman" panose="02020603050405020304" pitchFamily="18" charset="0"/>
              </a:rPr>
              <a:t>the installer gets on Installation Summary it’s time to customize the installation process. First click on Date &amp; Time, choose your system location from the provided map and hit on Done to apply configuration.</a:t>
            </a:r>
            <a:endParaRPr lang="en-US" sz="2100" dirty="0" smtClean="0">
              <a:solidFill>
                <a:srgbClr val="272727"/>
              </a:solidFill>
              <a:latin typeface="Times New Roman" panose="02020603050405020304" pitchFamily="18" charset="0"/>
              <a:cs typeface="Times New Roman" panose="02020603050405020304" pitchFamily="18" charset="0"/>
            </a:endParaRPr>
          </a:p>
        </p:txBody>
      </p:sp>
      <p:pic>
        <p:nvPicPr>
          <p:cNvPr id="5122" name="Picture 2" descr="https://4.bp.blogspot.com/-eUYDTM6S_9E/VHINY-emZVI/AAAAAAAAD2k/kEMs2fNJYac/s16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819" y="1149760"/>
            <a:ext cx="7504608"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380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15001" y="3311997"/>
            <a:ext cx="3789845" cy="415498"/>
          </a:xfrm>
          <a:prstGeom prst="rect">
            <a:avLst/>
          </a:prstGeom>
        </p:spPr>
        <p:txBody>
          <a:bodyPr wrap="square">
            <a:spAutoFit/>
          </a:bodyPr>
          <a:lstStyle/>
          <a:p>
            <a:pPr marL="847725" indent="-84772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Step5: </a:t>
            </a:r>
            <a:r>
              <a:rPr lang="en-US" sz="2100" dirty="0" smtClean="0">
                <a:solidFill>
                  <a:srgbClr val="272727"/>
                </a:solidFill>
                <a:latin typeface="Times New Roman" panose="02020603050405020304" pitchFamily="18" charset="0"/>
                <a:cs typeface="Times New Roman" panose="02020603050405020304" pitchFamily="18" charset="0"/>
              </a:rPr>
              <a:t>Select </a:t>
            </a:r>
            <a:r>
              <a:rPr lang="en-US" sz="2100" dirty="0">
                <a:solidFill>
                  <a:srgbClr val="272727"/>
                </a:solidFill>
                <a:latin typeface="Times New Roman" panose="02020603050405020304" pitchFamily="18" charset="0"/>
                <a:cs typeface="Times New Roman" panose="02020603050405020304" pitchFamily="18" charset="0"/>
              </a:rPr>
              <a:t>your </a:t>
            </a:r>
            <a:r>
              <a:rPr lang="en-US" sz="2100" dirty="0" smtClean="0">
                <a:solidFill>
                  <a:srgbClr val="272727"/>
                </a:solidFill>
                <a:latin typeface="Times New Roman" panose="02020603050405020304" pitchFamily="18" charset="0"/>
                <a:cs typeface="Times New Roman" panose="02020603050405020304" pitchFamily="18" charset="0"/>
              </a:rPr>
              <a:t>Location.</a:t>
            </a:r>
          </a:p>
        </p:txBody>
      </p:sp>
      <p:pic>
        <p:nvPicPr>
          <p:cNvPr id="6146" name="Picture 2" descr="https://2.bp.blogspot.com/-TDrS5aDEilw/VHINZlmyb9I/AAAAAAAAD2s/MincRJ4yZ-M/s160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119" y="1149760"/>
            <a:ext cx="7773908"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569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85779" y="1269538"/>
            <a:ext cx="4219852" cy="5262979"/>
          </a:xfrm>
          <a:prstGeom prst="rect">
            <a:avLst/>
          </a:prstGeom>
        </p:spPr>
        <p:txBody>
          <a:bodyPr wrap="square">
            <a:spAutoFit/>
          </a:bodyPr>
          <a:lstStyle/>
          <a:p>
            <a:pPr marL="847725" indent="-84772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Step6: </a:t>
            </a:r>
            <a:r>
              <a:rPr lang="en-US" sz="2100" dirty="0" smtClean="0">
                <a:solidFill>
                  <a:srgbClr val="272727"/>
                </a:solidFill>
                <a:latin typeface="Times New Roman" panose="02020603050405020304" pitchFamily="18" charset="0"/>
                <a:cs typeface="Times New Roman" panose="02020603050405020304" pitchFamily="18" charset="0"/>
              </a:rPr>
              <a:t>Next </a:t>
            </a:r>
            <a:r>
              <a:rPr lang="en-US" sz="2100" dirty="0">
                <a:solidFill>
                  <a:srgbClr val="272727"/>
                </a:solidFill>
                <a:latin typeface="Times New Roman" panose="02020603050405020304" pitchFamily="18" charset="0"/>
                <a:cs typeface="Times New Roman" panose="02020603050405020304" pitchFamily="18" charset="0"/>
              </a:rPr>
              <a:t>we will select the packages which we want to install</a:t>
            </a:r>
            <a:r>
              <a:rPr lang="en-US" sz="2100" dirty="0" smtClean="0">
                <a:solidFill>
                  <a:srgbClr val="272727"/>
                </a:solidFill>
                <a:latin typeface="Times New Roman" panose="02020603050405020304" pitchFamily="18" charset="0"/>
                <a:cs typeface="Times New Roman" panose="02020603050405020304" pitchFamily="18" charset="0"/>
              </a:rPr>
              <a:t>.</a:t>
            </a:r>
          </a:p>
          <a:p>
            <a:pPr marL="847725" indent="-847725" algn="just" fontAlgn="base"/>
            <a:endParaRPr lang="en-US" sz="2100" dirty="0" smtClean="0">
              <a:solidFill>
                <a:srgbClr val="272727"/>
              </a:solidFill>
              <a:latin typeface="Times New Roman" panose="02020603050405020304" pitchFamily="18" charset="0"/>
              <a:cs typeface="Times New Roman" panose="02020603050405020304" pitchFamily="18" charset="0"/>
            </a:endParaRPr>
          </a:p>
          <a:p>
            <a:pPr marL="847725" indent="-847725" algn="just" fontAlgn="base"/>
            <a:r>
              <a:rPr lang="en-US" sz="2100" dirty="0" smtClean="0">
                <a:solidFill>
                  <a:srgbClr val="272727"/>
                </a:solidFill>
                <a:latin typeface="Times New Roman" panose="02020603050405020304" pitchFamily="18" charset="0"/>
                <a:cs typeface="Times New Roman" panose="02020603050405020304" pitchFamily="18" charset="0"/>
              </a:rPr>
              <a:t>	So </a:t>
            </a:r>
            <a:r>
              <a:rPr lang="en-US" sz="2100" dirty="0">
                <a:solidFill>
                  <a:srgbClr val="272727"/>
                </a:solidFill>
                <a:latin typeface="Times New Roman" panose="02020603050405020304" pitchFamily="18" charset="0"/>
                <a:cs typeface="Times New Roman" panose="02020603050405020304" pitchFamily="18" charset="0"/>
              </a:rPr>
              <a:t>Select "Software Installation" which will lead you to the below screen. </a:t>
            </a:r>
            <a:endParaRPr lang="en-US" sz="2100" dirty="0" smtClean="0">
              <a:solidFill>
                <a:srgbClr val="272727"/>
              </a:solidFill>
              <a:latin typeface="Times New Roman" panose="02020603050405020304" pitchFamily="18" charset="0"/>
              <a:cs typeface="Times New Roman" panose="02020603050405020304" pitchFamily="18" charset="0"/>
            </a:endParaRPr>
          </a:p>
          <a:p>
            <a:pPr marL="847725" indent="-847725" algn="just" fontAlgn="base"/>
            <a:r>
              <a:rPr lang="en-US" sz="2100" dirty="0">
                <a:solidFill>
                  <a:srgbClr val="272727"/>
                </a:solidFill>
                <a:latin typeface="Times New Roman" panose="02020603050405020304" pitchFamily="18" charset="0"/>
                <a:cs typeface="Times New Roman" panose="02020603050405020304" pitchFamily="18" charset="0"/>
              </a:rPr>
              <a:t>	</a:t>
            </a:r>
            <a:r>
              <a:rPr lang="en-US" sz="2100" dirty="0" smtClean="0">
                <a:solidFill>
                  <a:srgbClr val="272727"/>
                </a:solidFill>
                <a:latin typeface="Times New Roman" panose="02020603050405020304" pitchFamily="18" charset="0"/>
                <a:cs typeface="Times New Roman" panose="02020603050405020304" pitchFamily="18" charset="0"/>
              </a:rPr>
              <a:t>		</a:t>
            </a:r>
          </a:p>
          <a:p>
            <a:pPr marL="847725" indent="-847725" algn="just" fontAlgn="base"/>
            <a:r>
              <a:rPr lang="en-US" sz="2100" dirty="0">
                <a:solidFill>
                  <a:srgbClr val="272727"/>
                </a:solidFill>
                <a:latin typeface="Times New Roman" panose="02020603050405020304" pitchFamily="18" charset="0"/>
                <a:cs typeface="Times New Roman" panose="02020603050405020304" pitchFamily="18" charset="0"/>
              </a:rPr>
              <a:t>	</a:t>
            </a:r>
            <a:r>
              <a:rPr lang="en-US" sz="2100" dirty="0" smtClean="0">
                <a:solidFill>
                  <a:srgbClr val="272727"/>
                </a:solidFill>
                <a:latin typeface="Times New Roman" panose="02020603050405020304" pitchFamily="18" charset="0"/>
                <a:cs typeface="Times New Roman" panose="02020603050405020304" pitchFamily="18" charset="0"/>
              </a:rPr>
              <a:t>In this case we </a:t>
            </a:r>
            <a:r>
              <a:rPr lang="en-US" sz="2100" dirty="0">
                <a:solidFill>
                  <a:srgbClr val="272727"/>
                </a:solidFill>
                <a:latin typeface="Times New Roman" panose="02020603050405020304" pitchFamily="18" charset="0"/>
                <a:cs typeface="Times New Roman" panose="02020603050405020304" pitchFamily="18" charset="0"/>
              </a:rPr>
              <a:t>will install the "Base Installation" package having "Server with GUI" and in case you want to add any extra Add On, you can select the same from the left panel as shown </a:t>
            </a:r>
            <a:r>
              <a:rPr lang="en-US" sz="2100" dirty="0" smtClean="0">
                <a:solidFill>
                  <a:srgbClr val="272727"/>
                </a:solidFill>
                <a:latin typeface="Times New Roman" panose="02020603050405020304" pitchFamily="18" charset="0"/>
                <a:cs typeface="Times New Roman" panose="02020603050405020304" pitchFamily="18" charset="0"/>
              </a:rPr>
              <a:t>in the screenshot.</a:t>
            </a:r>
          </a:p>
        </p:txBody>
      </p:sp>
      <p:pic>
        <p:nvPicPr>
          <p:cNvPr id="6148" name="Picture 4" descr="https://2.bp.blogspot.com/-ZXO3n7SK3x4/VHINaE-FOdI/AAAAAAAAD2w/L9t95em0Czg/s16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1178336"/>
            <a:ext cx="7104040"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512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5" name="Rectangle 4"/>
          <p:cNvSpPr/>
          <p:nvPr/>
        </p:nvSpPr>
        <p:spPr>
          <a:xfrm>
            <a:off x="207034" y="1121184"/>
            <a:ext cx="11835441" cy="707886"/>
          </a:xfrm>
          <a:prstGeom prst="rect">
            <a:avLst/>
          </a:prstGeom>
        </p:spPr>
        <p:txBody>
          <a:bodyPr wrap="square">
            <a:spAutoFit/>
          </a:bodyPr>
          <a:lstStyle/>
          <a:p>
            <a:pPr marL="720000" lvl="6"/>
            <a:endParaRPr lang="en-IN"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05446" y="2692303"/>
            <a:ext cx="3509344" cy="1708160"/>
          </a:xfrm>
          <a:prstGeom prst="rect">
            <a:avLst/>
          </a:prstGeom>
        </p:spPr>
        <p:txBody>
          <a:bodyPr wrap="square">
            <a:spAutoFit/>
          </a:bodyPr>
          <a:lstStyle/>
          <a:p>
            <a:pPr marL="803275" indent="-803275" algn="just" fontAlgn="base"/>
            <a:r>
              <a:rPr lang="en-US" sz="2100" b="1" dirty="0" smtClean="0">
                <a:solidFill>
                  <a:schemeClr val="accent1">
                    <a:lumMod val="50000"/>
                  </a:schemeClr>
                </a:solidFill>
                <a:latin typeface="Times New Roman" panose="02020603050405020304" pitchFamily="18" charset="0"/>
                <a:cs typeface="Times New Roman" panose="02020603050405020304" pitchFamily="18" charset="0"/>
              </a:rPr>
              <a:t>Step7: </a:t>
            </a:r>
            <a:r>
              <a:rPr lang="en-US" sz="2100" dirty="0" smtClean="0">
                <a:solidFill>
                  <a:srgbClr val="272727"/>
                </a:solidFill>
                <a:latin typeface="Times New Roman" panose="02020603050405020304" pitchFamily="18" charset="0"/>
                <a:cs typeface="Times New Roman" panose="02020603050405020304" pitchFamily="18" charset="0"/>
              </a:rPr>
              <a:t>Next </a:t>
            </a:r>
            <a:r>
              <a:rPr lang="en-US" sz="2100" dirty="0">
                <a:solidFill>
                  <a:srgbClr val="272727"/>
                </a:solidFill>
                <a:latin typeface="Times New Roman" panose="02020603050405020304" pitchFamily="18" charset="0"/>
                <a:cs typeface="Times New Roman" panose="02020603050405020304" pitchFamily="18" charset="0"/>
              </a:rPr>
              <a:t>we need to configure partitions. </a:t>
            </a:r>
            <a:endParaRPr lang="en-US" sz="2100"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endParaRPr lang="en-US" sz="2100" dirty="0" smtClean="0">
              <a:solidFill>
                <a:srgbClr val="272727"/>
              </a:solidFill>
              <a:latin typeface="Times New Roman" panose="02020603050405020304" pitchFamily="18" charset="0"/>
              <a:cs typeface="Times New Roman" panose="02020603050405020304" pitchFamily="18" charset="0"/>
            </a:endParaRPr>
          </a:p>
          <a:p>
            <a:pPr marL="803275" indent="-803275" algn="just" fontAlgn="base"/>
            <a:r>
              <a:rPr lang="en-US" sz="2100" dirty="0">
                <a:solidFill>
                  <a:srgbClr val="272727"/>
                </a:solidFill>
                <a:latin typeface="Times New Roman" panose="02020603050405020304" pitchFamily="18" charset="0"/>
                <a:cs typeface="Times New Roman" panose="02020603050405020304" pitchFamily="18" charset="0"/>
              </a:rPr>
              <a:t>	</a:t>
            </a:r>
            <a:r>
              <a:rPr lang="en-US" sz="2100" dirty="0" smtClean="0">
                <a:solidFill>
                  <a:srgbClr val="272727"/>
                </a:solidFill>
                <a:latin typeface="Times New Roman" panose="02020603050405020304" pitchFamily="18" charset="0"/>
                <a:cs typeface="Times New Roman" panose="02020603050405020304" pitchFamily="18" charset="0"/>
              </a:rPr>
              <a:t>So </a:t>
            </a:r>
            <a:r>
              <a:rPr lang="en-US" sz="2100" dirty="0">
                <a:solidFill>
                  <a:srgbClr val="272727"/>
                </a:solidFill>
                <a:latin typeface="Times New Roman" panose="02020603050405020304" pitchFamily="18" charset="0"/>
                <a:cs typeface="Times New Roman" panose="02020603050405020304" pitchFamily="18" charset="0"/>
              </a:rPr>
              <a:t>select "Installation Destination"</a:t>
            </a:r>
            <a:endParaRPr lang="en-US" sz="2100" dirty="0" smtClean="0">
              <a:solidFill>
                <a:srgbClr val="272727"/>
              </a:solidFill>
              <a:latin typeface="Times New Roman" panose="02020603050405020304" pitchFamily="18" charset="0"/>
              <a:cs typeface="Times New Roman" panose="02020603050405020304" pitchFamily="18" charset="0"/>
            </a:endParaRPr>
          </a:p>
        </p:txBody>
      </p:sp>
      <p:pic>
        <p:nvPicPr>
          <p:cNvPr id="8194" name="Picture 2" descr="https://4.bp.blogspot.com/-qnsresDA9DA/VHINbn2CVaI/AAAAAAAAD20/ATuj_srJGf4/s160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543" y="1160940"/>
            <a:ext cx="7652445" cy="5212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493836" y="377667"/>
            <a:ext cx="10736738"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(Continued) Installation </a:t>
            </a:r>
            <a:r>
              <a:rPr lang="en-US" sz="2400" b="1" spc="-20" dirty="0">
                <a:latin typeface="Helvetica" panose="020B0604020202020204" pitchFamily="2" charset="0"/>
                <a:cs typeface="Arial" panose="020B0604020202020204" pitchFamily="34" charset="0"/>
              </a:rPr>
              <a:t>of “Red Hat Enterprise Linux (RHEL) 7.0</a:t>
            </a:r>
            <a:r>
              <a:rPr lang="en-US" sz="2400" b="1" spc="-20" dirty="0" smtClean="0">
                <a:latin typeface="Helvetica" panose="020B0604020202020204" pitchFamily="2" charset="0"/>
                <a:cs typeface="Arial" panose="020B0604020202020204" pitchFamily="34" charset="0"/>
              </a:rPr>
              <a:t>”</a:t>
            </a:r>
            <a:endParaRPr lang="en-IN" sz="2400" b="1" i="1"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109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10574</TotalTime>
  <Words>1145</Words>
  <Application>Microsoft Office PowerPoint</Application>
  <PresentationFormat>Custom</PresentationFormat>
  <Paragraphs>150</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tiwari</dc:creator>
  <cp:lastModifiedBy>Harish</cp:lastModifiedBy>
  <cp:revision>977</cp:revision>
  <dcterms:created xsi:type="dcterms:W3CDTF">2018-01-29T06:10:27Z</dcterms:created>
  <dcterms:modified xsi:type="dcterms:W3CDTF">2019-08-08T06:14:10Z</dcterms:modified>
</cp:coreProperties>
</file>