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HK Grotesk" charset="1" panose="00000500000000000000"/>
      <p:regular r:id="rId16"/>
    </p:embeddedFont>
    <p:embeddedFont>
      <p:font typeface="Glacial Indifference Bold" charset="1" panose="00000800000000000000"/>
      <p:regular r:id="rId17"/>
    </p:embeddedFont>
    <p:embeddedFont>
      <p:font typeface="HK Grotesk Bold" charset="1" panose="0000080000000000000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6.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4338336" y="-3273956"/>
            <a:ext cx="9611327" cy="13560956"/>
          </a:xfrm>
          <a:custGeom>
            <a:avLst/>
            <a:gdLst/>
            <a:ahLst/>
            <a:cxnLst/>
            <a:rect r="r" b="b" t="t" l="l"/>
            <a:pathLst>
              <a:path h="13560956" w="9611327">
                <a:moveTo>
                  <a:pt x="0" y="0"/>
                </a:moveTo>
                <a:lnTo>
                  <a:pt x="9611328" y="0"/>
                </a:lnTo>
                <a:lnTo>
                  <a:pt x="9611328" y="13560956"/>
                </a:lnTo>
                <a:lnTo>
                  <a:pt x="0" y="13560956"/>
                </a:lnTo>
                <a:lnTo>
                  <a:pt x="0" y="0"/>
                </a:lnTo>
                <a:close/>
              </a:path>
            </a:pathLst>
          </a:custGeom>
          <a:blipFill>
            <a:blip r:embed="rId3"/>
            <a:stretch>
              <a:fillRect l="0" t="0" r="0" b="0"/>
            </a:stretch>
          </a:blipFill>
        </p:spPr>
      </p:sp>
      <p:sp>
        <p:nvSpPr>
          <p:cNvPr name="TextBox 4" id="4"/>
          <p:cNvSpPr txBox="true"/>
          <p:nvPr/>
        </p:nvSpPr>
        <p:spPr>
          <a:xfrm rot="0">
            <a:off x="5110952" y="5076825"/>
            <a:ext cx="7801192" cy="561081"/>
          </a:xfrm>
          <a:prstGeom prst="rect">
            <a:avLst/>
          </a:prstGeom>
        </p:spPr>
        <p:txBody>
          <a:bodyPr anchor="t" rtlCol="false" tIns="0" lIns="0" bIns="0" rIns="0">
            <a:spAutoFit/>
          </a:bodyPr>
          <a:lstStyle/>
          <a:p>
            <a:pPr algn="ctr">
              <a:lnSpc>
                <a:spcPts val="4570"/>
              </a:lnSpc>
            </a:pPr>
            <a:r>
              <a:rPr lang="en-US" sz="3264">
                <a:solidFill>
                  <a:srgbClr val="FFFFFF"/>
                </a:solidFill>
                <a:latin typeface="HK Grotesk"/>
                <a:ea typeface="HK Grotesk"/>
                <a:cs typeface="HK Grotesk"/>
                <a:sym typeface="HK Grotesk"/>
              </a:rPr>
              <a:t>Group: 7</a:t>
            </a:r>
          </a:p>
        </p:txBody>
      </p:sp>
      <p:sp>
        <p:nvSpPr>
          <p:cNvPr name="TextBox 5" id="5"/>
          <p:cNvSpPr txBox="true"/>
          <p:nvPr/>
        </p:nvSpPr>
        <p:spPr>
          <a:xfrm rot="0">
            <a:off x="4651632" y="1305655"/>
            <a:ext cx="8392964" cy="2810936"/>
          </a:xfrm>
          <a:prstGeom prst="rect">
            <a:avLst/>
          </a:prstGeom>
        </p:spPr>
        <p:txBody>
          <a:bodyPr anchor="t" rtlCol="false" tIns="0" lIns="0" bIns="0" rIns="0">
            <a:spAutoFit/>
          </a:bodyPr>
          <a:lstStyle/>
          <a:p>
            <a:pPr algn="ctr">
              <a:lnSpc>
                <a:spcPts val="7399"/>
              </a:lnSpc>
            </a:pPr>
            <a:r>
              <a:rPr lang="en-US" b="true" sz="6547">
                <a:solidFill>
                  <a:srgbClr val="FFFFFF"/>
                </a:solidFill>
                <a:latin typeface="Glacial Indifference Bold"/>
                <a:ea typeface="Glacial Indifference Bold"/>
                <a:cs typeface="Glacial Indifference Bold"/>
                <a:sym typeface="Glacial Indifference Bold"/>
              </a:rPr>
              <a:t>PERSONALITY PREDICTION USING MBTI DATASET</a:t>
            </a:r>
          </a:p>
        </p:txBody>
      </p:sp>
      <p:sp>
        <p:nvSpPr>
          <p:cNvPr name="TextBox 6" id="6"/>
          <p:cNvSpPr txBox="true"/>
          <p:nvPr/>
        </p:nvSpPr>
        <p:spPr>
          <a:xfrm rot="0">
            <a:off x="7592538" y="5967851"/>
            <a:ext cx="3102924" cy="2287520"/>
          </a:xfrm>
          <a:prstGeom prst="rect">
            <a:avLst/>
          </a:prstGeom>
        </p:spPr>
        <p:txBody>
          <a:bodyPr anchor="t" rtlCol="false" tIns="0" lIns="0" bIns="0" rIns="0">
            <a:spAutoFit/>
          </a:bodyPr>
          <a:lstStyle/>
          <a:p>
            <a:pPr algn="ctr">
              <a:lnSpc>
                <a:spcPts val="3636"/>
              </a:lnSpc>
            </a:pPr>
            <a:r>
              <a:rPr lang="en-US" sz="2597">
                <a:solidFill>
                  <a:srgbClr val="FFFFFF"/>
                </a:solidFill>
                <a:latin typeface="HK Grotesk"/>
                <a:ea typeface="HK Grotesk"/>
                <a:cs typeface="HK Grotesk"/>
                <a:sym typeface="HK Grotesk"/>
              </a:rPr>
              <a:t>Shivanshi Dhyani</a:t>
            </a:r>
          </a:p>
          <a:p>
            <a:pPr algn="ctr">
              <a:lnSpc>
                <a:spcPts val="3636"/>
              </a:lnSpc>
            </a:pPr>
            <a:r>
              <a:rPr lang="en-US" sz="2597">
                <a:solidFill>
                  <a:srgbClr val="FFFFFF"/>
                </a:solidFill>
                <a:latin typeface="HK Grotesk"/>
                <a:ea typeface="HK Grotesk"/>
                <a:cs typeface="HK Grotesk"/>
                <a:sym typeface="HK Grotesk"/>
              </a:rPr>
              <a:t>Shreya Gupta</a:t>
            </a:r>
          </a:p>
          <a:p>
            <a:pPr algn="ctr">
              <a:lnSpc>
                <a:spcPts val="3636"/>
              </a:lnSpc>
            </a:pPr>
            <a:r>
              <a:rPr lang="en-US" sz="2597">
                <a:solidFill>
                  <a:srgbClr val="FFFFFF"/>
                </a:solidFill>
                <a:latin typeface="HK Grotesk"/>
                <a:ea typeface="HK Grotesk"/>
                <a:cs typeface="HK Grotesk"/>
                <a:sym typeface="HK Grotesk"/>
              </a:rPr>
              <a:t>Shreya Yadav</a:t>
            </a:r>
          </a:p>
          <a:p>
            <a:pPr algn="ctr">
              <a:lnSpc>
                <a:spcPts val="3636"/>
              </a:lnSpc>
            </a:pPr>
            <a:r>
              <a:rPr lang="en-US" sz="2597">
                <a:solidFill>
                  <a:srgbClr val="FFFFFF"/>
                </a:solidFill>
                <a:latin typeface="HK Grotesk"/>
                <a:ea typeface="HK Grotesk"/>
                <a:cs typeface="HK Grotesk"/>
                <a:sym typeface="HK Grotesk"/>
              </a:rPr>
              <a:t>Siddhant Tiwari</a:t>
            </a:r>
          </a:p>
          <a:p>
            <a:pPr algn="ctr">
              <a:lnSpc>
                <a:spcPts val="3636"/>
              </a:lnSpc>
            </a:pPr>
            <a:r>
              <a:rPr lang="en-US" sz="2597">
                <a:solidFill>
                  <a:srgbClr val="FFFFFF"/>
                </a:solidFill>
                <a:latin typeface="HK Grotesk"/>
                <a:ea typeface="HK Grotesk"/>
                <a:cs typeface="HK Grotesk"/>
                <a:sym typeface="HK Grotesk"/>
              </a:rPr>
              <a:t>Siddhi Gupta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0"/>
            </a:stretch>
          </a:blipFill>
        </p:spPr>
      </p:sp>
      <p:sp>
        <p:nvSpPr>
          <p:cNvPr name="Freeform 3" id="3"/>
          <p:cNvSpPr/>
          <p:nvPr/>
        </p:nvSpPr>
        <p:spPr>
          <a:xfrm flipH="false" flipV="false" rot="0">
            <a:off x="4338336" y="-3273956"/>
            <a:ext cx="9611327" cy="13560956"/>
          </a:xfrm>
          <a:custGeom>
            <a:avLst/>
            <a:gdLst/>
            <a:ahLst/>
            <a:cxnLst/>
            <a:rect r="r" b="b" t="t" l="l"/>
            <a:pathLst>
              <a:path h="13560956" w="9611327">
                <a:moveTo>
                  <a:pt x="0" y="0"/>
                </a:moveTo>
                <a:lnTo>
                  <a:pt x="9611328" y="0"/>
                </a:lnTo>
                <a:lnTo>
                  <a:pt x="9611328" y="13560956"/>
                </a:lnTo>
                <a:lnTo>
                  <a:pt x="0" y="13560956"/>
                </a:lnTo>
                <a:lnTo>
                  <a:pt x="0" y="0"/>
                </a:lnTo>
                <a:close/>
              </a:path>
            </a:pathLst>
          </a:custGeom>
          <a:blipFill>
            <a:blip r:embed="rId3"/>
            <a:stretch>
              <a:fillRect l="0" t="0" r="0" b="0"/>
            </a:stretch>
          </a:blipFill>
        </p:spPr>
      </p:sp>
      <p:sp>
        <p:nvSpPr>
          <p:cNvPr name="TextBox 4" id="4"/>
          <p:cNvSpPr txBox="true"/>
          <p:nvPr/>
        </p:nvSpPr>
        <p:spPr>
          <a:xfrm rot="0">
            <a:off x="4651632" y="4171798"/>
            <a:ext cx="8984736" cy="1451033"/>
          </a:xfrm>
          <a:prstGeom prst="rect">
            <a:avLst/>
          </a:prstGeom>
        </p:spPr>
        <p:txBody>
          <a:bodyPr anchor="t" rtlCol="false" tIns="0" lIns="0" bIns="0" rIns="0">
            <a:spAutoFit/>
          </a:bodyPr>
          <a:lstStyle/>
          <a:p>
            <a:pPr algn="ctr">
              <a:lnSpc>
                <a:spcPts val="11307"/>
              </a:lnSpc>
            </a:pPr>
            <a:r>
              <a:rPr lang="en-US" b="true" sz="10006">
                <a:solidFill>
                  <a:srgbClr val="FFFFFF"/>
                </a:solidFill>
                <a:latin typeface="Glacial Indifference Bold"/>
                <a:ea typeface="Glacial Indifference Bold"/>
                <a:cs typeface="Glacial Indifference Bold"/>
                <a:sym typeface="Glacial Indifference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0"/>
            </a:stretch>
          </a:blipFill>
        </p:spPr>
      </p:sp>
      <p:sp>
        <p:nvSpPr>
          <p:cNvPr name="Freeform 3" id="3"/>
          <p:cNvSpPr/>
          <p:nvPr/>
        </p:nvSpPr>
        <p:spPr>
          <a:xfrm flipH="false" flipV="false" rot="5400000">
            <a:off x="2113643" y="-2113643"/>
            <a:ext cx="10287000" cy="14514286"/>
          </a:xfrm>
          <a:custGeom>
            <a:avLst/>
            <a:gdLst/>
            <a:ahLst/>
            <a:cxnLst/>
            <a:rect r="r" b="b" t="t" l="l"/>
            <a:pathLst>
              <a:path h="14514286" w="10287000">
                <a:moveTo>
                  <a:pt x="0" y="0"/>
                </a:moveTo>
                <a:lnTo>
                  <a:pt x="10287000" y="0"/>
                </a:lnTo>
                <a:lnTo>
                  <a:pt x="10287000" y="14514286"/>
                </a:lnTo>
                <a:lnTo>
                  <a:pt x="0" y="14514286"/>
                </a:lnTo>
                <a:lnTo>
                  <a:pt x="0" y="0"/>
                </a:lnTo>
                <a:close/>
              </a:path>
            </a:pathLst>
          </a:custGeom>
          <a:blipFill>
            <a:blip r:embed="rId3"/>
            <a:stretch>
              <a:fillRect l="0" t="0" r="0" b="0"/>
            </a:stretch>
          </a:blipFill>
        </p:spPr>
      </p:sp>
      <p:grpSp>
        <p:nvGrpSpPr>
          <p:cNvPr name="Group 4" id="4"/>
          <p:cNvGrpSpPr>
            <a:grpSpLocks noChangeAspect="true"/>
          </p:cNvGrpSpPr>
          <p:nvPr/>
        </p:nvGrpSpPr>
        <p:grpSpPr>
          <a:xfrm rot="0">
            <a:off x="10058400" y="1028700"/>
            <a:ext cx="8229600" cy="8229600"/>
            <a:chOff x="0" y="0"/>
            <a:chExt cx="14840029" cy="14840029"/>
          </a:xfrm>
        </p:grpSpPr>
        <p:sp>
          <p:nvSpPr>
            <p:cNvPr name="Freeform 5" id="5"/>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769EBE"/>
            </a:solidFill>
          </p:spPr>
        </p:sp>
        <p:sp>
          <p:nvSpPr>
            <p:cNvPr name="Freeform 6" id="6"/>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3A5677"/>
            </a:solidFill>
          </p:spPr>
        </p:sp>
        <p:sp>
          <p:nvSpPr>
            <p:cNvPr name="Freeform 7" id="7"/>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4"/>
              <a:stretch>
                <a:fillRect l="-24712" t="0" r="-24712" b="0"/>
              </a:stretch>
            </a:blipFill>
          </p:spPr>
        </p:sp>
      </p:grpSp>
      <p:sp>
        <p:nvSpPr>
          <p:cNvPr name="TextBox 8" id="8"/>
          <p:cNvSpPr txBox="true"/>
          <p:nvPr/>
        </p:nvSpPr>
        <p:spPr>
          <a:xfrm rot="0">
            <a:off x="1028700" y="1508306"/>
            <a:ext cx="6142093" cy="994028"/>
          </a:xfrm>
          <a:prstGeom prst="rect">
            <a:avLst/>
          </a:prstGeom>
        </p:spPr>
        <p:txBody>
          <a:bodyPr anchor="t" rtlCol="false" tIns="0" lIns="0" bIns="0" rIns="0">
            <a:spAutoFit/>
          </a:bodyPr>
          <a:lstStyle/>
          <a:p>
            <a:pPr algn="l">
              <a:lnSpc>
                <a:spcPts val="7700"/>
              </a:lnSpc>
            </a:pPr>
            <a:r>
              <a:rPr lang="en-US" b="true" sz="6814">
                <a:solidFill>
                  <a:srgbClr val="FFFFFF"/>
                </a:solidFill>
                <a:latin typeface="Glacial Indifference Bold"/>
                <a:ea typeface="Glacial Indifference Bold"/>
                <a:cs typeface="Glacial Indifference Bold"/>
                <a:sym typeface="Glacial Indifference Bold"/>
              </a:rPr>
              <a:t>INTRODUCTION</a:t>
            </a:r>
          </a:p>
        </p:txBody>
      </p:sp>
      <p:sp>
        <p:nvSpPr>
          <p:cNvPr name="TextBox 9" id="9"/>
          <p:cNvSpPr txBox="true"/>
          <p:nvPr/>
        </p:nvSpPr>
        <p:spPr>
          <a:xfrm rot="0">
            <a:off x="501806" y="3460651"/>
            <a:ext cx="9556594" cy="4642627"/>
          </a:xfrm>
          <a:prstGeom prst="rect">
            <a:avLst/>
          </a:prstGeom>
        </p:spPr>
        <p:txBody>
          <a:bodyPr anchor="t" rtlCol="false" tIns="0" lIns="0" bIns="0" rIns="0">
            <a:spAutoFit/>
          </a:bodyPr>
          <a:lstStyle/>
          <a:p>
            <a:pPr algn="l" marL="568005" indent="-284003" lvl="1">
              <a:lnSpc>
                <a:spcPts val="3683"/>
              </a:lnSpc>
              <a:buFont typeface="Arial"/>
              <a:buChar char="•"/>
            </a:pPr>
            <a:r>
              <a:rPr lang="en-US" sz="2630">
                <a:solidFill>
                  <a:srgbClr val="FFFFFF"/>
                </a:solidFill>
                <a:latin typeface="HK Grotesk"/>
                <a:ea typeface="HK Grotesk"/>
                <a:cs typeface="HK Grotesk"/>
                <a:sym typeface="HK Grotesk"/>
              </a:rPr>
              <a:t>MBTI Overview: The Myers-Briggs Type Indicator (MBTI) is a personality framework that assigns each person one of 16 types based on four dichotomies (Extraversion/Introversion, Sensing/Intuition, Thinking/Feeling, Judging/Perceiving).</a:t>
            </a:r>
          </a:p>
          <a:p>
            <a:pPr algn="l">
              <a:lnSpc>
                <a:spcPts val="3683"/>
              </a:lnSpc>
            </a:pPr>
          </a:p>
          <a:p>
            <a:pPr algn="l" marL="568005" indent="-284003" lvl="1">
              <a:lnSpc>
                <a:spcPts val="3683"/>
              </a:lnSpc>
              <a:buFont typeface="Arial"/>
              <a:buChar char="•"/>
            </a:pPr>
            <a:r>
              <a:rPr lang="en-US" sz="2630">
                <a:solidFill>
                  <a:srgbClr val="FFFFFF"/>
                </a:solidFill>
                <a:latin typeface="HK Grotesk"/>
                <a:ea typeface="HK Grotesk"/>
                <a:cs typeface="HK Grotesk"/>
                <a:sym typeface="HK Grotesk"/>
              </a:rPr>
              <a:t>Motivation: Predicting personality from text can enhance personalization in HCI, targeted marketing, and social media analysis. By analyzing language use, we aim to infer MBTI types automatically.</a:t>
            </a:r>
          </a:p>
          <a:p>
            <a:pPr algn="l">
              <a:lnSpc>
                <a:spcPts val="3683"/>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true" rot="5400000">
            <a:off x="3059613" y="1336276"/>
            <a:ext cx="10287000" cy="14514286"/>
          </a:xfrm>
          <a:custGeom>
            <a:avLst/>
            <a:gdLst/>
            <a:ahLst/>
            <a:cxnLst/>
            <a:rect r="r" b="b" t="t" l="l"/>
            <a:pathLst>
              <a:path h="14514286" w="10287000">
                <a:moveTo>
                  <a:pt x="0" y="14514286"/>
                </a:moveTo>
                <a:lnTo>
                  <a:pt x="10287000" y="14514286"/>
                </a:lnTo>
                <a:lnTo>
                  <a:pt x="10287000" y="0"/>
                </a:lnTo>
                <a:lnTo>
                  <a:pt x="0" y="0"/>
                </a:lnTo>
                <a:lnTo>
                  <a:pt x="0" y="14514286"/>
                </a:lnTo>
                <a:close/>
              </a:path>
            </a:pathLst>
          </a:custGeom>
          <a:blipFill>
            <a:blip r:embed="rId3"/>
            <a:stretch>
              <a:fillRect l="0" t="0" r="0" b="0"/>
            </a:stretch>
          </a:blipFill>
        </p:spPr>
      </p:sp>
      <p:sp>
        <p:nvSpPr>
          <p:cNvPr name="Freeform 4" id="4"/>
          <p:cNvSpPr/>
          <p:nvPr/>
        </p:nvSpPr>
        <p:spPr>
          <a:xfrm flipH="true" flipV="false" rot="0">
            <a:off x="2438105" y="1500665"/>
            <a:ext cx="4352850" cy="7227755"/>
          </a:xfrm>
          <a:custGeom>
            <a:avLst/>
            <a:gdLst/>
            <a:ahLst/>
            <a:cxnLst/>
            <a:rect r="r" b="b" t="t" l="l"/>
            <a:pathLst>
              <a:path h="7227755" w="4352850">
                <a:moveTo>
                  <a:pt x="4352850" y="0"/>
                </a:moveTo>
                <a:lnTo>
                  <a:pt x="0" y="0"/>
                </a:lnTo>
                <a:lnTo>
                  <a:pt x="0" y="7227755"/>
                </a:lnTo>
                <a:lnTo>
                  <a:pt x="4352850" y="7227755"/>
                </a:lnTo>
                <a:lnTo>
                  <a:pt x="4352850" y="0"/>
                </a:lnTo>
                <a:close/>
              </a:path>
            </a:pathLst>
          </a:custGeom>
          <a:blipFill>
            <a:blip r:embed="rId4"/>
            <a:stretch>
              <a:fillRect l="0" t="0" r="0" b="0"/>
            </a:stretch>
          </a:blipFill>
        </p:spPr>
      </p:sp>
      <p:sp>
        <p:nvSpPr>
          <p:cNvPr name="TextBox 5" id="5"/>
          <p:cNvSpPr txBox="true"/>
          <p:nvPr/>
        </p:nvSpPr>
        <p:spPr>
          <a:xfrm rot="0">
            <a:off x="9058246" y="1057275"/>
            <a:ext cx="7507675" cy="915355"/>
          </a:xfrm>
          <a:prstGeom prst="rect">
            <a:avLst/>
          </a:prstGeom>
        </p:spPr>
        <p:txBody>
          <a:bodyPr anchor="t" rtlCol="false" tIns="0" lIns="0" bIns="0" rIns="0">
            <a:spAutoFit/>
          </a:bodyPr>
          <a:lstStyle/>
          <a:p>
            <a:pPr algn="ctr">
              <a:lnSpc>
                <a:spcPts val="7010"/>
              </a:lnSpc>
              <a:spcBef>
                <a:spcPct val="0"/>
              </a:spcBef>
            </a:pPr>
            <a:r>
              <a:rPr lang="en-US" b="true" sz="6203">
                <a:solidFill>
                  <a:srgbClr val="FFFFFF"/>
                </a:solidFill>
                <a:latin typeface="Glacial Indifference Bold"/>
                <a:ea typeface="Glacial Indifference Bold"/>
                <a:cs typeface="Glacial Indifference Bold"/>
                <a:sym typeface="Glacial Indifference Bold"/>
              </a:rPr>
              <a:t>DATASET OVERVIEW</a:t>
            </a:r>
          </a:p>
        </p:txBody>
      </p:sp>
      <p:sp>
        <p:nvSpPr>
          <p:cNvPr name="TextBox 6" id="6"/>
          <p:cNvSpPr txBox="true"/>
          <p:nvPr/>
        </p:nvSpPr>
        <p:spPr>
          <a:xfrm rot="0">
            <a:off x="7520253" y="2557916"/>
            <a:ext cx="9998221" cy="6700384"/>
          </a:xfrm>
          <a:prstGeom prst="rect">
            <a:avLst/>
          </a:prstGeom>
        </p:spPr>
        <p:txBody>
          <a:bodyPr anchor="t" rtlCol="false" tIns="0" lIns="0" bIns="0" rIns="0">
            <a:spAutoFit/>
          </a:bodyPr>
          <a:lstStyle/>
          <a:p>
            <a:pPr algn="just" marL="567288" indent="-283644" lvl="1">
              <a:lnSpc>
                <a:spcPts val="2969"/>
              </a:lnSpc>
              <a:buFont typeface="Arial"/>
              <a:buChar char="•"/>
            </a:pPr>
            <a:r>
              <a:rPr lang="en-US" b="true" sz="2627">
                <a:solidFill>
                  <a:srgbClr val="FFFFFF"/>
                </a:solidFill>
                <a:latin typeface="HK Grotesk Bold"/>
                <a:ea typeface="HK Grotesk Bold"/>
                <a:cs typeface="HK Grotesk Bold"/>
                <a:sym typeface="HK Grotesk Bold"/>
              </a:rPr>
              <a:t>Source:</a:t>
            </a:r>
            <a:r>
              <a:rPr lang="en-US" sz="2627">
                <a:solidFill>
                  <a:srgbClr val="FFFFFF"/>
                </a:solidFill>
                <a:latin typeface="HK Grotesk"/>
                <a:ea typeface="HK Grotesk"/>
                <a:cs typeface="HK Grotesk"/>
                <a:sym typeface="HK Grotesk"/>
              </a:rPr>
              <a:t> Kaggle “MBTI type”</a:t>
            </a:r>
          </a:p>
          <a:p>
            <a:pPr algn="just">
              <a:lnSpc>
                <a:spcPts val="2969"/>
              </a:lnSpc>
              <a:spcBef>
                <a:spcPct val="0"/>
              </a:spcBef>
            </a:pPr>
          </a:p>
          <a:p>
            <a:pPr algn="just" marL="567288" indent="-283644" lvl="1">
              <a:lnSpc>
                <a:spcPts val="2969"/>
              </a:lnSpc>
              <a:buFont typeface="Arial"/>
              <a:buChar char="•"/>
            </a:pPr>
            <a:r>
              <a:rPr lang="en-US" b="true" sz="2627">
                <a:solidFill>
                  <a:srgbClr val="FFFFFF"/>
                </a:solidFill>
                <a:latin typeface="HK Grotesk Bold"/>
                <a:ea typeface="HK Grotesk Bold"/>
                <a:cs typeface="HK Grotesk Bold"/>
                <a:sym typeface="HK Grotesk Bold"/>
              </a:rPr>
              <a:t>Content:</a:t>
            </a:r>
            <a:r>
              <a:rPr lang="en-US" sz="2627">
                <a:solidFill>
                  <a:srgbClr val="FFFFFF"/>
                </a:solidFill>
                <a:latin typeface="HK Grotesk"/>
                <a:ea typeface="HK Grotesk"/>
                <a:cs typeface="HK Grotesk"/>
                <a:sym typeface="HK Grotesk"/>
              </a:rPr>
              <a:t> It contains 8,675 entries (rows) and 2 columns – type (the MBTI 4-letter code) and posts (concatenated recent forum/social media posts of that user).</a:t>
            </a:r>
          </a:p>
          <a:p>
            <a:pPr algn="just">
              <a:lnSpc>
                <a:spcPts val="2969"/>
              </a:lnSpc>
              <a:spcBef>
                <a:spcPct val="0"/>
              </a:spcBef>
            </a:pPr>
          </a:p>
          <a:p>
            <a:pPr algn="just" marL="567288" indent="-283644" lvl="1">
              <a:lnSpc>
                <a:spcPts val="2969"/>
              </a:lnSpc>
              <a:buFont typeface="Arial"/>
              <a:buChar char="•"/>
            </a:pPr>
            <a:r>
              <a:rPr lang="en-US" b="true" sz="2627">
                <a:solidFill>
                  <a:srgbClr val="FFFFFF"/>
                </a:solidFill>
                <a:latin typeface="HK Grotesk Bold"/>
                <a:ea typeface="HK Grotesk Bold"/>
                <a:cs typeface="HK Grotesk Bold"/>
                <a:sym typeface="HK Grotesk Bold"/>
              </a:rPr>
              <a:t>Labels</a:t>
            </a:r>
            <a:r>
              <a:rPr lang="en-US" sz="2627">
                <a:solidFill>
                  <a:srgbClr val="FFFFFF"/>
                </a:solidFill>
                <a:latin typeface="HK Grotesk"/>
                <a:ea typeface="HK Grotesk"/>
                <a:cs typeface="HK Grotesk"/>
                <a:sym typeface="HK Grotesk"/>
              </a:rPr>
              <a:t>: There are 16 unique MBTI labels (e.g., INFP, ESTJ, etc.), each representing one personality type. No missing values are present.</a:t>
            </a:r>
          </a:p>
          <a:p>
            <a:pPr algn="just">
              <a:lnSpc>
                <a:spcPts val="2969"/>
              </a:lnSpc>
              <a:spcBef>
                <a:spcPct val="0"/>
              </a:spcBef>
            </a:pPr>
          </a:p>
          <a:p>
            <a:pPr algn="just" marL="567288" indent="-283644" lvl="1">
              <a:lnSpc>
                <a:spcPts val="2969"/>
              </a:lnSpc>
              <a:buFont typeface="Arial"/>
              <a:buChar char="•"/>
            </a:pPr>
            <a:r>
              <a:rPr lang="en-US" b="true" sz="2627">
                <a:solidFill>
                  <a:srgbClr val="FFFFFF"/>
                </a:solidFill>
                <a:latin typeface="HK Grotesk Bold"/>
                <a:ea typeface="HK Grotesk Bold"/>
                <a:cs typeface="HK Grotesk Bold"/>
                <a:sym typeface="HK Grotesk Bold"/>
              </a:rPr>
              <a:t>Data Details:</a:t>
            </a:r>
            <a:r>
              <a:rPr lang="en-US" sz="2627">
                <a:solidFill>
                  <a:srgbClr val="FFFFFF"/>
                </a:solidFill>
                <a:latin typeface="HK Grotesk"/>
                <a:ea typeface="HK Grotesk"/>
                <a:cs typeface="HK Grotesk"/>
                <a:sym typeface="HK Grotesk"/>
              </a:rPr>
              <a:t> Each row’s posts field aggregates 50 posts per user, forming a large text document. Example: one user’s row might be ("INFP", "post1|||post2|||...|||post50").</a:t>
            </a:r>
          </a:p>
          <a:p>
            <a:pPr algn="just">
              <a:lnSpc>
                <a:spcPts val="2969"/>
              </a:lnSpc>
              <a:spcBef>
                <a:spcPct val="0"/>
              </a:spcBef>
            </a:pPr>
          </a:p>
          <a:p>
            <a:pPr algn="just" marL="567288" indent="-283644" lvl="1">
              <a:lnSpc>
                <a:spcPts val="2969"/>
              </a:lnSpc>
              <a:buFont typeface="Arial"/>
              <a:buChar char="•"/>
            </a:pPr>
            <a:r>
              <a:rPr lang="en-US" b="true" sz="2627">
                <a:solidFill>
                  <a:srgbClr val="FFFFFF"/>
                </a:solidFill>
                <a:latin typeface="HK Grotesk Bold"/>
                <a:ea typeface="HK Grotesk Bold"/>
                <a:cs typeface="HK Grotesk Bold"/>
                <a:sym typeface="HK Grotesk Bold"/>
              </a:rPr>
              <a:t>MBTI Types:</a:t>
            </a:r>
            <a:r>
              <a:rPr lang="en-US" sz="2627">
                <a:solidFill>
                  <a:srgbClr val="FFFFFF"/>
                </a:solidFill>
                <a:latin typeface="HK Grotesk"/>
                <a:ea typeface="HK Grotesk"/>
                <a:cs typeface="HK Grotesk"/>
                <a:sym typeface="HK Grotesk"/>
              </a:rPr>
              <a:t> The 16 types cover all combinations of the four dichotomies; for instance, INFJ, ENTP, etc.myersbriggs.org. The dataset allows learning how language patterns correlate with these personality labels.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0"/>
            </a:stretch>
          </a:blipFill>
        </p:spPr>
      </p:sp>
      <p:sp>
        <p:nvSpPr>
          <p:cNvPr name="Freeform 3" id="3"/>
          <p:cNvSpPr/>
          <p:nvPr/>
        </p:nvSpPr>
        <p:spPr>
          <a:xfrm flipH="false" flipV="false" rot="5400000">
            <a:off x="2113643" y="-2113643"/>
            <a:ext cx="10287000" cy="14514286"/>
          </a:xfrm>
          <a:custGeom>
            <a:avLst/>
            <a:gdLst/>
            <a:ahLst/>
            <a:cxnLst/>
            <a:rect r="r" b="b" t="t" l="l"/>
            <a:pathLst>
              <a:path h="14514286" w="10287000">
                <a:moveTo>
                  <a:pt x="0" y="0"/>
                </a:moveTo>
                <a:lnTo>
                  <a:pt x="10287000" y="0"/>
                </a:lnTo>
                <a:lnTo>
                  <a:pt x="10287000" y="14514286"/>
                </a:lnTo>
                <a:lnTo>
                  <a:pt x="0" y="14514286"/>
                </a:lnTo>
                <a:lnTo>
                  <a:pt x="0" y="0"/>
                </a:lnTo>
                <a:close/>
              </a:path>
            </a:pathLst>
          </a:custGeom>
          <a:blipFill>
            <a:blip r:embed="rId3"/>
            <a:stretch>
              <a:fillRect l="0" t="0" r="0" b="0"/>
            </a:stretch>
          </a:blipFill>
        </p:spPr>
      </p:sp>
      <p:sp>
        <p:nvSpPr>
          <p:cNvPr name="Freeform 4" id="4"/>
          <p:cNvSpPr/>
          <p:nvPr/>
        </p:nvSpPr>
        <p:spPr>
          <a:xfrm flipH="false" flipV="false" rot="0">
            <a:off x="10368559" y="1028700"/>
            <a:ext cx="6680370" cy="6576913"/>
          </a:xfrm>
          <a:custGeom>
            <a:avLst/>
            <a:gdLst/>
            <a:ahLst/>
            <a:cxnLst/>
            <a:rect r="r" b="b" t="t" l="l"/>
            <a:pathLst>
              <a:path h="6576913" w="6680370">
                <a:moveTo>
                  <a:pt x="0" y="0"/>
                </a:moveTo>
                <a:lnTo>
                  <a:pt x="6680370" y="0"/>
                </a:lnTo>
                <a:lnTo>
                  <a:pt x="6680370" y="6576913"/>
                </a:lnTo>
                <a:lnTo>
                  <a:pt x="0" y="6576913"/>
                </a:lnTo>
                <a:lnTo>
                  <a:pt x="0" y="0"/>
                </a:lnTo>
                <a:close/>
              </a:path>
            </a:pathLst>
          </a:custGeom>
          <a:blipFill>
            <a:blip r:embed="rId4"/>
            <a:stretch>
              <a:fillRect l="0" t="0" r="0" b="0"/>
            </a:stretch>
          </a:blipFill>
        </p:spPr>
      </p:sp>
      <p:sp>
        <p:nvSpPr>
          <p:cNvPr name="TextBox 5" id="5"/>
          <p:cNvSpPr txBox="true"/>
          <p:nvPr/>
        </p:nvSpPr>
        <p:spPr>
          <a:xfrm rot="0">
            <a:off x="1195969" y="780001"/>
            <a:ext cx="7402185" cy="1586193"/>
          </a:xfrm>
          <a:prstGeom prst="rect">
            <a:avLst/>
          </a:prstGeom>
        </p:spPr>
        <p:txBody>
          <a:bodyPr anchor="t" rtlCol="false" tIns="0" lIns="0" bIns="0" rIns="0">
            <a:spAutoFit/>
          </a:bodyPr>
          <a:lstStyle/>
          <a:p>
            <a:pPr algn="l">
              <a:lnSpc>
                <a:spcPts val="6176"/>
              </a:lnSpc>
            </a:pPr>
            <a:r>
              <a:rPr lang="en-US" b="true" sz="5466">
                <a:solidFill>
                  <a:srgbClr val="FFFFFF"/>
                </a:solidFill>
                <a:latin typeface="Glacial Indifference Bold"/>
                <a:ea typeface="Glacial Indifference Bold"/>
                <a:cs typeface="Glacial Indifference Bold"/>
                <a:sym typeface="Glacial Indifference Bold"/>
              </a:rPr>
              <a:t>EXPLORATORY DATA ANALYSIS</a:t>
            </a:r>
          </a:p>
        </p:txBody>
      </p:sp>
      <p:sp>
        <p:nvSpPr>
          <p:cNvPr name="TextBox 6" id="6"/>
          <p:cNvSpPr txBox="true"/>
          <p:nvPr/>
        </p:nvSpPr>
        <p:spPr>
          <a:xfrm rot="0">
            <a:off x="764109" y="3040845"/>
            <a:ext cx="8761834" cy="6399846"/>
          </a:xfrm>
          <a:prstGeom prst="rect">
            <a:avLst/>
          </a:prstGeom>
        </p:spPr>
        <p:txBody>
          <a:bodyPr anchor="t" rtlCol="false" tIns="0" lIns="0" bIns="0" rIns="0">
            <a:spAutoFit/>
          </a:bodyPr>
          <a:lstStyle/>
          <a:p>
            <a:pPr algn="l" marL="493881" indent="-246940" lvl="1">
              <a:lnSpc>
                <a:spcPts val="3202"/>
              </a:lnSpc>
              <a:buFont typeface="Arial"/>
              <a:buChar char="•"/>
            </a:pPr>
            <a:r>
              <a:rPr lang="en-US" b="true" sz="2287">
                <a:solidFill>
                  <a:srgbClr val="FFFFFF"/>
                </a:solidFill>
                <a:latin typeface="HK Grotesk Bold"/>
                <a:ea typeface="HK Grotesk Bold"/>
                <a:cs typeface="HK Grotesk Bold"/>
                <a:sym typeface="HK Grotesk Bold"/>
              </a:rPr>
              <a:t>Class Distribution:</a:t>
            </a:r>
            <a:r>
              <a:rPr lang="en-US" sz="2287">
                <a:solidFill>
                  <a:srgbClr val="FFFFFF"/>
                </a:solidFill>
                <a:latin typeface="HK Grotesk"/>
                <a:ea typeface="HK Grotesk"/>
                <a:cs typeface="HK Grotesk"/>
                <a:sym typeface="HK Grotesk"/>
              </a:rPr>
              <a:t> The dataset is highly imbalanced across MBTI types.</a:t>
            </a:r>
            <a:r>
              <a:rPr lang="en-US" sz="2287">
                <a:solidFill>
                  <a:srgbClr val="FFFFFF"/>
                </a:solidFill>
                <a:latin typeface="HK Grotesk"/>
                <a:ea typeface="HK Grotesk"/>
                <a:cs typeface="HK Grotesk"/>
                <a:sym typeface="HK Grotesk"/>
              </a:rPr>
              <a:t> Some types (e.g., INFP, INFJ) have many more samples than rarer types.</a:t>
            </a:r>
          </a:p>
          <a:p>
            <a:pPr algn="l">
              <a:lnSpc>
                <a:spcPts val="3202"/>
              </a:lnSpc>
            </a:pPr>
          </a:p>
          <a:p>
            <a:pPr algn="l" marL="493881" indent="-246940" lvl="1">
              <a:lnSpc>
                <a:spcPts val="3202"/>
              </a:lnSpc>
              <a:buFont typeface="Arial"/>
              <a:buChar char="•"/>
            </a:pPr>
            <a:r>
              <a:rPr lang="en-US" b="true" sz="2287">
                <a:solidFill>
                  <a:srgbClr val="FFFFFF"/>
                </a:solidFill>
                <a:latin typeface="HK Grotesk Bold"/>
                <a:ea typeface="HK Grotesk Bold"/>
                <a:cs typeface="HK Grotesk Bold"/>
                <a:sym typeface="HK Grotesk Bold"/>
              </a:rPr>
              <a:t>Visual Insight:</a:t>
            </a:r>
            <a:r>
              <a:rPr lang="en-US" sz="2287">
                <a:solidFill>
                  <a:srgbClr val="FFFFFF"/>
                </a:solidFill>
                <a:latin typeface="HK Grotesk"/>
                <a:ea typeface="HK Grotesk"/>
                <a:cs typeface="HK Grotesk"/>
                <a:sym typeface="HK Grotesk"/>
              </a:rPr>
              <a:t> Figure: A bar chart of sample counts per MBTI type (placeholder) would show the skew (e.g., INFP &gt; 1000 samples, some types &lt; 100).</a:t>
            </a:r>
          </a:p>
          <a:p>
            <a:pPr algn="l">
              <a:lnSpc>
                <a:spcPts val="3202"/>
              </a:lnSpc>
            </a:pPr>
          </a:p>
          <a:p>
            <a:pPr algn="l" marL="493881" indent="-246940" lvl="1">
              <a:lnSpc>
                <a:spcPts val="3202"/>
              </a:lnSpc>
              <a:buFont typeface="Arial"/>
              <a:buChar char="•"/>
            </a:pPr>
            <a:r>
              <a:rPr lang="en-US" b="true" sz="2287">
                <a:solidFill>
                  <a:srgbClr val="FFFFFF"/>
                </a:solidFill>
                <a:latin typeface="HK Grotesk Bold"/>
                <a:ea typeface="HK Grotesk Bold"/>
                <a:cs typeface="HK Grotesk Bold"/>
                <a:sym typeface="HK Grotesk Bold"/>
              </a:rPr>
              <a:t>Post Lengths: </a:t>
            </a:r>
            <a:r>
              <a:rPr lang="en-US" sz="2287">
                <a:solidFill>
                  <a:srgbClr val="FFFFFF"/>
                </a:solidFill>
                <a:latin typeface="HK Grotesk"/>
                <a:ea typeface="HK Grotesk"/>
                <a:cs typeface="HK Grotesk"/>
                <a:sym typeface="HK Grotesk"/>
              </a:rPr>
              <a:t>Post lengths vary widely. Some users have short total text (~2,000 words), others are very verbose (up to 9,000+ words).This variance suggests normalization may be needed.</a:t>
            </a:r>
          </a:p>
          <a:p>
            <a:pPr algn="l">
              <a:lnSpc>
                <a:spcPts val="3202"/>
              </a:lnSpc>
            </a:pPr>
          </a:p>
          <a:p>
            <a:pPr algn="l" marL="493881" indent="-246940" lvl="1">
              <a:lnSpc>
                <a:spcPts val="3202"/>
              </a:lnSpc>
              <a:buFont typeface="Arial"/>
              <a:buChar char="•"/>
            </a:pPr>
            <a:r>
              <a:rPr lang="en-US" b="true" sz="2287">
                <a:solidFill>
                  <a:srgbClr val="FFFFFF"/>
                </a:solidFill>
                <a:latin typeface="HK Grotesk Bold"/>
                <a:ea typeface="HK Grotesk Bold"/>
                <a:cs typeface="HK Grotesk Bold"/>
                <a:sym typeface="HK Grotesk Bold"/>
              </a:rPr>
              <a:t>Initial Observation:</a:t>
            </a:r>
            <a:r>
              <a:rPr lang="en-US" sz="2287">
                <a:solidFill>
                  <a:srgbClr val="FFFFFF"/>
                </a:solidFill>
                <a:latin typeface="HK Grotesk"/>
                <a:ea typeface="HK Grotesk"/>
                <a:cs typeface="HK Grotesk"/>
                <a:sym typeface="HK Grotesk"/>
              </a:rPr>
              <a:t> Imbalance could bias the model toward common types. We may consider resampling or class weighting later.</a:t>
            </a:r>
          </a:p>
          <a:p>
            <a:pPr algn="l">
              <a:lnSpc>
                <a:spcPts val="3202"/>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true" rot="5400000">
            <a:off x="5051013" y="-2113643"/>
            <a:ext cx="10287000" cy="14514286"/>
          </a:xfrm>
          <a:custGeom>
            <a:avLst/>
            <a:gdLst/>
            <a:ahLst/>
            <a:cxnLst/>
            <a:rect r="r" b="b" t="t" l="l"/>
            <a:pathLst>
              <a:path h="14514286" w="10287000">
                <a:moveTo>
                  <a:pt x="0" y="14514286"/>
                </a:moveTo>
                <a:lnTo>
                  <a:pt x="10287000" y="14514286"/>
                </a:lnTo>
                <a:lnTo>
                  <a:pt x="10287000" y="0"/>
                </a:lnTo>
                <a:lnTo>
                  <a:pt x="0" y="0"/>
                </a:lnTo>
                <a:lnTo>
                  <a:pt x="0" y="14514286"/>
                </a:lnTo>
                <a:close/>
              </a:path>
            </a:pathLst>
          </a:custGeom>
          <a:blipFill>
            <a:blip r:embed="rId3"/>
            <a:stretch>
              <a:fillRect l="0" t="0" r="0" b="0"/>
            </a:stretch>
          </a:blipFill>
        </p:spPr>
      </p:sp>
      <p:sp>
        <p:nvSpPr>
          <p:cNvPr name="TextBox 4" id="4"/>
          <p:cNvSpPr txBox="true"/>
          <p:nvPr/>
        </p:nvSpPr>
        <p:spPr>
          <a:xfrm rot="0">
            <a:off x="5354394" y="1057275"/>
            <a:ext cx="7579212" cy="860331"/>
          </a:xfrm>
          <a:prstGeom prst="rect">
            <a:avLst/>
          </a:prstGeom>
        </p:spPr>
        <p:txBody>
          <a:bodyPr anchor="t" rtlCol="false" tIns="0" lIns="0" bIns="0" rIns="0">
            <a:spAutoFit/>
          </a:bodyPr>
          <a:lstStyle/>
          <a:p>
            <a:pPr algn="r">
              <a:lnSpc>
                <a:spcPts val="6601"/>
              </a:lnSpc>
            </a:pPr>
            <a:r>
              <a:rPr lang="en-US" b="true" sz="5842">
                <a:solidFill>
                  <a:srgbClr val="FFFFFF"/>
                </a:solidFill>
                <a:latin typeface="Glacial Indifference Bold"/>
                <a:ea typeface="Glacial Indifference Bold"/>
                <a:cs typeface="Glacial Indifference Bold"/>
                <a:sym typeface="Glacial Indifference Bold"/>
              </a:rPr>
              <a:t>TEXT PREPROCESSING</a:t>
            </a:r>
          </a:p>
        </p:txBody>
      </p:sp>
      <p:sp>
        <p:nvSpPr>
          <p:cNvPr name="TextBox 5" id="5"/>
          <p:cNvSpPr txBox="true"/>
          <p:nvPr/>
        </p:nvSpPr>
        <p:spPr>
          <a:xfrm rot="0">
            <a:off x="2937370" y="3334976"/>
            <a:ext cx="11842232" cy="4085609"/>
          </a:xfrm>
          <a:prstGeom prst="rect">
            <a:avLst/>
          </a:prstGeom>
        </p:spPr>
        <p:txBody>
          <a:bodyPr anchor="t" rtlCol="false" tIns="0" lIns="0" bIns="0" rIns="0">
            <a:spAutoFit/>
          </a:bodyPr>
          <a:lstStyle/>
          <a:p>
            <a:pPr algn="just" marL="692875" indent="-346438" lvl="1">
              <a:lnSpc>
                <a:spcPts val="3626"/>
              </a:lnSpc>
              <a:buFont typeface="Arial"/>
              <a:buChar char="•"/>
            </a:pPr>
            <a:r>
              <a:rPr lang="en-US" b="true" sz="3209">
                <a:solidFill>
                  <a:srgbClr val="FFFFFF"/>
                </a:solidFill>
                <a:latin typeface="HK Grotesk Bold"/>
                <a:ea typeface="HK Grotesk Bold"/>
                <a:cs typeface="HK Grotesk Bold"/>
                <a:sym typeface="HK Grotesk Bold"/>
              </a:rPr>
              <a:t>Lowercasing: </a:t>
            </a:r>
            <a:r>
              <a:rPr lang="en-US" sz="3209">
                <a:solidFill>
                  <a:srgbClr val="FFFFFF"/>
                </a:solidFill>
                <a:latin typeface="HK Grotesk"/>
                <a:ea typeface="HK Grotesk"/>
                <a:cs typeface="HK Grotesk"/>
                <a:sym typeface="HK Grotesk"/>
              </a:rPr>
              <a:t>Convert all text to lowercase to ensure consistency (e.g., “Happy” and “happy” are treated the same).</a:t>
            </a:r>
          </a:p>
          <a:p>
            <a:pPr algn="just" marL="692875" indent="-346438" lvl="1">
              <a:lnSpc>
                <a:spcPts val="3626"/>
              </a:lnSpc>
              <a:buFont typeface="Arial"/>
              <a:buChar char="•"/>
            </a:pPr>
            <a:r>
              <a:rPr lang="en-US" b="true" sz="3209">
                <a:solidFill>
                  <a:srgbClr val="FFFFFF"/>
                </a:solidFill>
                <a:latin typeface="HK Grotesk Bold"/>
                <a:ea typeface="HK Grotesk Bold"/>
                <a:cs typeface="HK Grotesk Bold"/>
                <a:sym typeface="HK Grotesk Bold"/>
              </a:rPr>
              <a:t>URL/Link Removal:</a:t>
            </a:r>
            <a:r>
              <a:rPr lang="en-US" sz="3209">
                <a:solidFill>
                  <a:srgbClr val="FFFFFF"/>
                </a:solidFill>
                <a:latin typeface="HK Grotesk"/>
                <a:ea typeface="HK Grotesk"/>
                <a:cs typeface="HK Grotesk"/>
                <a:sym typeface="HK Grotesk"/>
              </a:rPr>
              <a:t> Strip out hyperlinks or URLs using regex (these tokens don’t convey personality)medium.com.</a:t>
            </a:r>
          </a:p>
          <a:p>
            <a:pPr algn="just" marL="692875" indent="-346438" lvl="1">
              <a:lnSpc>
                <a:spcPts val="3626"/>
              </a:lnSpc>
              <a:buFont typeface="Arial"/>
              <a:buChar char="•"/>
            </a:pPr>
            <a:r>
              <a:rPr lang="en-US" b="true" sz="3209">
                <a:solidFill>
                  <a:srgbClr val="FFFFFF"/>
                </a:solidFill>
                <a:latin typeface="HK Grotesk Bold"/>
                <a:ea typeface="HK Grotesk Bold"/>
                <a:cs typeface="HK Grotesk Bold"/>
                <a:sym typeface="HK Grotesk Bold"/>
              </a:rPr>
              <a:t>Punctuation &amp; Numbers:</a:t>
            </a:r>
            <a:r>
              <a:rPr lang="en-US" sz="3209">
                <a:solidFill>
                  <a:srgbClr val="FFFFFF"/>
                </a:solidFill>
                <a:latin typeface="HK Grotesk"/>
                <a:ea typeface="HK Grotesk"/>
                <a:cs typeface="HK Grotesk"/>
                <a:sym typeface="HK Grotesk"/>
              </a:rPr>
              <a:t> Remove non-alphabetic characters (e.g., punctuation, digits) to reduce noisemedium.com.</a:t>
            </a:r>
          </a:p>
          <a:p>
            <a:pPr algn="just" marL="692875" indent="-346438" lvl="1">
              <a:lnSpc>
                <a:spcPts val="3626"/>
              </a:lnSpc>
              <a:buFont typeface="Arial"/>
              <a:buChar char="•"/>
            </a:pPr>
            <a:r>
              <a:rPr lang="en-US" b="true" sz="3209">
                <a:solidFill>
                  <a:srgbClr val="FFFFFF"/>
                </a:solidFill>
                <a:latin typeface="HK Grotesk Bold"/>
                <a:ea typeface="HK Grotesk Bold"/>
                <a:cs typeface="HK Grotesk Bold"/>
                <a:sym typeface="HK Grotesk Bold"/>
              </a:rPr>
              <a:t>Stopword Removal:</a:t>
            </a:r>
            <a:r>
              <a:rPr lang="en-US" sz="3209">
                <a:solidFill>
                  <a:srgbClr val="FFFFFF"/>
                </a:solidFill>
                <a:latin typeface="HK Grotesk"/>
                <a:ea typeface="HK Grotesk"/>
                <a:cs typeface="HK Grotesk"/>
                <a:sym typeface="HK Grotesk"/>
              </a:rPr>
              <a:t> Delete common stopwords (e.g., “the”, “and”) using NLTK’s English stopword list to focus on meaningful words. NLTK is a popular NLP library for such tasks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0"/>
            </a:stretch>
          </a:blipFill>
        </p:spPr>
      </p:sp>
      <p:sp>
        <p:nvSpPr>
          <p:cNvPr name="Freeform 3" id="3"/>
          <p:cNvSpPr/>
          <p:nvPr/>
        </p:nvSpPr>
        <p:spPr>
          <a:xfrm flipH="false" flipV="false" rot="0">
            <a:off x="631637" y="-450964"/>
            <a:ext cx="17024727" cy="10737964"/>
          </a:xfrm>
          <a:custGeom>
            <a:avLst/>
            <a:gdLst/>
            <a:ahLst/>
            <a:cxnLst/>
            <a:rect r="r" b="b" t="t" l="l"/>
            <a:pathLst>
              <a:path h="10737964" w="17024727">
                <a:moveTo>
                  <a:pt x="0" y="0"/>
                </a:moveTo>
                <a:lnTo>
                  <a:pt x="17024726" y="0"/>
                </a:lnTo>
                <a:lnTo>
                  <a:pt x="17024726" y="10737964"/>
                </a:lnTo>
                <a:lnTo>
                  <a:pt x="0" y="10737964"/>
                </a:lnTo>
                <a:lnTo>
                  <a:pt x="0" y="0"/>
                </a:lnTo>
                <a:close/>
              </a:path>
            </a:pathLst>
          </a:custGeom>
          <a:blipFill>
            <a:blip r:embed="rId3"/>
            <a:stretch>
              <a:fillRect l="0" t="-123699" r="0" b="0"/>
            </a:stretch>
          </a:blipFill>
        </p:spPr>
      </p:sp>
      <p:sp>
        <p:nvSpPr>
          <p:cNvPr name="TextBox 4" id="4"/>
          <p:cNvSpPr txBox="true"/>
          <p:nvPr/>
        </p:nvSpPr>
        <p:spPr>
          <a:xfrm rot="0">
            <a:off x="1265720" y="4475157"/>
            <a:ext cx="7137191" cy="2724947"/>
          </a:xfrm>
          <a:prstGeom prst="rect">
            <a:avLst/>
          </a:prstGeom>
        </p:spPr>
        <p:txBody>
          <a:bodyPr anchor="t" rtlCol="false" tIns="0" lIns="0" bIns="0" rIns="0">
            <a:spAutoFit/>
          </a:bodyPr>
          <a:lstStyle/>
          <a:p>
            <a:pPr algn="ctr">
              <a:lnSpc>
                <a:spcPts val="4436"/>
              </a:lnSpc>
            </a:pPr>
            <a:r>
              <a:rPr lang="en-US" sz="3168">
                <a:solidFill>
                  <a:srgbClr val="FFFFFF"/>
                </a:solidFill>
                <a:latin typeface="HK Grotesk"/>
                <a:ea typeface="HK Grotesk"/>
                <a:cs typeface="HK Grotesk"/>
                <a:sym typeface="HK Grotesk"/>
              </a:rPr>
              <a:t> A confusion matrix heatmap (placeholder) can illustrate which types are confused. This aids in diagnosing model weaknesses.</a:t>
            </a:r>
          </a:p>
          <a:p>
            <a:pPr algn="ctr">
              <a:lnSpc>
                <a:spcPts val="3876"/>
              </a:lnSpc>
            </a:pPr>
          </a:p>
        </p:txBody>
      </p:sp>
      <p:sp>
        <p:nvSpPr>
          <p:cNvPr name="TextBox 5" id="5"/>
          <p:cNvSpPr txBox="true"/>
          <p:nvPr/>
        </p:nvSpPr>
        <p:spPr>
          <a:xfrm rot="0">
            <a:off x="1445542" y="2939705"/>
            <a:ext cx="6777546" cy="963317"/>
          </a:xfrm>
          <a:prstGeom prst="rect">
            <a:avLst/>
          </a:prstGeom>
        </p:spPr>
        <p:txBody>
          <a:bodyPr anchor="t" rtlCol="false" tIns="0" lIns="0" bIns="0" rIns="0">
            <a:spAutoFit/>
          </a:bodyPr>
          <a:lstStyle/>
          <a:p>
            <a:pPr algn="ctr">
              <a:lnSpc>
                <a:spcPts val="7428"/>
              </a:lnSpc>
            </a:pPr>
            <a:r>
              <a:rPr lang="en-US" b="true" sz="6573">
                <a:solidFill>
                  <a:srgbClr val="FFFFFF"/>
                </a:solidFill>
                <a:latin typeface="Glacial Indifference Bold"/>
                <a:ea typeface="Glacial Indifference Bold"/>
                <a:cs typeface="Glacial Indifference Bold"/>
                <a:sym typeface="Glacial Indifference Bold"/>
              </a:rPr>
              <a:t>VISUALIZATION</a:t>
            </a:r>
          </a:p>
        </p:txBody>
      </p:sp>
      <p:sp>
        <p:nvSpPr>
          <p:cNvPr name="TextBox 6" id="6"/>
          <p:cNvSpPr txBox="true"/>
          <p:nvPr/>
        </p:nvSpPr>
        <p:spPr>
          <a:xfrm rot="0">
            <a:off x="9885089" y="4335212"/>
            <a:ext cx="7137191" cy="3358042"/>
          </a:xfrm>
          <a:prstGeom prst="rect">
            <a:avLst/>
          </a:prstGeom>
        </p:spPr>
        <p:txBody>
          <a:bodyPr anchor="t" rtlCol="false" tIns="0" lIns="0" bIns="0" rIns="0">
            <a:spAutoFit/>
          </a:bodyPr>
          <a:lstStyle/>
          <a:p>
            <a:pPr algn="ctr">
              <a:lnSpc>
                <a:spcPts val="4436"/>
              </a:lnSpc>
            </a:pPr>
            <a:r>
              <a:rPr lang="en-US" sz="3168">
                <a:solidFill>
                  <a:srgbClr val="FFFFFF"/>
                </a:solidFill>
                <a:latin typeface="HK Grotesk"/>
                <a:ea typeface="HK Grotesk"/>
                <a:cs typeface="HK Grotesk"/>
                <a:sym typeface="HK Grotesk"/>
              </a:rPr>
              <a:t> Logistic regression often performs decently on text tasks. If accuracy is moderate, it indicates that word usage patterns do correlate with personality to some extent, but more sophisticated models might improve results</a:t>
            </a:r>
          </a:p>
        </p:txBody>
      </p:sp>
      <p:sp>
        <p:nvSpPr>
          <p:cNvPr name="TextBox 7" id="7"/>
          <p:cNvSpPr txBox="true"/>
          <p:nvPr/>
        </p:nvSpPr>
        <p:spPr>
          <a:xfrm rot="0">
            <a:off x="9885089" y="2939705"/>
            <a:ext cx="6777546" cy="963317"/>
          </a:xfrm>
          <a:prstGeom prst="rect">
            <a:avLst/>
          </a:prstGeom>
        </p:spPr>
        <p:txBody>
          <a:bodyPr anchor="t" rtlCol="false" tIns="0" lIns="0" bIns="0" rIns="0">
            <a:spAutoFit/>
          </a:bodyPr>
          <a:lstStyle/>
          <a:p>
            <a:pPr algn="ctr">
              <a:lnSpc>
                <a:spcPts val="7428"/>
              </a:lnSpc>
            </a:pPr>
            <a:r>
              <a:rPr lang="en-US" b="true" sz="6573">
                <a:solidFill>
                  <a:srgbClr val="FFFFFF"/>
                </a:solidFill>
                <a:latin typeface="Glacial Indifference Bold"/>
                <a:ea typeface="Glacial Indifference Bold"/>
                <a:cs typeface="Glacial Indifference Bold"/>
                <a:sym typeface="Glacial Indifference Bold"/>
              </a:rPr>
              <a:t>ANALYSIS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true" rot="5400000">
            <a:off x="5684767" y="-1235751"/>
            <a:ext cx="10287000" cy="14514286"/>
          </a:xfrm>
          <a:custGeom>
            <a:avLst/>
            <a:gdLst/>
            <a:ahLst/>
            <a:cxnLst/>
            <a:rect r="r" b="b" t="t" l="l"/>
            <a:pathLst>
              <a:path h="14514286" w="10287000">
                <a:moveTo>
                  <a:pt x="0" y="14514285"/>
                </a:moveTo>
                <a:lnTo>
                  <a:pt x="10287000" y="14514285"/>
                </a:lnTo>
                <a:lnTo>
                  <a:pt x="10287000" y="0"/>
                </a:lnTo>
                <a:lnTo>
                  <a:pt x="0" y="0"/>
                </a:lnTo>
                <a:lnTo>
                  <a:pt x="0" y="14514285"/>
                </a:lnTo>
                <a:close/>
              </a:path>
            </a:pathLst>
          </a:custGeom>
          <a:blipFill>
            <a:blip r:embed="rId3"/>
            <a:stretch>
              <a:fillRect l="0" t="0" r="0" b="0"/>
            </a:stretch>
          </a:blipFill>
        </p:spPr>
      </p:sp>
      <p:sp>
        <p:nvSpPr>
          <p:cNvPr name="TextBox 4" id="4"/>
          <p:cNvSpPr txBox="true"/>
          <p:nvPr/>
        </p:nvSpPr>
        <p:spPr>
          <a:xfrm rot="0">
            <a:off x="407103" y="2186259"/>
            <a:ext cx="12372699" cy="1044320"/>
          </a:xfrm>
          <a:prstGeom prst="rect">
            <a:avLst/>
          </a:prstGeom>
        </p:spPr>
        <p:txBody>
          <a:bodyPr anchor="t" rtlCol="false" tIns="0" lIns="0" bIns="0" rIns="0">
            <a:spAutoFit/>
          </a:bodyPr>
          <a:lstStyle/>
          <a:p>
            <a:pPr algn="r">
              <a:lnSpc>
                <a:spcPts val="8039"/>
              </a:lnSpc>
            </a:pPr>
            <a:r>
              <a:rPr lang="en-US" b="true" sz="7114">
                <a:solidFill>
                  <a:srgbClr val="FFFFFF"/>
                </a:solidFill>
                <a:latin typeface="Glacial Indifference Bold"/>
                <a:ea typeface="Glacial Indifference Bold"/>
                <a:cs typeface="Glacial Indifference Bold"/>
                <a:sym typeface="Glacial Indifference Bold"/>
              </a:rPr>
              <a:t>KEY TAKEAWAYS</a:t>
            </a:r>
          </a:p>
        </p:txBody>
      </p:sp>
      <p:sp>
        <p:nvSpPr>
          <p:cNvPr name="TextBox 5" id="5"/>
          <p:cNvSpPr txBox="true"/>
          <p:nvPr/>
        </p:nvSpPr>
        <p:spPr>
          <a:xfrm rot="0">
            <a:off x="1458306" y="4080813"/>
            <a:ext cx="15800994" cy="3026728"/>
          </a:xfrm>
          <a:prstGeom prst="rect">
            <a:avLst/>
          </a:prstGeom>
        </p:spPr>
        <p:txBody>
          <a:bodyPr anchor="t" rtlCol="false" tIns="0" lIns="0" bIns="0" rIns="0">
            <a:spAutoFit/>
          </a:bodyPr>
          <a:lstStyle/>
          <a:p>
            <a:pPr algn="l" marL="747553" indent="-373776" lvl="1">
              <a:lnSpc>
                <a:spcPts val="4847"/>
              </a:lnSpc>
              <a:buFont typeface="Arial"/>
              <a:buChar char="•"/>
            </a:pPr>
            <a:r>
              <a:rPr lang="en-US" sz="3462">
                <a:solidFill>
                  <a:srgbClr val="FFFFFF"/>
                </a:solidFill>
                <a:latin typeface="HK Grotesk"/>
                <a:ea typeface="HK Grotesk"/>
                <a:cs typeface="HK Grotesk"/>
                <a:sym typeface="HK Grotesk"/>
              </a:rPr>
              <a:t>We successfully built an NLP pipeline that cleans text, extracts TF-IDF features</a:t>
            </a:r>
          </a:p>
          <a:p>
            <a:pPr algn="l">
              <a:lnSpc>
                <a:spcPts val="4847"/>
              </a:lnSpc>
            </a:pPr>
          </a:p>
          <a:p>
            <a:pPr algn="l" marL="747553" indent="-373776" lvl="1">
              <a:lnSpc>
                <a:spcPts val="4847"/>
              </a:lnSpc>
              <a:buFont typeface="Arial"/>
              <a:buChar char="•"/>
            </a:pPr>
            <a:r>
              <a:rPr lang="en-US" sz="3462">
                <a:solidFill>
                  <a:srgbClr val="FFFFFF"/>
                </a:solidFill>
                <a:latin typeface="HK Grotesk"/>
                <a:ea typeface="HK Grotesk"/>
                <a:cs typeface="HK Grotesk"/>
                <a:sym typeface="HK Grotesk"/>
              </a:rPr>
              <a:t>Applies logistic regression to predict MBTI types. </a:t>
            </a:r>
          </a:p>
          <a:p>
            <a:pPr algn="l">
              <a:lnSpc>
                <a:spcPts val="4847"/>
              </a:lnSpc>
            </a:pPr>
          </a:p>
          <a:p>
            <a:pPr algn="l" marL="747553" indent="-373776" lvl="1">
              <a:lnSpc>
                <a:spcPts val="4847"/>
              </a:lnSpc>
              <a:buFont typeface="Arial"/>
              <a:buChar char="•"/>
            </a:pPr>
            <a:r>
              <a:rPr lang="en-US" sz="3462">
                <a:solidFill>
                  <a:srgbClr val="FFFFFF"/>
                </a:solidFill>
                <a:latin typeface="HK Grotesk"/>
                <a:ea typeface="HK Grotesk"/>
                <a:cs typeface="HK Grotesk"/>
                <a:sym typeface="HK Grotesk"/>
              </a:rPr>
              <a:t>The approach is straightforward and captures some personality signals.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0" r="0" b="0"/>
            </a:stretch>
          </a:blipFill>
        </p:spPr>
      </p:sp>
      <p:sp>
        <p:nvSpPr>
          <p:cNvPr name="Freeform 3" id="3"/>
          <p:cNvSpPr/>
          <p:nvPr/>
        </p:nvSpPr>
        <p:spPr>
          <a:xfrm flipH="false" flipV="false" rot="5400000">
            <a:off x="2113643" y="-2113643"/>
            <a:ext cx="10287000" cy="14514286"/>
          </a:xfrm>
          <a:custGeom>
            <a:avLst/>
            <a:gdLst/>
            <a:ahLst/>
            <a:cxnLst/>
            <a:rect r="r" b="b" t="t" l="l"/>
            <a:pathLst>
              <a:path h="14514286" w="10287000">
                <a:moveTo>
                  <a:pt x="0" y="0"/>
                </a:moveTo>
                <a:lnTo>
                  <a:pt x="10287000" y="0"/>
                </a:lnTo>
                <a:lnTo>
                  <a:pt x="10287000" y="14514286"/>
                </a:lnTo>
                <a:lnTo>
                  <a:pt x="0" y="14514286"/>
                </a:lnTo>
                <a:lnTo>
                  <a:pt x="0" y="0"/>
                </a:lnTo>
                <a:close/>
              </a:path>
            </a:pathLst>
          </a:custGeom>
          <a:blipFill>
            <a:blip r:embed="rId3"/>
            <a:stretch>
              <a:fillRect l="0" t="0" r="0" b="0"/>
            </a:stretch>
          </a:blipFill>
        </p:spPr>
      </p:sp>
      <p:grpSp>
        <p:nvGrpSpPr>
          <p:cNvPr name="Group 4" id="4"/>
          <p:cNvGrpSpPr>
            <a:grpSpLocks noChangeAspect="true"/>
          </p:cNvGrpSpPr>
          <p:nvPr/>
        </p:nvGrpSpPr>
        <p:grpSpPr>
          <a:xfrm rot="0">
            <a:off x="9267916" y="1028700"/>
            <a:ext cx="8229600" cy="8229600"/>
            <a:chOff x="0" y="0"/>
            <a:chExt cx="14840029" cy="14840029"/>
          </a:xfrm>
        </p:grpSpPr>
        <p:sp>
          <p:nvSpPr>
            <p:cNvPr name="Freeform 5" id="5"/>
            <p:cNvSpPr/>
            <p:nvPr/>
          </p:nvSpPr>
          <p:spPr>
            <a:xfrm flipH="false" flipV="false" rot="0">
              <a:off x="-366471" y="-11891"/>
              <a:ext cx="15572971" cy="14863810"/>
            </a:xfrm>
            <a:custGeom>
              <a:avLst/>
              <a:gdLst/>
              <a:ahLst/>
              <a:cxnLst/>
              <a:rect r="r" b="b" t="t" l="l"/>
              <a:pathLst>
                <a:path h="14863810" w="15572971">
                  <a:moveTo>
                    <a:pt x="7786486" y="11891"/>
                  </a:moveTo>
                  <a:cubicBezTo>
                    <a:pt x="5127664" y="0"/>
                    <a:pt x="2665709" y="1411641"/>
                    <a:pt x="1332855" y="3712286"/>
                  </a:cubicBezTo>
                  <a:cubicBezTo>
                    <a:pt x="0" y="6012931"/>
                    <a:pt x="0" y="8850880"/>
                    <a:pt x="1332855" y="11151525"/>
                  </a:cubicBezTo>
                  <a:cubicBezTo>
                    <a:pt x="2665709" y="13452170"/>
                    <a:pt x="5127664" y="14863811"/>
                    <a:pt x="7786486" y="14851920"/>
                  </a:cubicBezTo>
                  <a:cubicBezTo>
                    <a:pt x="10445306" y="14863811"/>
                    <a:pt x="12907262" y="13452170"/>
                    <a:pt x="14240117" y="11151525"/>
                  </a:cubicBezTo>
                  <a:cubicBezTo>
                    <a:pt x="15572971" y="8850880"/>
                    <a:pt x="15572971" y="6012931"/>
                    <a:pt x="14240117" y="3712286"/>
                  </a:cubicBezTo>
                  <a:cubicBezTo>
                    <a:pt x="12907262" y="1411641"/>
                    <a:pt x="10445306" y="0"/>
                    <a:pt x="7786486" y="11891"/>
                  </a:cubicBezTo>
                  <a:close/>
                </a:path>
              </a:pathLst>
            </a:custGeom>
            <a:solidFill>
              <a:srgbClr val="769EBE"/>
            </a:solidFill>
          </p:spPr>
        </p:sp>
        <p:sp>
          <p:nvSpPr>
            <p:cNvPr name="Freeform 6" id="6"/>
            <p:cNvSpPr/>
            <p:nvPr/>
          </p:nvSpPr>
          <p:spPr>
            <a:xfrm flipH="false" flipV="false" rot="0">
              <a:off x="-156193" y="188812"/>
              <a:ext cx="15152415" cy="14462405"/>
            </a:xfrm>
            <a:custGeom>
              <a:avLst/>
              <a:gdLst/>
              <a:ahLst/>
              <a:cxnLst/>
              <a:rect r="r" b="b" t="t" l="l"/>
              <a:pathLst>
                <a:path h="14462405" w="15152415">
                  <a:moveTo>
                    <a:pt x="7576208" y="11570"/>
                  </a:moveTo>
                  <a:cubicBezTo>
                    <a:pt x="4989189" y="0"/>
                    <a:pt x="2593721" y="1373519"/>
                    <a:pt x="1296860" y="3612034"/>
                  </a:cubicBezTo>
                  <a:cubicBezTo>
                    <a:pt x="0" y="5850548"/>
                    <a:pt x="0" y="8611857"/>
                    <a:pt x="1296860" y="10850372"/>
                  </a:cubicBezTo>
                  <a:cubicBezTo>
                    <a:pt x="2593721" y="13088886"/>
                    <a:pt x="4989189" y="14462405"/>
                    <a:pt x="7576208" y="14450835"/>
                  </a:cubicBezTo>
                  <a:cubicBezTo>
                    <a:pt x="10163226" y="14462405"/>
                    <a:pt x="12558694" y="13088886"/>
                    <a:pt x="13855555" y="10850372"/>
                  </a:cubicBezTo>
                  <a:cubicBezTo>
                    <a:pt x="15152416" y="8611857"/>
                    <a:pt x="15152416" y="5850548"/>
                    <a:pt x="13855555" y="3612034"/>
                  </a:cubicBezTo>
                  <a:cubicBezTo>
                    <a:pt x="12558694" y="1373519"/>
                    <a:pt x="10163226" y="0"/>
                    <a:pt x="7576208" y="11570"/>
                  </a:cubicBezTo>
                  <a:close/>
                </a:path>
              </a:pathLst>
            </a:custGeom>
            <a:solidFill>
              <a:srgbClr val="3A5677"/>
            </a:solidFill>
          </p:spPr>
        </p:sp>
        <p:sp>
          <p:nvSpPr>
            <p:cNvPr name="Freeform 7" id="7"/>
            <p:cNvSpPr/>
            <p:nvPr/>
          </p:nvSpPr>
          <p:spPr>
            <a:xfrm flipH="false" flipV="false" rot="0">
              <a:off x="223301" y="551024"/>
              <a:ext cx="14393427" cy="13737979"/>
            </a:xfrm>
            <a:custGeom>
              <a:avLst/>
              <a:gdLst/>
              <a:ahLst/>
              <a:cxnLst/>
              <a:rect r="r" b="b" t="t" l="l"/>
              <a:pathLst>
                <a:path h="13737979" w="14393427">
                  <a:moveTo>
                    <a:pt x="7196714" y="10990"/>
                  </a:moveTo>
                  <a:cubicBezTo>
                    <a:pt x="4739280" y="0"/>
                    <a:pt x="2463801" y="1304719"/>
                    <a:pt x="1231900" y="3431106"/>
                  </a:cubicBezTo>
                  <a:cubicBezTo>
                    <a:pt x="0" y="5557493"/>
                    <a:pt x="0" y="8180487"/>
                    <a:pt x="1231900" y="10306874"/>
                  </a:cubicBezTo>
                  <a:cubicBezTo>
                    <a:pt x="2463801" y="12433261"/>
                    <a:pt x="4739280" y="13737980"/>
                    <a:pt x="7196714" y="13726990"/>
                  </a:cubicBezTo>
                  <a:cubicBezTo>
                    <a:pt x="9654147" y="13737980"/>
                    <a:pt x="11929626" y="12433261"/>
                    <a:pt x="13161527" y="10306874"/>
                  </a:cubicBezTo>
                  <a:cubicBezTo>
                    <a:pt x="14393427" y="8180487"/>
                    <a:pt x="14393427" y="5557493"/>
                    <a:pt x="13161527" y="3431106"/>
                  </a:cubicBezTo>
                  <a:cubicBezTo>
                    <a:pt x="11929626" y="1304719"/>
                    <a:pt x="9654147" y="0"/>
                    <a:pt x="7196714" y="10990"/>
                  </a:cubicBezTo>
                  <a:close/>
                </a:path>
              </a:pathLst>
            </a:custGeom>
            <a:blipFill>
              <a:blip r:embed="rId4"/>
              <a:stretch>
                <a:fillRect l="-24572" t="0" r="-24572" b="0"/>
              </a:stretch>
            </a:blipFill>
          </p:spPr>
        </p:sp>
      </p:grpSp>
      <p:sp>
        <p:nvSpPr>
          <p:cNvPr name="TextBox 8" id="8"/>
          <p:cNvSpPr txBox="true"/>
          <p:nvPr/>
        </p:nvSpPr>
        <p:spPr>
          <a:xfrm rot="0">
            <a:off x="1337754" y="2910400"/>
            <a:ext cx="6706974" cy="1044320"/>
          </a:xfrm>
          <a:prstGeom prst="rect">
            <a:avLst/>
          </a:prstGeom>
        </p:spPr>
        <p:txBody>
          <a:bodyPr anchor="t" rtlCol="false" tIns="0" lIns="0" bIns="0" rIns="0">
            <a:spAutoFit/>
          </a:bodyPr>
          <a:lstStyle/>
          <a:p>
            <a:pPr algn="l">
              <a:lnSpc>
                <a:spcPts val="8039"/>
              </a:lnSpc>
            </a:pPr>
            <a:r>
              <a:rPr lang="en-US" b="true" sz="7114">
                <a:solidFill>
                  <a:srgbClr val="FFFFFF"/>
                </a:solidFill>
                <a:latin typeface="Glacial Indifference Bold"/>
                <a:ea typeface="Glacial Indifference Bold"/>
                <a:cs typeface="Glacial Indifference Bold"/>
                <a:sym typeface="Glacial Indifference Bold"/>
              </a:rPr>
              <a:t>CHALLENGES</a:t>
            </a:r>
          </a:p>
        </p:txBody>
      </p:sp>
      <p:sp>
        <p:nvSpPr>
          <p:cNvPr name="TextBox 9" id="9"/>
          <p:cNvSpPr txBox="true"/>
          <p:nvPr/>
        </p:nvSpPr>
        <p:spPr>
          <a:xfrm rot="0">
            <a:off x="1028700" y="4280023"/>
            <a:ext cx="7899970" cy="2610802"/>
          </a:xfrm>
          <a:prstGeom prst="rect">
            <a:avLst/>
          </a:prstGeom>
        </p:spPr>
        <p:txBody>
          <a:bodyPr anchor="t" rtlCol="false" tIns="0" lIns="0" bIns="0" rIns="0">
            <a:spAutoFit/>
          </a:bodyPr>
          <a:lstStyle/>
          <a:p>
            <a:pPr algn="l" marL="639605" indent="-319803" lvl="1">
              <a:lnSpc>
                <a:spcPts val="4147"/>
              </a:lnSpc>
              <a:buFont typeface="Arial"/>
              <a:buChar char="•"/>
            </a:pPr>
            <a:r>
              <a:rPr lang="en-US" sz="2962">
                <a:solidFill>
                  <a:srgbClr val="FFFFFF"/>
                </a:solidFill>
                <a:latin typeface="HK Grotesk"/>
                <a:ea typeface="HK Grotesk"/>
                <a:cs typeface="HK Grotesk"/>
                <a:sym typeface="HK Grotesk"/>
              </a:rPr>
              <a:t>The dataset’s class imbalance and the subtlety of personality expression in language make high accuracy difficult.</a:t>
            </a:r>
          </a:p>
          <a:p>
            <a:pPr algn="l" marL="639605" indent="-319803" lvl="1">
              <a:lnSpc>
                <a:spcPts val="4147"/>
              </a:lnSpc>
              <a:buFont typeface="Arial"/>
              <a:buChar char="•"/>
            </a:pPr>
            <a:r>
              <a:rPr lang="en-US" sz="2962">
                <a:solidFill>
                  <a:srgbClr val="FFFFFF"/>
                </a:solidFill>
                <a:latin typeface="HK Grotesk"/>
                <a:ea typeface="HK Grotesk"/>
                <a:cs typeface="HK Grotesk"/>
                <a:sym typeface="HK Grotesk"/>
              </a:rPr>
              <a:t> Some MBTI differences may not manifest strongly in word choices.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true" rot="5400000">
            <a:off x="5887357" y="-2113643"/>
            <a:ext cx="10287000" cy="14514286"/>
          </a:xfrm>
          <a:custGeom>
            <a:avLst/>
            <a:gdLst/>
            <a:ahLst/>
            <a:cxnLst/>
            <a:rect r="r" b="b" t="t" l="l"/>
            <a:pathLst>
              <a:path h="14514286" w="10287000">
                <a:moveTo>
                  <a:pt x="0" y="14514286"/>
                </a:moveTo>
                <a:lnTo>
                  <a:pt x="10287000" y="14514286"/>
                </a:lnTo>
                <a:lnTo>
                  <a:pt x="10287000" y="0"/>
                </a:lnTo>
                <a:lnTo>
                  <a:pt x="0" y="0"/>
                </a:lnTo>
                <a:lnTo>
                  <a:pt x="0" y="14514286"/>
                </a:lnTo>
                <a:close/>
              </a:path>
            </a:pathLst>
          </a:custGeom>
          <a:blipFill>
            <a:blip r:embed="rId3"/>
            <a:stretch>
              <a:fillRect l="0" t="0" r="0" b="0"/>
            </a:stretch>
          </a:blipFill>
        </p:spPr>
      </p:sp>
      <p:sp>
        <p:nvSpPr>
          <p:cNvPr name="TextBox 4" id="4"/>
          <p:cNvSpPr txBox="true"/>
          <p:nvPr/>
        </p:nvSpPr>
        <p:spPr>
          <a:xfrm rot="0">
            <a:off x="5046133" y="987152"/>
            <a:ext cx="7103388" cy="1045121"/>
          </a:xfrm>
          <a:prstGeom prst="rect">
            <a:avLst/>
          </a:prstGeom>
        </p:spPr>
        <p:txBody>
          <a:bodyPr anchor="t" rtlCol="false" tIns="0" lIns="0" bIns="0" rIns="0">
            <a:spAutoFit/>
          </a:bodyPr>
          <a:lstStyle/>
          <a:p>
            <a:pPr algn="r">
              <a:lnSpc>
                <a:spcPts val="8140"/>
              </a:lnSpc>
            </a:pPr>
            <a:r>
              <a:rPr lang="en-US" b="true" sz="7204">
                <a:solidFill>
                  <a:srgbClr val="FFFFFF"/>
                </a:solidFill>
                <a:latin typeface="Glacial Indifference Bold"/>
                <a:ea typeface="Glacial Indifference Bold"/>
                <a:cs typeface="Glacial Indifference Bold"/>
                <a:sym typeface="Glacial Indifference Bold"/>
              </a:rPr>
              <a:t>FUTURE WORK</a:t>
            </a:r>
          </a:p>
        </p:txBody>
      </p:sp>
      <p:sp>
        <p:nvSpPr>
          <p:cNvPr name="TextBox 5" id="5"/>
          <p:cNvSpPr txBox="true"/>
          <p:nvPr/>
        </p:nvSpPr>
        <p:spPr>
          <a:xfrm rot="0">
            <a:off x="2142338" y="2276629"/>
            <a:ext cx="13234850" cy="3134677"/>
          </a:xfrm>
          <a:prstGeom prst="rect">
            <a:avLst/>
          </a:prstGeom>
        </p:spPr>
        <p:txBody>
          <a:bodyPr anchor="t" rtlCol="false" tIns="0" lIns="0" bIns="0" rIns="0">
            <a:spAutoFit/>
          </a:bodyPr>
          <a:lstStyle/>
          <a:p>
            <a:pPr algn="l">
              <a:lnSpc>
                <a:spcPts val="4147"/>
              </a:lnSpc>
            </a:pPr>
            <a:r>
              <a:rPr lang="en-US" sz="2962">
                <a:solidFill>
                  <a:srgbClr val="FFFFFF"/>
                </a:solidFill>
                <a:latin typeface="HK Grotesk"/>
                <a:ea typeface="HK Grotesk"/>
                <a:cs typeface="HK Grotesk"/>
                <a:sym typeface="HK Grotesk"/>
              </a:rPr>
              <a:t> Explore advanced features (n-grams, word embeddings), and models (e.g., Random Forests, SVMs, deep learning) to improve performance. Techniques like oversampling rare classes or tuning class weights could mitigate imbalance. Incorporating user metadata or psycholinguistic features (e.g., LIWC) may also help.</a:t>
            </a:r>
          </a:p>
          <a:p>
            <a:pPr algn="l">
              <a:lnSpc>
                <a:spcPts val="4147"/>
              </a:lnSpc>
            </a:pPr>
          </a:p>
        </p:txBody>
      </p:sp>
      <p:sp>
        <p:nvSpPr>
          <p:cNvPr name="TextBox 6" id="6"/>
          <p:cNvSpPr txBox="true"/>
          <p:nvPr/>
        </p:nvSpPr>
        <p:spPr>
          <a:xfrm rot="0">
            <a:off x="5208069" y="5458931"/>
            <a:ext cx="7103388" cy="1045121"/>
          </a:xfrm>
          <a:prstGeom prst="rect">
            <a:avLst/>
          </a:prstGeom>
        </p:spPr>
        <p:txBody>
          <a:bodyPr anchor="t" rtlCol="false" tIns="0" lIns="0" bIns="0" rIns="0">
            <a:spAutoFit/>
          </a:bodyPr>
          <a:lstStyle/>
          <a:p>
            <a:pPr algn="r">
              <a:lnSpc>
                <a:spcPts val="8140"/>
              </a:lnSpc>
            </a:pPr>
            <a:r>
              <a:rPr lang="en-US" b="true" sz="7204">
                <a:solidFill>
                  <a:srgbClr val="FFFFFF"/>
                </a:solidFill>
                <a:latin typeface="Glacial Indifference Bold"/>
                <a:ea typeface="Glacial Indifference Bold"/>
                <a:cs typeface="Glacial Indifference Bold"/>
                <a:sym typeface="Glacial Indifference Bold"/>
              </a:rPr>
              <a:t>APPLICATIONS</a:t>
            </a:r>
          </a:p>
        </p:txBody>
      </p:sp>
      <p:sp>
        <p:nvSpPr>
          <p:cNvPr name="TextBox 7" id="7"/>
          <p:cNvSpPr txBox="true"/>
          <p:nvPr/>
        </p:nvSpPr>
        <p:spPr>
          <a:xfrm rot="0">
            <a:off x="2142338" y="6859176"/>
            <a:ext cx="13234850" cy="2086927"/>
          </a:xfrm>
          <a:prstGeom prst="rect">
            <a:avLst/>
          </a:prstGeom>
        </p:spPr>
        <p:txBody>
          <a:bodyPr anchor="t" rtlCol="false" tIns="0" lIns="0" bIns="0" rIns="0">
            <a:spAutoFit/>
          </a:bodyPr>
          <a:lstStyle/>
          <a:p>
            <a:pPr algn="l">
              <a:lnSpc>
                <a:spcPts val="4147"/>
              </a:lnSpc>
            </a:pPr>
            <a:r>
              <a:rPr lang="en-US" sz="2962">
                <a:solidFill>
                  <a:srgbClr val="FFFFFF"/>
                </a:solidFill>
                <a:latin typeface="HK Grotesk"/>
                <a:ea typeface="HK Grotesk"/>
                <a:cs typeface="HK Grotesk"/>
                <a:sym typeface="HK Grotesk"/>
              </a:rPr>
              <a:t> Accurate personality prediction from text can enhance user modeling in social platforms, enable personalized content, and contribute to psychological research.</a:t>
            </a:r>
          </a:p>
          <a:p>
            <a:pPr algn="l">
              <a:lnSpc>
                <a:spcPts val="4147"/>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DAGooVxu7Ik</dc:identifier>
  <dcterms:modified xsi:type="dcterms:W3CDTF">2011-08-01T06:04:30Z</dcterms:modified>
  <cp:revision>1</cp:revision>
  <dc:title>Personality Prediction Using MBTI Dataset</dc:title>
</cp:coreProperties>
</file>