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5" r:id="rId7"/>
    <p:sldId id="274" r:id="rId8"/>
    <p:sldId id="260" r:id="rId9"/>
    <p:sldId id="261" r:id="rId10"/>
    <p:sldId id="262" r:id="rId11"/>
    <p:sldId id="271" r:id="rId12"/>
    <p:sldId id="268"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D63F7C9-3D80-4FBC-A6B4-039D384E82E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62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90096-EA92-4BE2-BB5E-BD74817C31A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3F7C9-3D80-4FBC-A6B4-039D384E82E1}" type="slidenum">
              <a:rPr lang="en-US" smtClean="0"/>
              <a:t>‹#›</a:t>
            </a:fld>
            <a:endParaRPr lang="en-US"/>
          </a:p>
        </p:txBody>
      </p:sp>
    </p:spTree>
    <p:extLst>
      <p:ext uri="{BB962C8B-B14F-4D97-AF65-F5344CB8AC3E}">
        <p14:creationId xmlns:p14="http://schemas.microsoft.com/office/powerpoint/2010/main" val="41905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723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77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spTree>
    <p:extLst>
      <p:ext uri="{BB962C8B-B14F-4D97-AF65-F5344CB8AC3E}">
        <p14:creationId xmlns:p14="http://schemas.microsoft.com/office/powerpoint/2010/main" val="32038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3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51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86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3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spTree>
    <p:extLst>
      <p:ext uri="{BB962C8B-B14F-4D97-AF65-F5344CB8AC3E}">
        <p14:creationId xmlns:p14="http://schemas.microsoft.com/office/powerpoint/2010/main" val="336101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90096-EA92-4BE2-BB5E-BD74817C31A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3F7C9-3D80-4FBC-A6B4-039D384E82E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29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90096-EA92-4BE2-BB5E-BD74817C31A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3F7C9-3D80-4FBC-A6B4-039D384E82E1}" type="slidenum">
              <a:rPr lang="en-US" smtClean="0"/>
              <a:t>‹#›</a:t>
            </a:fld>
            <a:endParaRPr lang="en-US"/>
          </a:p>
        </p:txBody>
      </p:sp>
    </p:spTree>
    <p:extLst>
      <p:ext uri="{BB962C8B-B14F-4D97-AF65-F5344CB8AC3E}">
        <p14:creationId xmlns:p14="http://schemas.microsoft.com/office/powerpoint/2010/main" val="170967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90096-EA92-4BE2-BB5E-BD74817C31A0}"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3F7C9-3D80-4FBC-A6B4-039D384E82E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2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90096-EA92-4BE2-BB5E-BD74817C31A0}"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3F7C9-3D80-4FBC-A6B4-039D384E82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64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90096-EA92-4BE2-BB5E-BD74817C31A0}"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3F7C9-3D80-4FBC-A6B4-039D384E82E1}" type="slidenum">
              <a:rPr lang="en-US" smtClean="0"/>
              <a:t>‹#›</a:t>
            </a:fld>
            <a:endParaRPr lang="en-US"/>
          </a:p>
        </p:txBody>
      </p:sp>
    </p:spTree>
    <p:extLst>
      <p:ext uri="{BB962C8B-B14F-4D97-AF65-F5344CB8AC3E}">
        <p14:creationId xmlns:p14="http://schemas.microsoft.com/office/powerpoint/2010/main" val="123147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90096-EA92-4BE2-BB5E-BD74817C31A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3F7C9-3D80-4FBC-A6B4-039D384E82E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2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90096-EA92-4BE2-BB5E-BD74817C31A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3F7C9-3D80-4FBC-A6B4-039D384E82E1}" type="slidenum">
              <a:rPr lang="en-US" smtClean="0"/>
              <a:t>‹#›</a:t>
            </a:fld>
            <a:endParaRPr lang="en-US"/>
          </a:p>
        </p:txBody>
      </p:sp>
    </p:spTree>
    <p:extLst>
      <p:ext uri="{BB962C8B-B14F-4D97-AF65-F5344CB8AC3E}">
        <p14:creationId xmlns:p14="http://schemas.microsoft.com/office/powerpoint/2010/main" val="364024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190096-EA92-4BE2-BB5E-BD74817C31A0}" type="datetimeFigureOut">
              <a:rPr lang="en-US" smtClean="0"/>
              <a:t>9/14/2023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63F7C9-3D80-4FBC-A6B4-039D384E82E1}" type="slidenum">
              <a:rPr lang="en-US" smtClean="0"/>
              <a:t>‹#›</a:t>
            </a:fld>
            <a:endParaRPr lang="en-US"/>
          </a:p>
        </p:txBody>
      </p:sp>
    </p:spTree>
    <p:extLst>
      <p:ext uri="{BB962C8B-B14F-4D97-AF65-F5344CB8AC3E}">
        <p14:creationId xmlns:p14="http://schemas.microsoft.com/office/powerpoint/2010/main" val="237864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1A28-895E-8BDD-DB78-0BBD7BC85B0A}"/>
              </a:ext>
            </a:extLst>
          </p:cNvPr>
          <p:cNvSpPr>
            <a:spLocks noGrp="1"/>
          </p:cNvSpPr>
          <p:nvPr>
            <p:ph type="ctrTitle"/>
          </p:nvPr>
        </p:nvSpPr>
        <p:spPr/>
        <p:txBody>
          <a:bodyPr/>
          <a:lstStyle/>
          <a:p>
            <a:r>
              <a:rPr lang="en-US" sz="4800" b="1" dirty="0"/>
              <a:t>Automated Meeting Room Booking System</a:t>
            </a:r>
          </a:p>
        </p:txBody>
      </p:sp>
      <p:sp>
        <p:nvSpPr>
          <p:cNvPr id="3" name="Subtitle 2">
            <a:extLst>
              <a:ext uri="{FF2B5EF4-FFF2-40B4-BE49-F238E27FC236}">
                <a16:creationId xmlns:a16="http://schemas.microsoft.com/office/drawing/2014/main" id="{D8717C13-45EF-9DD4-641B-DDB1616C5818}"/>
              </a:ext>
            </a:extLst>
          </p:cNvPr>
          <p:cNvSpPr>
            <a:spLocks noGrp="1"/>
          </p:cNvSpPr>
          <p:nvPr>
            <p:ph type="subTitle" idx="1"/>
          </p:nvPr>
        </p:nvSpPr>
        <p:spPr>
          <a:xfrm>
            <a:off x="2692398" y="3657596"/>
            <a:ext cx="6815669" cy="1660127"/>
          </a:xfrm>
        </p:spPr>
        <p:txBody>
          <a:bodyPr>
            <a:normAutofit/>
          </a:bodyPr>
          <a:lstStyle/>
          <a:p>
            <a:pPr algn="l"/>
            <a:r>
              <a:rPr lang="en-US" sz="1400" b="1" dirty="0"/>
              <a:t>MEMBERS-</a:t>
            </a:r>
          </a:p>
          <a:p>
            <a:pPr algn="l"/>
            <a:r>
              <a:rPr lang="en-US" sz="1200" dirty="0"/>
              <a:t>SIDDHI SHARMA                    SHIVENDRA PRATAP SINGH                SHUBH SHARMA</a:t>
            </a:r>
          </a:p>
          <a:p>
            <a:pPr algn="l"/>
            <a:r>
              <a:rPr lang="en-US" sz="1200" dirty="0"/>
              <a:t>PRIYANSHU PRASAD	   DIVYA PARKHI                                        KRITI BHAWSAR</a:t>
            </a:r>
          </a:p>
          <a:p>
            <a:pPr algn="l"/>
            <a:r>
              <a:rPr lang="en-US" sz="1200" dirty="0"/>
              <a:t>VEDANG KULKARNI	   AYUSHI THAKUR</a:t>
            </a:r>
          </a:p>
          <a:p>
            <a:pPr marL="228600" indent="-228600" algn="l">
              <a:buAutoNum type="arabicPeriod"/>
            </a:pPr>
            <a:endParaRPr lang="en-US" sz="1200" dirty="0"/>
          </a:p>
          <a:p>
            <a:pPr marL="228600" indent="-228600" algn="l">
              <a:buAutoNum type="arabicPeriod"/>
            </a:pPr>
            <a:endParaRPr lang="en-US" sz="1200" dirty="0"/>
          </a:p>
        </p:txBody>
      </p:sp>
    </p:spTree>
    <p:extLst>
      <p:ext uri="{BB962C8B-B14F-4D97-AF65-F5344CB8AC3E}">
        <p14:creationId xmlns:p14="http://schemas.microsoft.com/office/powerpoint/2010/main" val="132787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E09D-69E2-7FE7-4B92-D41B68539344}"/>
              </a:ext>
            </a:extLst>
          </p:cNvPr>
          <p:cNvSpPr>
            <a:spLocks noGrp="1"/>
          </p:cNvSpPr>
          <p:nvPr>
            <p:ph type="title"/>
          </p:nvPr>
        </p:nvSpPr>
        <p:spPr/>
        <p:txBody>
          <a:bodyPr/>
          <a:lstStyle/>
          <a:p>
            <a:r>
              <a:rPr lang="en-US" b="1" dirty="0"/>
              <a:t>USER INTERFACE</a:t>
            </a:r>
          </a:p>
        </p:txBody>
      </p:sp>
      <p:pic>
        <p:nvPicPr>
          <p:cNvPr id="5" name="Content Placeholder 4">
            <a:extLst>
              <a:ext uri="{FF2B5EF4-FFF2-40B4-BE49-F238E27FC236}">
                <a16:creationId xmlns:a16="http://schemas.microsoft.com/office/drawing/2014/main" id="{A8CEB16C-7749-6A0C-0427-D636B2EDA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21662"/>
            <a:ext cx="4553205" cy="2845834"/>
          </a:xfrm>
        </p:spPr>
      </p:pic>
      <p:pic>
        <p:nvPicPr>
          <p:cNvPr id="7" name="Picture 6">
            <a:extLst>
              <a:ext uri="{FF2B5EF4-FFF2-40B4-BE49-F238E27FC236}">
                <a16:creationId xmlns:a16="http://schemas.microsoft.com/office/drawing/2014/main" id="{3547DD66-ED11-7321-EC67-E0BB62D32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477" y="2709864"/>
            <a:ext cx="4876121" cy="2669430"/>
          </a:xfrm>
          <a:prstGeom prst="rect">
            <a:avLst/>
          </a:prstGeom>
        </p:spPr>
      </p:pic>
      <p:sp>
        <p:nvSpPr>
          <p:cNvPr id="8" name="TextBox 7">
            <a:extLst>
              <a:ext uri="{FF2B5EF4-FFF2-40B4-BE49-F238E27FC236}">
                <a16:creationId xmlns:a16="http://schemas.microsoft.com/office/drawing/2014/main" id="{D5CE6E0A-A7CE-A078-3B7A-C53F5FEA5A2C}"/>
              </a:ext>
            </a:extLst>
          </p:cNvPr>
          <p:cNvSpPr txBox="1"/>
          <p:nvPr/>
        </p:nvSpPr>
        <p:spPr>
          <a:xfrm>
            <a:off x="2111627" y="5618493"/>
            <a:ext cx="2920754" cy="369332"/>
          </a:xfrm>
          <a:prstGeom prst="rect">
            <a:avLst/>
          </a:prstGeom>
          <a:noFill/>
        </p:spPr>
        <p:txBody>
          <a:bodyPr wrap="square" rtlCol="0">
            <a:spAutoFit/>
          </a:bodyPr>
          <a:lstStyle/>
          <a:p>
            <a:pPr algn="ctr"/>
            <a:r>
              <a:rPr lang="en-US" dirty="0"/>
              <a:t>(a) Login/</a:t>
            </a:r>
            <a:r>
              <a:rPr lang="en-US" dirty="0" err="1"/>
              <a:t>SignUp</a:t>
            </a:r>
            <a:endParaRPr lang="en-US" dirty="0"/>
          </a:p>
        </p:txBody>
      </p:sp>
      <p:sp>
        <p:nvSpPr>
          <p:cNvPr id="9" name="TextBox 8">
            <a:extLst>
              <a:ext uri="{FF2B5EF4-FFF2-40B4-BE49-F238E27FC236}">
                <a16:creationId xmlns:a16="http://schemas.microsoft.com/office/drawing/2014/main" id="{6E160419-AF8D-FBA9-438D-A8283358DD84}"/>
              </a:ext>
            </a:extLst>
          </p:cNvPr>
          <p:cNvSpPr txBox="1"/>
          <p:nvPr/>
        </p:nvSpPr>
        <p:spPr>
          <a:xfrm>
            <a:off x="7318161" y="5618493"/>
            <a:ext cx="2920754" cy="369332"/>
          </a:xfrm>
          <a:prstGeom prst="rect">
            <a:avLst/>
          </a:prstGeom>
          <a:noFill/>
        </p:spPr>
        <p:txBody>
          <a:bodyPr wrap="square" rtlCol="0">
            <a:spAutoFit/>
          </a:bodyPr>
          <a:lstStyle/>
          <a:p>
            <a:pPr algn="ctr"/>
            <a:r>
              <a:rPr lang="en-US" dirty="0"/>
              <a:t>(b) Organize Meeting</a:t>
            </a:r>
          </a:p>
        </p:txBody>
      </p:sp>
    </p:spTree>
    <p:extLst>
      <p:ext uri="{BB962C8B-B14F-4D97-AF65-F5344CB8AC3E}">
        <p14:creationId xmlns:p14="http://schemas.microsoft.com/office/powerpoint/2010/main" val="118010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EEDA-FAF7-6C22-F16D-8122C8D57435}"/>
              </a:ext>
            </a:extLst>
          </p:cNvPr>
          <p:cNvSpPr>
            <a:spLocks noGrp="1"/>
          </p:cNvSpPr>
          <p:nvPr>
            <p:ph type="title"/>
          </p:nvPr>
        </p:nvSpPr>
        <p:spPr/>
        <p:txBody>
          <a:bodyPr/>
          <a:lstStyle/>
          <a:p>
            <a:r>
              <a:rPr lang="en-US" b="1" dirty="0"/>
              <a:t>User Interface</a:t>
            </a:r>
          </a:p>
        </p:txBody>
      </p:sp>
      <p:pic>
        <p:nvPicPr>
          <p:cNvPr id="5" name="Content Placeholder 4">
            <a:extLst>
              <a:ext uri="{FF2B5EF4-FFF2-40B4-BE49-F238E27FC236}">
                <a16:creationId xmlns:a16="http://schemas.microsoft.com/office/drawing/2014/main" id="{64FE3D2C-8BAA-0033-86D5-43AD53232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994"/>
            <a:ext cx="4892334" cy="2644322"/>
          </a:xfrm>
        </p:spPr>
      </p:pic>
      <p:pic>
        <p:nvPicPr>
          <p:cNvPr id="7" name="Picture 6">
            <a:extLst>
              <a:ext uri="{FF2B5EF4-FFF2-40B4-BE49-F238E27FC236}">
                <a16:creationId xmlns:a16="http://schemas.microsoft.com/office/drawing/2014/main" id="{41BF58D2-C745-CD4B-D7DF-4694C544C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019" y="2557994"/>
            <a:ext cx="4750878" cy="2644322"/>
          </a:xfrm>
          <a:prstGeom prst="rect">
            <a:avLst/>
          </a:prstGeom>
        </p:spPr>
      </p:pic>
      <p:sp>
        <p:nvSpPr>
          <p:cNvPr id="8" name="TextBox 7">
            <a:extLst>
              <a:ext uri="{FF2B5EF4-FFF2-40B4-BE49-F238E27FC236}">
                <a16:creationId xmlns:a16="http://schemas.microsoft.com/office/drawing/2014/main" id="{2E1935E0-87A6-5FA5-8A7C-DA9EF6334B91}"/>
              </a:ext>
            </a:extLst>
          </p:cNvPr>
          <p:cNvSpPr txBox="1"/>
          <p:nvPr/>
        </p:nvSpPr>
        <p:spPr>
          <a:xfrm>
            <a:off x="2104008" y="5450889"/>
            <a:ext cx="2681056" cy="369332"/>
          </a:xfrm>
          <a:prstGeom prst="rect">
            <a:avLst/>
          </a:prstGeom>
          <a:noFill/>
        </p:spPr>
        <p:txBody>
          <a:bodyPr wrap="square" rtlCol="0">
            <a:spAutoFit/>
          </a:bodyPr>
          <a:lstStyle/>
          <a:p>
            <a:pPr algn="ctr"/>
            <a:r>
              <a:rPr lang="en-US" dirty="0"/>
              <a:t>(c) Scheduled Meetings</a:t>
            </a:r>
          </a:p>
        </p:txBody>
      </p:sp>
      <p:sp>
        <p:nvSpPr>
          <p:cNvPr id="9" name="TextBox 8">
            <a:extLst>
              <a:ext uri="{FF2B5EF4-FFF2-40B4-BE49-F238E27FC236}">
                <a16:creationId xmlns:a16="http://schemas.microsoft.com/office/drawing/2014/main" id="{B68668AD-DB3D-F7D9-5C6B-C941EAC1C2C3}"/>
              </a:ext>
            </a:extLst>
          </p:cNvPr>
          <p:cNvSpPr txBox="1"/>
          <p:nvPr/>
        </p:nvSpPr>
        <p:spPr>
          <a:xfrm>
            <a:off x="7387930" y="5450889"/>
            <a:ext cx="2681056" cy="369332"/>
          </a:xfrm>
          <a:prstGeom prst="rect">
            <a:avLst/>
          </a:prstGeom>
          <a:noFill/>
        </p:spPr>
        <p:txBody>
          <a:bodyPr wrap="square" rtlCol="0">
            <a:spAutoFit/>
          </a:bodyPr>
          <a:lstStyle/>
          <a:p>
            <a:pPr algn="ctr"/>
            <a:r>
              <a:rPr lang="en-US" dirty="0"/>
              <a:t>(d) Meeting Room Types</a:t>
            </a:r>
          </a:p>
        </p:txBody>
      </p:sp>
    </p:spTree>
    <p:extLst>
      <p:ext uri="{BB962C8B-B14F-4D97-AF65-F5344CB8AC3E}">
        <p14:creationId xmlns:p14="http://schemas.microsoft.com/office/powerpoint/2010/main" val="213456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9213-FB3E-FF08-49CB-B5FF92A4BA33}"/>
              </a:ext>
            </a:extLst>
          </p:cNvPr>
          <p:cNvSpPr>
            <a:spLocks noGrp="1"/>
          </p:cNvSpPr>
          <p:nvPr>
            <p:ph type="title"/>
          </p:nvPr>
        </p:nvSpPr>
        <p:spPr/>
        <p:txBody>
          <a:bodyPr/>
          <a:lstStyle/>
          <a:p>
            <a:r>
              <a:rPr lang="en-US" b="1" dirty="0"/>
              <a:t>DATA STORAGE</a:t>
            </a:r>
          </a:p>
        </p:txBody>
      </p:sp>
      <p:pic>
        <p:nvPicPr>
          <p:cNvPr id="5" name="Picture 4">
            <a:extLst>
              <a:ext uri="{FF2B5EF4-FFF2-40B4-BE49-F238E27FC236}">
                <a16:creationId xmlns:a16="http://schemas.microsoft.com/office/drawing/2014/main" id="{FBBAF26D-0C71-CC2A-1FB7-76262D584FC6}"/>
              </a:ext>
            </a:extLst>
          </p:cNvPr>
          <p:cNvPicPr>
            <a:picLocks noChangeAspect="1"/>
          </p:cNvPicPr>
          <p:nvPr/>
        </p:nvPicPr>
        <p:blipFill rotWithShape="1">
          <a:blip r:embed="rId2">
            <a:extLst>
              <a:ext uri="{28A0092B-C50C-407E-A947-70E740481C1C}">
                <a14:useLocalDpi xmlns:a14="http://schemas.microsoft.com/office/drawing/2010/main" val="0"/>
              </a:ext>
            </a:extLst>
          </a:blip>
          <a:srcRect t="2796" r="69465" b="77430"/>
          <a:stretch/>
        </p:blipFill>
        <p:spPr>
          <a:xfrm>
            <a:off x="1020931" y="2365899"/>
            <a:ext cx="4811697" cy="1726705"/>
          </a:xfrm>
          <a:prstGeom prst="rect">
            <a:avLst/>
          </a:prstGeom>
        </p:spPr>
      </p:pic>
      <p:pic>
        <p:nvPicPr>
          <p:cNvPr id="8" name="Picture 7">
            <a:extLst>
              <a:ext uri="{FF2B5EF4-FFF2-40B4-BE49-F238E27FC236}">
                <a16:creationId xmlns:a16="http://schemas.microsoft.com/office/drawing/2014/main" id="{3F39B983-B1F4-FD03-9D86-BFB7A84FBC5D}"/>
              </a:ext>
            </a:extLst>
          </p:cNvPr>
          <p:cNvPicPr>
            <a:picLocks noChangeAspect="1"/>
          </p:cNvPicPr>
          <p:nvPr/>
        </p:nvPicPr>
        <p:blipFill rotWithShape="1">
          <a:blip r:embed="rId2">
            <a:extLst>
              <a:ext uri="{28A0092B-C50C-407E-A947-70E740481C1C}">
                <a14:useLocalDpi xmlns:a14="http://schemas.microsoft.com/office/drawing/2010/main" val="0"/>
              </a:ext>
            </a:extLst>
          </a:blip>
          <a:srcRect l="261" t="20881" r="41844" b="57435"/>
          <a:stretch/>
        </p:blipFill>
        <p:spPr>
          <a:xfrm>
            <a:off x="1091953" y="4172505"/>
            <a:ext cx="8836472" cy="2068463"/>
          </a:xfrm>
          <a:prstGeom prst="rect">
            <a:avLst/>
          </a:prstGeom>
        </p:spPr>
      </p:pic>
    </p:spTree>
    <p:extLst>
      <p:ext uri="{BB962C8B-B14F-4D97-AF65-F5344CB8AC3E}">
        <p14:creationId xmlns:p14="http://schemas.microsoft.com/office/powerpoint/2010/main" val="299198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7305-66D4-47A4-E62C-3E67AECE4AAD}"/>
              </a:ext>
            </a:extLst>
          </p:cNvPr>
          <p:cNvSpPr>
            <a:spLocks noGrp="1"/>
          </p:cNvSpPr>
          <p:nvPr>
            <p:ph type="title"/>
          </p:nvPr>
        </p:nvSpPr>
        <p:spPr/>
        <p:txBody>
          <a:bodyPr/>
          <a:lstStyle/>
          <a:p>
            <a:r>
              <a:rPr lang="en-US" b="1" dirty="0"/>
              <a:t>UNIQUE FEATURE</a:t>
            </a:r>
          </a:p>
        </p:txBody>
      </p:sp>
      <p:sp>
        <p:nvSpPr>
          <p:cNvPr id="3" name="Content Placeholder 2">
            <a:extLst>
              <a:ext uri="{FF2B5EF4-FFF2-40B4-BE49-F238E27FC236}">
                <a16:creationId xmlns:a16="http://schemas.microsoft.com/office/drawing/2014/main" id="{A4E928E7-69FB-2E32-0B32-23136425CAE5}"/>
              </a:ext>
            </a:extLst>
          </p:cNvPr>
          <p:cNvSpPr>
            <a:spLocks noGrp="1"/>
          </p:cNvSpPr>
          <p:nvPr>
            <p:ph idx="1"/>
          </p:nvPr>
        </p:nvSpPr>
        <p:spPr/>
        <p:txBody>
          <a:bodyPr>
            <a:normAutofit/>
          </a:bodyPr>
          <a:lstStyle/>
          <a:p>
            <a:pPr marL="0" indent="0">
              <a:buNone/>
            </a:pPr>
            <a:r>
              <a:rPr lang="en-US" dirty="0"/>
              <a:t>Loose Coupling – We have minimized the dependencies between different components of our project. Loose coupling is desirable as it makes the system more flexible, maintainable, and easier to understand. It allows us to change one part of the system without affecting other parts. When a failure occurs in a loosely coupled system, it is less likely to propagate throughout the entire application. Failures can be isolated to specific components, making it easier to identify and address issues.</a:t>
            </a:r>
          </a:p>
        </p:txBody>
      </p:sp>
    </p:spTree>
    <p:extLst>
      <p:ext uri="{BB962C8B-B14F-4D97-AF65-F5344CB8AC3E}">
        <p14:creationId xmlns:p14="http://schemas.microsoft.com/office/powerpoint/2010/main" val="148982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33ED-B8C2-9297-2334-DFA487FA303A}"/>
              </a:ext>
            </a:extLst>
          </p:cNvPr>
          <p:cNvSpPr>
            <a:spLocks noGrp="1"/>
          </p:cNvSpPr>
          <p:nvPr>
            <p:ph type="title"/>
          </p:nvPr>
        </p:nvSpPr>
        <p:spPr>
          <a:xfrm>
            <a:off x="1295402" y="2777066"/>
            <a:ext cx="9601196" cy="1303867"/>
          </a:xfrm>
        </p:spPr>
        <p:txBody>
          <a:bodyPr>
            <a:normAutofit/>
          </a:bodyPr>
          <a:lstStyle/>
          <a:p>
            <a:r>
              <a:rPr lang="en-US" sz="6600" b="1" dirty="0"/>
              <a:t>THANK YOU</a:t>
            </a:r>
          </a:p>
        </p:txBody>
      </p:sp>
    </p:spTree>
    <p:extLst>
      <p:ext uri="{BB962C8B-B14F-4D97-AF65-F5344CB8AC3E}">
        <p14:creationId xmlns:p14="http://schemas.microsoft.com/office/powerpoint/2010/main" val="208118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EA31-5185-71BD-7E1A-AB9E4DB8E97B}"/>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0F71B10-6E2D-2EFE-1B46-25B7D3ABD874}"/>
              </a:ext>
            </a:extLst>
          </p:cNvPr>
          <p:cNvSpPr>
            <a:spLocks noGrp="1"/>
          </p:cNvSpPr>
          <p:nvPr>
            <p:ph idx="1"/>
          </p:nvPr>
        </p:nvSpPr>
        <p:spPr/>
        <p:txBody>
          <a:bodyPr/>
          <a:lstStyle/>
          <a:p>
            <a:r>
              <a:rPr lang="en-US" dirty="0"/>
              <a:t>In today's fast-paced corporate world, time is of the essence, and every minute counts. </a:t>
            </a:r>
          </a:p>
          <a:p>
            <a:r>
              <a:rPr lang="en-US" dirty="0"/>
              <a:t>Meetings are a vital part of collaboration and decision-making within a company, but the process of booking meeting rooms can often be a tedious and time-consuming task. </a:t>
            </a:r>
          </a:p>
          <a:p>
            <a:r>
              <a:rPr lang="en-US" dirty="0"/>
              <a:t>That's where our Automated Room Booking System steps in to revolutionize the way of booking meeting spaces.</a:t>
            </a:r>
          </a:p>
          <a:p>
            <a:endParaRPr lang="en-US" dirty="0"/>
          </a:p>
          <a:p>
            <a:endParaRPr lang="en-US" dirty="0"/>
          </a:p>
        </p:txBody>
      </p:sp>
    </p:spTree>
    <p:extLst>
      <p:ext uri="{BB962C8B-B14F-4D97-AF65-F5344CB8AC3E}">
        <p14:creationId xmlns:p14="http://schemas.microsoft.com/office/powerpoint/2010/main" val="329266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97F5-C22F-D8EA-423A-BBFDEF2099F5}"/>
              </a:ext>
            </a:extLst>
          </p:cNvPr>
          <p:cNvSpPr>
            <a:spLocks noGrp="1"/>
          </p:cNvSpPr>
          <p:nvPr>
            <p:ph type="title"/>
          </p:nvPr>
        </p:nvSpPr>
        <p:spPr/>
        <p:txBody>
          <a:bodyPr/>
          <a:lstStyle/>
          <a:p>
            <a:r>
              <a:rPr lang="en-US" b="1" dirty="0"/>
              <a:t>PROJECT FEATURES</a:t>
            </a:r>
          </a:p>
        </p:txBody>
      </p:sp>
      <p:sp>
        <p:nvSpPr>
          <p:cNvPr id="3" name="Content Placeholder 2">
            <a:extLst>
              <a:ext uri="{FF2B5EF4-FFF2-40B4-BE49-F238E27FC236}">
                <a16:creationId xmlns:a16="http://schemas.microsoft.com/office/drawing/2014/main" id="{A01EF0A2-5A23-A4F5-DECD-178FB88071D6}"/>
              </a:ext>
            </a:extLst>
          </p:cNvPr>
          <p:cNvSpPr>
            <a:spLocks noGrp="1"/>
          </p:cNvSpPr>
          <p:nvPr>
            <p:ph idx="1"/>
          </p:nvPr>
        </p:nvSpPr>
        <p:spPr/>
        <p:txBody>
          <a:bodyPr>
            <a:normAutofit/>
          </a:bodyPr>
          <a:lstStyle/>
          <a:p>
            <a:r>
              <a:rPr lang="en-US" sz="2000" dirty="0"/>
              <a:t>User-friendly interface for effortlessly creating and configuring meeting rooms.</a:t>
            </a:r>
          </a:p>
          <a:p>
            <a:r>
              <a:rPr lang="en-US" sz="2000" dirty="0"/>
              <a:t>Managers can easily search for and book meeting rooms that match their specific meeting requirements.</a:t>
            </a:r>
          </a:p>
          <a:p>
            <a:r>
              <a:rPr lang="en-US" sz="2000" dirty="0"/>
              <a:t>System prevents double bookings, reducing scheduling conflicts and enhancing efficiency.</a:t>
            </a:r>
          </a:p>
          <a:p>
            <a:r>
              <a:rPr lang="en-US" sz="2000" dirty="0"/>
              <a:t>Intuitive and user-friendly interface that makes the system accessible to all users, regardless of their technical proficiency.</a:t>
            </a:r>
          </a:p>
          <a:p>
            <a:r>
              <a:rPr lang="en-US" sz="2000" dirty="0"/>
              <a:t>Real-time room availability to Managers, allowing them to make informed booking decisions.</a:t>
            </a:r>
          </a:p>
          <a:p>
            <a:pPr marL="0" indent="0">
              <a:buNone/>
            </a:pPr>
            <a:endParaRPr lang="en-US" sz="2000" dirty="0"/>
          </a:p>
          <a:p>
            <a:endParaRPr lang="en-US" sz="2000" dirty="0"/>
          </a:p>
        </p:txBody>
      </p:sp>
    </p:spTree>
    <p:extLst>
      <p:ext uri="{BB962C8B-B14F-4D97-AF65-F5344CB8AC3E}">
        <p14:creationId xmlns:p14="http://schemas.microsoft.com/office/powerpoint/2010/main" val="7704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2B51-6662-54AC-C4CA-5984FC81FE05}"/>
              </a:ext>
            </a:extLst>
          </p:cNvPr>
          <p:cNvSpPr>
            <a:spLocks noGrp="1"/>
          </p:cNvSpPr>
          <p:nvPr>
            <p:ph type="title"/>
          </p:nvPr>
        </p:nvSpPr>
        <p:spPr/>
        <p:txBody>
          <a:bodyPr/>
          <a:lstStyle/>
          <a:p>
            <a:r>
              <a:rPr lang="en-US" b="1" dirty="0"/>
              <a:t>USE CASE DIAGRAM</a:t>
            </a:r>
          </a:p>
        </p:txBody>
      </p:sp>
      <p:pic>
        <p:nvPicPr>
          <p:cNvPr id="6" name="Content Placeholder 5">
            <a:extLst>
              <a:ext uri="{FF2B5EF4-FFF2-40B4-BE49-F238E27FC236}">
                <a16:creationId xmlns:a16="http://schemas.microsoft.com/office/drawing/2014/main" id="{55C78AFA-4B41-BEEF-BDC3-3E7249A3C295}"/>
              </a:ext>
            </a:extLst>
          </p:cNvPr>
          <p:cNvPicPr>
            <a:picLocks noGrp="1" noChangeAspect="1"/>
          </p:cNvPicPr>
          <p:nvPr>
            <p:ph idx="1"/>
          </p:nvPr>
        </p:nvPicPr>
        <p:blipFill>
          <a:blip r:embed="rId2"/>
          <a:stretch>
            <a:fillRect/>
          </a:stretch>
        </p:blipFill>
        <p:spPr>
          <a:xfrm>
            <a:off x="4054501" y="2504197"/>
            <a:ext cx="4082998" cy="3693285"/>
          </a:xfrm>
        </p:spPr>
      </p:pic>
    </p:spTree>
    <p:extLst>
      <p:ext uri="{BB962C8B-B14F-4D97-AF65-F5344CB8AC3E}">
        <p14:creationId xmlns:p14="http://schemas.microsoft.com/office/powerpoint/2010/main" val="408110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86A5-3E43-F4DA-43C8-9929B56A2358}"/>
              </a:ext>
            </a:extLst>
          </p:cNvPr>
          <p:cNvSpPr>
            <a:spLocks noGrp="1"/>
          </p:cNvSpPr>
          <p:nvPr>
            <p:ph type="title"/>
          </p:nvPr>
        </p:nvSpPr>
        <p:spPr>
          <a:xfrm>
            <a:off x="1267289" y="1053153"/>
            <a:ext cx="9601196" cy="1303867"/>
          </a:xfrm>
        </p:spPr>
        <p:txBody>
          <a:bodyPr/>
          <a:lstStyle/>
          <a:p>
            <a:r>
              <a:rPr lang="en-US" b="1" dirty="0"/>
              <a:t>Class Diagram</a:t>
            </a:r>
          </a:p>
        </p:txBody>
      </p:sp>
      <p:sp>
        <p:nvSpPr>
          <p:cNvPr id="3" name="AutoShape 2">
            <a:extLst>
              <a:ext uri="{FF2B5EF4-FFF2-40B4-BE49-F238E27FC236}">
                <a16:creationId xmlns:a16="http://schemas.microsoft.com/office/drawing/2014/main" id="{F43AA292-6FE0-B2B8-5741-4AB05C2CAA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C64A787-9846-8E5C-92CF-1DCB00F11BE1}"/>
              </a:ext>
            </a:extLst>
          </p:cNvPr>
          <p:cNvPicPr>
            <a:picLocks noChangeAspect="1"/>
          </p:cNvPicPr>
          <p:nvPr/>
        </p:nvPicPr>
        <p:blipFill>
          <a:blip r:embed="rId2"/>
          <a:stretch>
            <a:fillRect/>
          </a:stretch>
        </p:blipFill>
        <p:spPr>
          <a:xfrm>
            <a:off x="3639845" y="2472429"/>
            <a:ext cx="4856085" cy="3771901"/>
          </a:xfrm>
          <a:prstGeom prst="rect">
            <a:avLst/>
          </a:prstGeom>
        </p:spPr>
      </p:pic>
    </p:spTree>
    <p:extLst>
      <p:ext uri="{BB962C8B-B14F-4D97-AF65-F5344CB8AC3E}">
        <p14:creationId xmlns:p14="http://schemas.microsoft.com/office/powerpoint/2010/main" val="61639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86A5-3E43-F4DA-43C8-9929B56A2358}"/>
              </a:ext>
            </a:extLst>
          </p:cNvPr>
          <p:cNvSpPr>
            <a:spLocks noGrp="1"/>
          </p:cNvSpPr>
          <p:nvPr>
            <p:ph type="title"/>
          </p:nvPr>
        </p:nvSpPr>
        <p:spPr/>
        <p:txBody>
          <a:bodyPr/>
          <a:lstStyle/>
          <a:p>
            <a:r>
              <a:rPr lang="en-US" b="1" dirty="0"/>
              <a:t>Sequence Diagram</a:t>
            </a:r>
          </a:p>
        </p:txBody>
      </p:sp>
      <p:pic>
        <p:nvPicPr>
          <p:cNvPr id="6" name="Picture 5">
            <a:extLst>
              <a:ext uri="{FF2B5EF4-FFF2-40B4-BE49-F238E27FC236}">
                <a16:creationId xmlns:a16="http://schemas.microsoft.com/office/drawing/2014/main" id="{8A2BFBF5-70C8-01CF-C2FB-8BCB139AA3B8}"/>
              </a:ext>
            </a:extLst>
          </p:cNvPr>
          <p:cNvPicPr>
            <a:picLocks noChangeAspect="1"/>
          </p:cNvPicPr>
          <p:nvPr/>
        </p:nvPicPr>
        <p:blipFill>
          <a:blip r:embed="rId2"/>
          <a:stretch>
            <a:fillRect/>
          </a:stretch>
        </p:blipFill>
        <p:spPr>
          <a:xfrm>
            <a:off x="3524436" y="2472640"/>
            <a:ext cx="4810772" cy="3656743"/>
          </a:xfrm>
          <a:prstGeom prst="rect">
            <a:avLst/>
          </a:prstGeom>
        </p:spPr>
      </p:pic>
    </p:spTree>
    <p:extLst>
      <p:ext uri="{BB962C8B-B14F-4D97-AF65-F5344CB8AC3E}">
        <p14:creationId xmlns:p14="http://schemas.microsoft.com/office/powerpoint/2010/main" val="70683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86A5-3E43-F4DA-43C8-9929B56A2358}"/>
              </a:ext>
            </a:extLst>
          </p:cNvPr>
          <p:cNvSpPr>
            <a:spLocks noGrp="1"/>
          </p:cNvSpPr>
          <p:nvPr>
            <p:ph type="title"/>
          </p:nvPr>
        </p:nvSpPr>
        <p:spPr/>
        <p:txBody>
          <a:bodyPr/>
          <a:lstStyle/>
          <a:p>
            <a:r>
              <a:rPr lang="en-US" b="1" dirty="0"/>
              <a:t>CONTEXT DIAGRAM</a:t>
            </a:r>
          </a:p>
        </p:txBody>
      </p:sp>
      <p:pic>
        <p:nvPicPr>
          <p:cNvPr id="5" name="Content Placeholder 4">
            <a:extLst>
              <a:ext uri="{FF2B5EF4-FFF2-40B4-BE49-F238E27FC236}">
                <a16:creationId xmlns:a16="http://schemas.microsoft.com/office/drawing/2014/main" id="{1E02CDC1-63AF-2ECF-C6D6-539861A28ADE}"/>
              </a:ext>
            </a:extLst>
          </p:cNvPr>
          <p:cNvPicPr>
            <a:picLocks noGrp="1" noChangeAspect="1"/>
          </p:cNvPicPr>
          <p:nvPr>
            <p:ph idx="1"/>
          </p:nvPr>
        </p:nvPicPr>
        <p:blipFill>
          <a:blip r:embed="rId2"/>
          <a:stretch>
            <a:fillRect/>
          </a:stretch>
        </p:blipFill>
        <p:spPr>
          <a:xfrm>
            <a:off x="3233203" y="2486441"/>
            <a:ext cx="5725594" cy="3656906"/>
          </a:xfrm>
        </p:spPr>
      </p:pic>
    </p:spTree>
    <p:extLst>
      <p:ext uri="{BB962C8B-B14F-4D97-AF65-F5344CB8AC3E}">
        <p14:creationId xmlns:p14="http://schemas.microsoft.com/office/powerpoint/2010/main" val="286318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A0F5-419D-4CB1-70D6-AE1C43982CBD}"/>
              </a:ext>
            </a:extLst>
          </p:cNvPr>
          <p:cNvSpPr>
            <a:spLocks noGrp="1"/>
          </p:cNvSpPr>
          <p:nvPr>
            <p:ph type="title"/>
          </p:nvPr>
        </p:nvSpPr>
        <p:spPr/>
        <p:txBody>
          <a:bodyPr/>
          <a:lstStyle/>
          <a:p>
            <a:r>
              <a:rPr lang="en-US" b="1" dirty="0"/>
              <a:t>TECHNOLOGIES USED</a:t>
            </a:r>
          </a:p>
        </p:txBody>
      </p:sp>
      <p:sp>
        <p:nvSpPr>
          <p:cNvPr id="3" name="Content Placeholder 2">
            <a:extLst>
              <a:ext uri="{FF2B5EF4-FFF2-40B4-BE49-F238E27FC236}">
                <a16:creationId xmlns:a16="http://schemas.microsoft.com/office/drawing/2014/main" id="{A2C3D981-0EEC-4F1B-56A8-C5C5A8C57A87}"/>
              </a:ext>
            </a:extLst>
          </p:cNvPr>
          <p:cNvSpPr>
            <a:spLocks noGrp="1"/>
          </p:cNvSpPr>
          <p:nvPr>
            <p:ph idx="1"/>
          </p:nvPr>
        </p:nvSpPr>
        <p:spPr/>
        <p:txBody>
          <a:bodyPr/>
          <a:lstStyle/>
          <a:p>
            <a:r>
              <a:rPr lang="en-US" dirty="0"/>
              <a:t>Spring Tool Suite</a:t>
            </a:r>
          </a:p>
          <a:p>
            <a:r>
              <a:rPr lang="en-US" dirty="0"/>
              <a:t>Java</a:t>
            </a:r>
          </a:p>
          <a:p>
            <a:r>
              <a:rPr lang="en-US" dirty="0"/>
              <a:t>JavaScript</a:t>
            </a:r>
          </a:p>
          <a:p>
            <a:r>
              <a:rPr lang="en-US" dirty="0"/>
              <a:t>VS Code</a:t>
            </a:r>
          </a:p>
          <a:p>
            <a:r>
              <a:rPr lang="en-US" dirty="0" err="1"/>
              <a:t>Github</a:t>
            </a:r>
            <a:endParaRPr lang="en-US" dirty="0"/>
          </a:p>
          <a:p>
            <a:r>
              <a:rPr lang="en-US" dirty="0"/>
              <a:t>HTML/CSS</a:t>
            </a:r>
          </a:p>
        </p:txBody>
      </p:sp>
    </p:spTree>
    <p:extLst>
      <p:ext uri="{BB962C8B-B14F-4D97-AF65-F5344CB8AC3E}">
        <p14:creationId xmlns:p14="http://schemas.microsoft.com/office/powerpoint/2010/main" val="171989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D55B-FF27-132D-3819-412148D4CA8E}"/>
              </a:ext>
            </a:extLst>
          </p:cNvPr>
          <p:cNvSpPr>
            <a:spLocks noGrp="1"/>
          </p:cNvSpPr>
          <p:nvPr>
            <p:ph type="title"/>
          </p:nvPr>
        </p:nvSpPr>
        <p:spPr/>
        <p:txBody>
          <a:bodyPr/>
          <a:lstStyle/>
          <a:p>
            <a:r>
              <a:rPr lang="en-US" b="1" dirty="0"/>
              <a:t>USER ROLES</a:t>
            </a:r>
          </a:p>
        </p:txBody>
      </p:sp>
      <p:sp>
        <p:nvSpPr>
          <p:cNvPr id="3" name="Content Placeholder 2">
            <a:extLst>
              <a:ext uri="{FF2B5EF4-FFF2-40B4-BE49-F238E27FC236}">
                <a16:creationId xmlns:a16="http://schemas.microsoft.com/office/drawing/2014/main" id="{04AE8F2D-F2D3-C7BA-49A5-119A9CCCEE18}"/>
              </a:ext>
            </a:extLst>
          </p:cNvPr>
          <p:cNvSpPr>
            <a:spLocks noGrp="1"/>
          </p:cNvSpPr>
          <p:nvPr>
            <p:ph idx="1"/>
          </p:nvPr>
        </p:nvSpPr>
        <p:spPr/>
        <p:txBody>
          <a:bodyPr/>
          <a:lstStyle/>
          <a:p>
            <a:r>
              <a:rPr lang="en-US" dirty="0"/>
              <a:t>Admin - Creates and configures meeting rooms.</a:t>
            </a:r>
          </a:p>
          <a:p>
            <a:r>
              <a:rPr lang="en-US" dirty="0"/>
              <a:t>Managers - Search and books a room for a meeting.</a:t>
            </a:r>
          </a:p>
          <a:p>
            <a:r>
              <a:rPr lang="en-US" dirty="0"/>
              <a:t>Members - Part of a meeting</a:t>
            </a:r>
          </a:p>
          <a:p>
            <a:endParaRPr lang="en-US" dirty="0"/>
          </a:p>
        </p:txBody>
      </p:sp>
    </p:spTree>
    <p:extLst>
      <p:ext uri="{BB962C8B-B14F-4D97-AF65-F5344CB8AC3E}">
        <p14:creationId xmlns:p14="http://schemas.microsoft.com/office/powerpoint/2010/main" val="32384590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333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Automated Meeting Room Booking System</vt:lpstr>
      <vt:lpstr>INTRODUCTION</vt:lpstr>
      <vt:lpstr>PROJECT FEATURES</vt:lpstr>
      <vt:lpstr>USE CASE DIAGRAM</vt:lpstr>
      <vt:lpstr>Class Diagram</vt:lpstr>
      <vt:lpstr>Sequence Diagram</vt:lpstr>
      <vt:lpstr>CONTEXT DIAGRAM</vt:lpstr>
      <vt:lpstr>TECHNOLOGIES USED</vt:lpstr>
      <vt:lpstr>USER ROLES</vt:lpstr>
      <vt:lpstr>USER INTERFACE</vt:lpstr>
      <vt:lpstr>User Interface</vt:lpstr>
      <vt:lpstr>DATA STORAGE</vt:lpstr>
      <vt:lpstr>UNIQUE FEATURE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Meeting Room Booking System</dc:title>
  <dc:creator>Priyanshu Prasad</dc:creator>
  <cp:lastModifiedBy>Siddhi Sharma</cp:lastModifiedBy>
  <cp:revision>5</cp:revision>
  <dcterms:created xsi:type="dcterms:W3CDTF">2023-09-12T17:41:57Z</dcterms:created>
  <dcterms:modified xsi:type="dcterms:W3CDTF">2023-09-14T16:46:46Z</dcterms:modified>
</cp:coreProperties>
</file>