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Proxima Nova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ProximaNova-bold.fntdata"/><Relationship Id="rId10" Type="http://schemas.openxmlformats.org/officeDocument/2006/relationships/slide" Target="slides/slide5.xml"/><Relationship Id="rId21" Type="http://schemas.openxmlformats.org/officeDocument/2006/relationships/font" Target="fonts/ProximaNova-regular.fntdata"/><Relationship Id="rId13" Type="http://schemas.openxmlformats.org/officeDocument/2006/relationships/slide" Target="slides/slide8.xml"/><Relationship Id="rId24" Type="http://schemas.openxmlformats.org/officeDocument/2006/relationships/font" Target="fonts/ProximaNova-boldItalic.fntdata"/><Relationship Id="rId12" Type="http://schemas.openxmlformats.org/officeDocument/2006/relationships/slide" Target="slides/slide7.xml"/><Relationship Id="rId23" Type="http://schemas.openxmlformats.org/officeDocument/2006/relationships/font" Target="fonts/ProximaNova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3bef311d00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3bef311d00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3bef311d00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3bef311d00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3bef311d00_2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3bef311d00_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3bef311d00_2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3bef311d00_2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3bef311d00_2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3bef311d00_2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3bef311d00_2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3bef311d00_2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3bef311d00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3bef311d00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3bef311d00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3bef311d00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3bef311d00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3bef311d00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3bef311d00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3bef311d00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3bef311d00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3bef311d00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3bef311d00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3bef311d00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3bef311d00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3bef311d00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3bef311d00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3bef311d00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Lending Club Case Study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566177"/>
            <a:ext cx="8123100" cy="9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Members: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Siddhi Shree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Vaishno Jha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257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Univariate Analysis: Annual Income</a:t>
            </a:r>
            <a:endParaRPr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Annual income has a skewed distribution, with most borrowers having lower income than the general population.</a:t>
            </a:r>
            <a:endParaRPr/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2300" y="983475"/>
            <a:ext cx="5399401" cy="287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Segmented Univariate Analysis : Purpose</a:t>
            </a:r>
            <a:endParaRPr/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311700" y="3852325"/>
            <a:ext cx="8520600" cy="7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Debt Consolidation stands as the most prevalent loan purpose, boasting the highest count of both fully paid and defaulted loans.</a:t>
            </a:r>
            <a:endParaRPr/>
          </a:p>
        </p:txBody>
      </p:sp>
      <p:pic>
        <p:nvPicPr>
          <p:cNvPr id="125" name="Google Shape;12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4900" y="1113675"/>
            <a:ext cx="5688168" cy="2529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Segmented Univariate Analysis</a:t>
            </a:r>
            <a:endParaRPr/>
          </a:p>
        </p:txBody>
      </p:sp>
      <p:sp>
        <p:nvSpPr>
          <p:cNvPr id="131" name="Google Shape;13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mean and 25th percentile are identical for both, yet there's a notable increase in the 75th percentile for defaulted loans, suggesting that larger loan amounts have an elevated likelihood of default.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probability of defaulting is greater for the 60-month term compared to the 36-month term, while the 36-month term exhibits a higher likelihood of loans being fully paid.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Borrowers who own their property experience fewer defaulted loans in comparison to those who are on a mortgage or renting.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Bivariate Analysis</a:t>
            </a:r>
            <a:endParaRPr/>
          </a:p>
        </p:txBody>
      </p:sp>
      <p:sp>
        <p:nvSpPr>
          <p:cNvPr id="137" name="Google Shape;137;p25"/>
          <p:cNvSpPr txBox="1"/>
          <p:nvPr>
            <p:ph idx="1" type="body"/>
          </p:nvPr>
        </p:nvSpPr>
        <p:spPr>
          <a:xfrm>
            <a:off x="268100" y="3965225"/>
            <a:ext cx="8564100" cy="6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Grade A, representing the lowest risk, exhibits the lowest Debt-to-Income (DTI) ratio, suggesting a correlation where higher grades correspond to lower default rates</a:t>
            </a:r>
            <a:r>
              <a:rPr lang="en"/>
              <a:t>.</a:t>
            </a:r>
            <a:endParaRPr/>
          </a:p>
        </p:txBody>
      </p:sp>
      <p:pic>
        <p:nvPicPr>
          <p:cNvPr id="138" name="Google Shape;13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6325" y="1068275"/>
            <a:ext cx="5679723" cy="2650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Bivariate Analysis</a:t>
            </a:r>
            <a:endParaRPr/>
          </a:p>
        </p:txBody>
      </p:sp>
      <p:sp>
        <p:nvSpPr>
          <p:cNvPr id="144" name="Google Shape;144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majority of borrowers have no history of Public Recorded Bankruptcy, making them a secure option for loan issuance.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interest rate for charged off loans is pretty high than that of fully paid loans in all the loan_amount groups.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grade serves as an indicator of risk, implying that the interest rate rises in tandem with the level of risk.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0050" y="660400"/>
            <a:ext cx="6086475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Lending Club specializes in providing a diverse range of loans to urban clientele. Upon receipt of a loan application, the company is tasked with </a:t>
            </a:r>
            <a:r>
              <a:rPr b="1" lang="en"/>
              <a:t>making a loan approval determination</a:t>
            </a:r>
            <a:r>
              <a:rPr lang="en"/>
              <a:t> grounded in the applicant's profile.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Associated Risks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 approving the loan for </a:t>
            </a:r>
            <a:r>
              <a:rPr b="1" lang="en"/>
              <a:t>creditworthy applicants leads to business loss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Approving high-risk</a:t>
            </a:r>
            <a:r>
              <a:rPr lang="en"/>
              <a:t> loans may lead to company losses.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The company aims to comprehend the influential factors behind loan defaults, specifically the variables that strongly signal potential defaults.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 This understanding can be harnessed by the company to enhance its portfolio management and risk evaluation strategies.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Understanding the data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4339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Based on our initial observation, we have gathered the following insights and grasp of the data and its </a:t>
            </a:r>
            <a:r>
              <a:rPr lang="en"/>
              <a:t>dimensions</a:t>
            </a:r>
            <a:r>
              <a:rPr lang="en"/>
              <a:t>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39717 rows and 111 columns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Size: 33MB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Over 60 rows have either single values or only null values.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has variety of data type: integer, float, strings, sentences, links, etc.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Possible Scenarios: Fully Paid, Current, Charged-Off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of Data Analysis	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390375"/>
            <a:ext cx="8520600" cy="290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Cleaning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Univariate Analysis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Bivariate Analysis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Segmented Analysis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Derived Analysis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615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 Steps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5192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Removed columns with single or null values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Removed Columns with more than 10K null values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Removed unnecessary columns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Reformatting of columns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Filtering rows based on column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Filtering Rows with null column values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Removing outliers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Univariate Analysis: Loan Status		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number of defaulted loans is very low in comparison to fully paid loans.</a:t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1250" y="1394800"/>
            <a:ext cx="4844950" cy="235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Univariate Analysis : Interest Rate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825" y="3951100"/>
            <a:ext cx="8520600" cy="6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interest rate shows more concentration within the ranges of 5-10 and 10-15, with a dip occurring around 10.</a:t>
            </a:r>
            <a:endParaRPr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8175" y="955425"/>
            <a:ext cx="5496300" cy="2812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Univariate Analysis: Loan Amount</a:t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152475"/>
            <a:ext cx="8520600" cy="376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loan amount ranges between 500 and 35000, with an average of 9800.</a:t>
            </a:r>
            <a:endParaRPr/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4925" y="1141925"/>
            <a:ext cx="7365199" cy="285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