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5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99785-EB20-FDCB-B9F4-4DE60AB37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35C3E7-9116-4E32-9CCC-80CD41DC6F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BB930-0C12-14BA-B666-174203F07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F137-AEDC-49DB-BE29-108A35767821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E866A-7C97-86D5-F307-777DAAAAE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8821E-90E0-4424-5FAD-D58A6EAC0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83120-93BB-447B-BA42-57CDCD5322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163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B41F4-67D6-2A0C-E4B8-E7D60501A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F9189-608E-7A3F-775A-74DDAF12C3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23D71-2822-74B4-4F3A-04FE3701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F137-AEDC-49DB-BE29-108A35767821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24862-749B-B4AF-1FC7-07AEF7682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AC925-82AD-5F01-2E4F-ABEAD4C54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83120-93BB-447B-BA42-57CDCD5322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97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EDF3F9-9E42-53B1-1DC6-E3266FE59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221E6F-871F-C057-C62B-07FC8E2FE1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A3EBF-C8C2-E751-64D4-551DBA8F9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F137-AEDC-49DB-BE29-108A35767821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833D6-B9CB-C788-047B-CDA9EC841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99FC6-65BD-3E22-9A7A-BA27D8398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83120-93BB-447B-BA42-57CDCD5322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067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F38AC-67A3-7773-503A-06C547738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D517A-F463-BEA6-D5FF-B1F3A5A3B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2B5B2-34D1-8123-ABA3-4BC7A53D8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F137-AEDC-49DB-BE29-108A35767821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139F0-4A36-DC4E-86F3-7A4631F42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A909A-BEFA-35E7-F2BF-8FAAB2728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83120-93BB-447B-BA42-57CDCD5322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246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3E561-E6C9-E88A-AE99-904508761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4469B4-7C8B-73C0-2739-53DC68DB6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AC08E-FBF8-56C7-9636-115EAC161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F137-AEDC-49DB-BE29-108A35767821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39055-CC87-2E69-823B-305A755A3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8CBC1-3E0D-BBD9-E7DD-F4A8DA5BE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83120-93BB-447B-BA42-57CDCD5322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218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B4D19-70C2-B07A-3EFF-7AD75FF98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E64A5-DFE7-8EB2-FCC4-E9A6E91F87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23F17-213E-C5B3-24A4-4F58BB2E0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A8673-08A0-DF2F-D8A9-D502ACA93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F137-AEDC-49DB-BE29-108A35767821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00790E-3DDD-0117-6947-4267D09B5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F51F0-6AAD-09D5-36C9-1B27B79F4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83120-93BB-447B-BA42-57CDCD5322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557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F2D1D-9964-47D1-64C0-3B75F0F58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4C7B3-C184-DB80-98F0-89D674374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ED4183-839C-3010-B1C4-02F7251FA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D198C-3565-1D72-EB1C-BBA3629143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DE30AC-602B-C0EA-C1E9-8D46D3112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4DDCF7-EECD-AF81-14A2-8B82E0B61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F137-AEDC-49DB-BE29-108A35767821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67A21A-A4DE-7EE4-5411-974B0969C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32610E-1714-57C0-B2A5-DCA63E117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83120-93BB-447B-BA42-57CDCD5322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57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B01C-E9BF-8975-FFAC-F6CACF7E3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8913C9-322A-0AA8-5313-A3D322356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F137-AEDC-49DB-BE29-108A35767821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67283B-D46C-804E-E065-FCA4DA2D0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893613-B5AA-23FC-397E-EEA769700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83120-93BB-447B-BA42-57CDCD5322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683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2D5846-3BA9-8E6D-F44D-16BCBF993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F137-AEDC-49DB-BE29-108A35767821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DAAAAE-317B-9236-10AA-4DA466EF3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DD9DC-C870-F318-8551-70CF86B3E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83120-93BB-447B-BA42-57CDCD5322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2897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84716-7C90-118B-006C-395760933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62F9D-58E0-C34B-6711-95C969A68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83D81-D2F8-BBD3-9482-E47B5B5A8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F9B69-213F-8F75-8346-95567D365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F137-AEDC-49DB-BE29-108A35767821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1B0CA6-8532-C703-AB01-916E525CB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3C1E1C-90D3-7A42-BB48-8CA66B34F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83120-93BB-447B-BA42-57CDCD5322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680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87AF6-FCEE-E1B0-CC25-45CF2BE15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248372-DFE2-FE7B-B7E3-F2F9A42A1B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80BA24-9A9D-4138-390E-B83B74D58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1DBADB-B995-3455-F11E-ECDE0AAEF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F137-AEDC-49DB-BE29-108A35767821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6F8D8-A2DA-E6D1-CCCB-6B49FB323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AE2C4B-3D1B-96F4-45CD-683C44B95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83120-93BB-447B-BA42-57CDCD5322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253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FB6855-9DB2-0BDF-CC6C-A74755B72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RoutePulse</a:t>
            </a:r>
            <a:r>
              <a:rPr lang="en-US" dirty="0"/>
              <a:t> – Hadoop + Spark Pipeline for NYC Taxi Analytics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A2F56-7F01-08E0-9A34-B6377D291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F7C08-7495-4CAA-3F00-91B810E5F2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1EF137-AEDC-49DB-BE29-108A35767821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94EF8-9494-17B7-7864-060527016C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5C8CA-873B-22D0-45CB-CE25486C38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083120-93BB-447B-BA42-57CDCD532282}" type="slidenum">
              <a:rPr lang="en-IN" smtClean="0"/>
              <a:t>‹#›</a:t>
            </a:fld>
            <a:endParaRPr lang="en-IN"/>
          </a:p>
        </p:txBody>
      </p:sp>
      <p:pic>
        <p:nvPicPr>
          <p:cNvPr id="1026" name="Picture 2" descr="Student Association Identity Guidelines - Identity and Brand ...">
            <a:extLst>
              <a:ext uri="{FF2B5EF4-FFF2-40B4-BE49-F238E27FC236}">
                <a16:creationId xmlns:a16="http://schemas.microsoft.com/office/drawing/2014/main" id="{52A9123E-BA7A-7CAC-FECC-968F813A5CD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5970" y="5785815"/>
            <a:ext cx="1315659" cy="105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1378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D38A5-E906-E82F-AEE5-609BC1AAB0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err="1"/>
              <a:t>RoutePulse</a:t>
            </a:r>
            <a:r>
              <a:rPr lang="en-US" i="1" dirty="0"/>
              <a:t> – End-to-End Big-Data Pipeline on Hadoop &amp; Spark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ADCAEF-7103-A59C-E018-FF8FA502C6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CSE 587 • Phase I + II • April 2025</a:t>
            </a:r>
          </a:p>
          <a:p>
            <a:r>
              <a:rPr lang="en-IN" sz="1800" b="0" i="0" u="none" strike="noStrike" baseline="0" dirty="0">
                <a:latin typeface="NimbusRomNo9L-Regu"/>
              </a:rPr>
              <a:t>Pratik Aher</a:t>
            </a:r>
          </a:p>
          <a:p>
            <a:r>
              <a:rPr lang="en-IN" sz="1800" b="0" i="0" u="none" strike="noStrike" baseline="0" dirty="0">
                <a:latin typeface="NimbusRomNo9L-Regu"/>
              </a:rPr>
              <a:t>Mrudula Deshmukh</a:t>
            </a:r>
          </a:p>
          <a:p>
            <a:r>
              <a:rPr lang="en-IN" sz="1800" b="0" i="0" u="none" strike="noStrike" baseline="0" dirty="0">
                <a:latin typeface="NimbusRomNo9L-Regu"/>
              </a:rPr>
              <a:t>Siddhi Nalawade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7620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A820F-D7EA-045C-DFB6-E45591F07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EDA HIGHLIGHTS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D1D35-E104-F8F0-812F-2DA0B34841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Trips by Hour of Day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CADE26-6A82-BB50-50C8-7960A9B020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Trips by weekday bar </a:t>
            </a:r>
          </a:p>
        </p:txBody>
      </p:sp>
      <p:pic>
        <p:nvPicPr>
          <p:cNvPr id="7" name="Content Placeholder 6" descr="A graph with a line&#10;&#10;AI-generated content may be incorrect.">
            <a:extLst>
              <a:ext uri="{FF2B5EF4-FFF2-40B4-BE49-F238E27FC236}">
                <a16:creationId xmlns:a16="http://schemas.microsoft.com/office/drawing/2014/main" id="{24F8E898-C926-55BC-5084-17326889D2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8" y="2737033"/>
            <a:ext cx="5157787" cy="3220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4EE0662F-F205-43E3-32F6-CD2FCBEBBA0A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469" y="2505075"/>
            <a:ext cx="4856650" cy="368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7359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3ECB6-1BDA-0D92-22F4-8D4156915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SPARK OPTIMISATION (AQE)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84E7450-2234-5CA0-4D40-85A5EDFF7D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468957"/>
            <a:ext cx="6172200" cy="391056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C7A962-AB4E-7A34-7168-867BA67CA1D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Adaptive Query Execution skipped Stage 23, merged shuffle → Stage 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27 % less shuffle I/O, 1.8× faster aggregation</a:t>
            </a:r>
          </a:p>
        </p:txBody>
      </p:sp>
    </p:spTree>
    <p:extLst>
      <p:ext uri="{BB962C8B-B14F-4D97-AF65-F5344CB8AC3E}">
        <p14:creationId xmlns:p14="http://schemas.microsoft.com/office/powerpoint/2010/main" val="3744817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E2AF0-5D7D-D640-0A14-8DD7F5E50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ML-1: TIP PREDICTION (Regression)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7551D-2559-0B4B-968D-D4206515F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Random-Forest (100 trees, depth 8)</a:t>
            </a:r>
          </a:p>
          <a:p>
            <a:r>
              <a:rPr lang="en-IN" dirty="0"/>
              <a:t>Features: distance, fare, hour, surcharges, etc.</a:t>
            </a:r>
          </a:p>
          <a:p>
            <a:r>
              <a:rPr lang="en-IN" dirty="0"/>
              <a:t>RMSE = 2.10 $, MAE = 1.48 $</a:t>
            </a:r>
          </a:p>
          <a:p>
            <a:r>
              <a:rPr lang="en-US" dirty="0"/>
              <a:t>Top drivers: </a:t>
            </a:r>
            <a:r>
              <a:rPr lang="en-US" dirty="0" err="1"/>
              <a:t>fare_amount</a:t>
            </a:r>
            <a:r>
              <a:rPr lang="en-US" dirty="0"/>
              <a:t>, </a:t>
            </a:r>
            <a:r>
              <a:rPr lang="en-US" dirty="0" err="1"/>
              <a:t>trip_distance</a:t>
            </a:r>
            <a:r>
              <a:rPr lang="en-US" dirty="0"/>
              <a:t>, </a:t>
            </a:r>
            <a:r>
              <a:rPr lang="en-US" dirty="0" err="1"/>
              <a:t>pickup_hour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7257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E7FB0-B7BC-E595-EC6A-A8D9D9DEB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lvl="0">
              <a:tabLst>
                <a:tab pos="1828800" algn="l"/>
              </a:tabLst>
            </a:pPr>
            <a:r>
              <a:rPr lang="en-IN" b="1" dirty="0">
                <a:effectLst/>
                <a:latin typeface="+mn-lt"/>
                <a:ea typeface="Times New Roman" panose="02020603050405020304" pitchFamily="18" charset="0"/>
              </a:rPr>
              <a:t>ML -2: Trip-Pattern Clustering (DBSCAN)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9FC409-A12E-1051-8F33-0CC8F1AED6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Clustering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0FC39D-7B89-48DE-F1DD-2B69B69FF81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DBSCAN on scaled (distance, fare, tip)</a:t>
            </a:r>
          </a:p>
          <a:p>
            <a:r>
              <a:rPr lang="en-US" dirty="0"/>
              <a:t>6 clusters, noise=0.17 % (likely fraud)</a:t>
            </a:r>
            <a:endParaRPr lang="en-IN" dirty="0"/>
          </a:p>
          <a:p>
            <a:r>
              <a:rPr lang="en-IN" dirty="0"/>
              <a:t>Silhouette 0.41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3FAF8B-8DC3-CE01-656B-54413D3A5C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distance vs fare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DF29269E-DDFE-B4A5-2779-5AE9BCD0EC71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679602"/>
            <a:ext cx="5183188" cy="3335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2465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7904F-089D-03E9-CB91-5D9444E3B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ML-3: Payment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F71C8-7D4C-25DC-C314-5FA5BA8B344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Logistic Regression (multinomial)</a:t>
            </a:r>
          </a:p>
          <a:p>
            <a:r>
              <a:rPr lang="en-IN" dirty="0"/>
              <a:t>Accuracy </a:t>
            </a:r>
            <a:r>
              <a:rPr lang="en-IN" b="1" dirty="0"/>
              <a:t> 76.00%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B05A732-36BF-897D-0457-DA6249225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29000"/>
            <a:ext cx="6675698" cy="944962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9324527-9302-8463-0AF8-5321D144217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0869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464FD-DD3C-1601-2EAF-102736A72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Trained Models &amp; Predictions Persisted to HDFS</a:t>
            </a: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80262CE-C2DE-0C86-A32B-9BE932A1459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01698"/>
            <a:ext cx="5181600" cy="2999191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F037068-810F-E19E-65DF-5E47500FD0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2200" y="2501698"/>
            <a:ext cx="5181600" cy="299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6084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20C9-3172-62F0-215C-388BA823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8DAB7-D87B-C614-6E3E-B42ABF36A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Built full Hadoop → Spark → ML pipeline </a:t>
            </a:r>
          </a:p>
          <a:p>
            <a:r>
              <a:rPr lang="en-IN" sz="2400" dirty="0"/>
              <a:t>Met Phase-II targets:</a:t>
            </a: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RMSE &lt; $2.50, Accuracy &gt; 0.90</a:t>
            </a: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Ghost rides isolated</a:t>
            </a:r>
            <a:endParaRPr lang="en-US" sz="2400" dirty="0"/>
          </a:p>
          <a:p>
            <a:r>
              <a:rPr lang="en-IN" sz="2400" dirty="0"/>
              <a:t>Runtime: end-to-end </a:t>
            </a:r>
            <a:r>
              <a:rPr lang="en-IN" sz="2400" b="1" dirty="0"/>
              <a:t>&lt; 8 min</a:t>
            </a:r>
            <a:endParaRPr lang="en-US" sz="2400" b="1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4811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53728-98A0-9E1F-B3B6-FDDB0D3C1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&amp;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22C81-8D02-36DD-37E1-2D300F5E0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+ million December-2024 yellow-cab trips ⇒ rich but messy</a:t>
            </a:r>
          </a:p>
          <a:p>
            <a:r>
              <a:rPr lang="en-US" dirty="0"/>
              <a:t>Stakeholder questions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“Which trips yield big tips?”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“Are there ghost/fraud rides?”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“How will riders pay (cash, card, wallet)?”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Goal : </a:t>
            </a:r>
          </a:p>
          <a:p>
            <a:pPr marL="0" indent="0">
              <a:buNone/>
            </a:pPr>
            <a:r>
              <a:rPr lang="en-US" dirty="0"/>
              <a:t>Build scalable, repeatable pipeline → storage, EDA, 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8574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C647F-203F-7E11-C8D8-205D83152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Phases at a Glance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785DE2A-7547-1330-FA82-8AD6D2A067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8314913"/>
              </p:ext>
            </p:extLst>
          </p:nvPr>
        </p:nvGraphicFramePr>
        <p:xfrm>
          <a:off x="838200" y="1825624"/>
          <a:ext cx="10515600" cy="2136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27476764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76881642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203096437"/>
                    </a:ext>
                  </a:extLst>
                </a:gridCol>
              </a:tblGrid>
              <a:tr h="479953">
                <a:tc>
                  <a:txBody>
                    <a:bodyPr/>
                    <a:lstStyle/>
                    <a:p>
                      <a:r>
                        <a:rPr lang="en-IN" dirty="0"/>
                        <a:t>Phase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Focus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Key Deliverables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121862"/>
                  </a:ext>
                </a:extLst>
              </a:tr>
              <a:tr h="828411">
                <a:tc>
                  <a:txBody>
                    <a:bodyPr/>
                    <a:lstStyle/>
                    <a:p>
                      <a:r>
                        <a:rPr lang="en-IN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Cluster setup, HDFS ingest, baseline EDA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Docker-based Hadoop/Spark, raw CSV in HDFS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181301"/>
                  </a:ext>
                </a:extLst>
              </a:tr>
              <a:tr h="828411">
                <a:tc>
                  <a:txBody>
                    <a:bodyPr/>
                    <a:lstStyle/>
                    <a:p>
                      <a:r>
                        <a:rPr lang="en-IN" dirty="0"/>
                        <a:t>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engineering + 3 ML tasks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Cleansed Parquet, RF regression, DBSCAN, Logistic Reg.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934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5413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257C7-090B-80D9-2448-6AF16E085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ARCHITECTURE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D1DC34-B35F-288D-8E0A-9F86B41F28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257006"/>
            <a:ext cx="5738812" cy="403011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590A6D-DA00-F833-037F-2AF8DACDC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Docker-Compose pseudo-cluster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</a:t>
            </a:r>
            <a:r>
              <a:rPr lang="en-IN" dirty="0" err="1"/>
              <a:t>NameNode</a:t>
            </a:r>
            <a:r>
              <a:rPr lang="en-IN" dirty="0"/>
              <a:t>, </a:t>
            </a:r>
            <a:r>
              <a:rPr lang="en-IN" dirty="0" err="1"/>
              <a:t>SecondaryNN</a:t>
            </a:r>
            <a:r>
              <a:rPr lang="en-IN" dirty="0"/>
              <a:t>, </a:t>
            </a:r>
            <a:r>
              <a:rPr lang="en-IN" dirty="0" err="1"/>
              <a:t>DataNode</a:t>
            </a: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YARN </a:t>
            </a:r>
            <a:r>
              <a:rPr lang="en-IN" dirty="0" err="1"/>
              <a:t>ResourceManager</a:t>
            </a:r>
            <a:r>
              <a:rPr lang="en-IN" dirty="0"/>
              <a:t> + 2 </a:t>
            </a:r>
            <a:r>
              <a:rPr lang="en-IN" dirty="0" err="1"/>
              <a:t>NodeManagers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Spark 3.5.0 runs on YARN; replication = 1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Raw CSV → HDFS → Spark jobs → models back to HDFS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5256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B176B-9CE9-4587-E3E2-52E3DA088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PIPELINE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91FC7-3347-CF76-E245-588B28B18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 Local CSV ──► HDFS (/</a:t>
            </a:r>
            <a:r>
              <a:rPr lang="en-IN" dirty="0" err="1"/>
              <a:t>spd</a:t>
            </a:r>
            <a:r>
              <a:rPr lang="en-IN" dirty="0"/>
              <a:t>/input) </a:t>
            </a:r>
          </a:p>
          <a:p>
            <a:pPr marL="0" indent="0">
              <a:buNone/>
            </a:pPr>
            <a:r>
              <a:rPr lang="en-IN" dirty="0"/>
              <a:t>                   │</a:t>
            </a:r>
          </a:p>
          <a:p>
            <a:pPr marL="0" indent="0">
              <a:buNone/>
            </a:pPr>
            <a:r>
              <a:rPr lang="en-IN" dirty="0"/>
              <a:t>                  ▼</a:t>
            </a:r>
          </a:p>
          <a:p>
            <a:pPr marL="0" indent="0">
              <a:buNone/>
            </a:pPr>
            <a:r>
              <a:rPr lang="en-IN" dirty="0"/>
              <a:t>       Spark Cleansing &amp; FE</a:t>
            </a:r>
          </a:p>
          <a:p>
            <a:pPr marL="0" indent="0">
              <a:buNone/>
            </a:pPr>
            <a:r>
              <a:rPr lang="en-IN" dirty="0"/>
              <a:t>                   │</a:t>
            </a:r>
          </a:p>
          <a:p>
            <a:pPr marL="0" indent="0">
              <a:buNone/>
            </a:pPr>
            <a:r>
              <a:rPr lang="en-IN" dirty="0"/>
              <a:t>                  ▼</a:t>
            </a:r>
          </a:p>
          <a:p>
            <a:pPr marL="0" indent="0">
              <a:buNone/>
            </a:pPr>
            <a:r>
              <a:rPr lang="en-IN" dirty="0"/>
              <a:t>      Cleaned Parquet (/</a:t>
            </a:r>
            <a:r>
              <a:rPr lang="en-IN" dirty="0" err="1"/>
              <a:t>spd</a:t>
            </a:r>
            <a:r>
              <a:rPr lang="en-IN" dirty="0"/>
              <a:t>/clean)</a:t>
            </a:r>
          </a:p>
          <a:p>
            <a:pPr marL="0" indent="0">
              <a:buNone/>
            </a:pPr>
            <a:r>
              <a:rPr lang="en-IN" dirty="0"/>
              <a:t>                   │</a:t>
            </a:r>
          </a:p>
          <a:p>
            <a:pPr marL="0" indent="0">
              <a:buNone/>
            </a:pPr>
            <a:r>
              <a:rPr lang="en-IN" dirty="0"/>
              <a:t>                  ├─► SQL / EDA  (plots)</a:t>
            </a:r>
          </a:p>
          <a:p>
            <a:pPr marL="0" indent="0">
              <a:buNone/>
            </a:pPr>
            <a:r>
              <a:rPr lang="en-IN" dirty="0"/>
              <a:t>                    └─► </a:t>
            </a:r>
            <a:r>
              <a:rPr lang="en-IN" dirty="0" err="1"/>
              <a:t>MLlib</a:t>
            </a:r>
            <a:r>
              <a:rPr lang="en-IN" dirty="0"/>
              <a:t> Models (/</a:t>
            </a:r>
            <a:r>
              <a:rPr lang="en-IN" dirty="0" err="1"/>
              <a:t>spd</a:t>
            </a:r>
            <a:r>
              <a:rPr lang="en-IN" dirty="0"/>
              <a:t>/models)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0155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8BFF3-2259-F4FD-EA2C-504507B9A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&amp;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EEE60-906E-3B54-0DE4-8F36918D1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3 519 975</a:t>
            </a:r>
            <a:r>
              <a:rPr lang="en-US" dirty="0"/>
              <a:t> trips | 19 columns | 245 MB zipped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Missing “\N” in </a:t>
            </a:r>
            <a:r>
              <a:rPr lang="en-US" dirty="0" err="1"/>
              <a:t>passenger_count</a:t>
            </a:r>
            <a:r>
              <a:rPr lang="en-US" dirty="0"/>
              <a:t>, </a:t>
            </a:r>
            <a:r>
              <a:rPr lang="en-US" dirty="0" err="1"/>
              <a:t>Airport_fee</a:t>
            </a:r>
            <a:r>
              <a:rPr lang="en-US" dirty="0"/>
              <a:t>, etc.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Negative / zero distances, fares, tips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Heavy right-skew (distance, fare, tip)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1964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B8543-27CC-7815-B11B-77AC92C77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INGESTION PROOF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E17CEDE-0BAC-297C-9B5F-9701BB664FD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59484"/>
            <a:ext cx="5181600" cy="3283620"/>
          </a:xfr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34F827-D034-6697-8DD4-27E59A4A5AE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55080" y="2219640"/>
            <a:ext cx="5181600" cy="356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547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6E427-3C0D-3415-988B-0D4C750E0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CLEANING &amp; 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38C11-BF8E-C35D-83D7-357CE1139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Impute </a:t>
            </a:r>
            <a:r>
              <a:rPr lang="en-US" dirty="0" err="1"/>
              <a:t>passenger_count</a:t>
            </a:r>
            <a:r>
              <a:rPr lang="en-US" dirty="0"/>
              <a:t> = 1, cast </a:t>
            </a:r>
            <a:r>
              <a:rPr lang="en-US" dirty="0" err="1"/>
              <a:t>numerics</a:t>
            </a:r>
            <a:endParaRPr lang="en-US" dirty="0"/>
          </a:p>
          <a:p>
            <a:r>
              <a:rPr lang="it-IT" dirty="0"/>
              <a:t>Filter • distance &gt; 0 • fare ≥ 0 • tip ≥ 0</a:t>
            </a:r>
          </a:p>
          <a:p>
            <a:r>
              <a:rPr lang="en-US" dirty="0"/>
              <a:t>Derived : </a:t>
            </a:r>
            <a:r>
              <a:rPr lang="en-US" dirty="0" err="1"/>
              <a:t>pickup_hour</a:t>
            </a:r>
            <a:r>
              <a:rPr lang="en-US" dirty="0"/>
              <a:t>, </a:t>
            </a:r>
            <a:r>
              <a:rPr lang="en-US" dirty="0" err="1"/>
              <a:t>pickup_day</a:t>
            </a:r>
            <a:r>
              <a:rPr lang="en-US" dirty="0"/>
              <a:t>, </a:t>
            </a:r>
            <a:r>
              <a:rPr lang="en-US" dirty="0" err="1"/>
              <a:t>trip_duration</a:t>
            </a:r>
            <a:r>
              <a:rPr lang="en-US" dirty="0"/>
              <a:t>, </a:t>
            </a:r>
            <a:r>
              <a:rPr lang="en-US" dirty="0" err="1"/>
              <a:t>fare_per_mile</a:t>
            </a:r>
            <a:endParaRPr lang="en-US" dirty="0"/>
          </a:p>
          <a:p>
            <a:r>
              <a:rPr lang="en-US" dirty="0"/>
              <a:t>Saved cleaned_taxi_dec2024 (48 Parquet parts)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0809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740B0-B3D8-83F6-7914-7CDE4239C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EDA HIGHLIGHTS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B2CFC-4D8F-4B6B-3A3D-46CD845E07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Trip Distance Distribution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794541-8934-45FF-9780-56B1423560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Fare Amount Distribution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7" name="Content Placeholder 6" descr="A graph of a trip distance&#10;&#10;AI-generated content may be incorrect.">
            <a:extLst>
              <a:ext uri="{FF2B5EF4-FFF2-40B4-BE49-F238E27FC236}">
                <a16:creationId xmlns:a16="http://schemas.microsoft.com/office/drawing/2014/main" id="{9918870D-F610-A8BD-AD81-1E522CD93A6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8" y="2705163"/>
            <a:ext cx="5157787" cy="328441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Content Placeholder 8" descr="A graph of a number of blue bars&#10;&#10;AI-generated content may be incorrect.">
            <a:extLst>
              <a:ext uri="{FF2B5EF4-FFF2-40B4-BE49-F238E27FC236}">
                <a16:creationId xmlns:a16="http://schemas.microsoft.com/office/drawing/2014/main" id="{3259F943-F11C-DE96-B88D-F3AC8C790DB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704725"/>
            <a:ext cx="5183188" cy="32852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7786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500</Words>
  <Application>Microsoft Office PowerPoint</Application>
  <PresentationFormat>Widescreen</PresentationFormat>
  <Paragraphs>82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Arial</vt:lpstr>
      <vt:lpstr>NimbusRomNo9L-Regu</vt:lpstr>
      <vt:lpstr>Times New Roman</vt:lpstr>
      <vt:lpstr>Office Theme</vt:lpstr>
      <vt:lpstr>RoutePulse – End-to-End Big-Data Pipeline on Hadoop &amp; Spark</vt:lpstr>
      <vt:lpstr>PROBLEM &amp; GOALS</vt:lpstr>
      <vt:lpstr>Project Phases at a Glance</vt:lpstr>
      <vt:lpstr>SYSTEM ARCHITECTURE</vt:lpstr>
      <vt:lpstr>DATA PIPELINE FLOW</vt:lpstr>
      <vt:lpstr>DATASET &amp; CHALLENGES</vt:lpstr>
      <vt:lpstr>INGESTION PROOF</vt:lpstr>
      <vt:lpstr>CLEANING &amp; FEATURE ENGINEERING</vt:lpstr>
      <vt:lpstr>EDA HIGHLIGHTS</vt:lpstr>
      <vt:lpstr>EDA HIGHLIGHTS</vt:lpstr>
      <vt:lpstr>SPARK OPTIMISATION (AQE)</vt:lpstr>
      <vt:lpstr>ML-1: TIP PREDICTION (Regression)</vt:lpstr>
      <vt:lpstr>ML -2: Trip-Pattern Clustering (DBSCAN)</vt:lpstr>
      <vt:lpstr>ML-3: Payment Classification</vt:lpstr>
      <vt:lpstr>Trained Models &amp; Predictions Persisted to HDFS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Siddhi Nalawade</dc:creator>
  <cp:lastModifiedBy>Siddhi Nalawade</cp:lastModifiedBy>
  <cp:revision>3</cp:revision>
  <dcterms:created xsi:type="dcterms:W3CDTF">2025-04-29T02:15:59Z</dcterms:created>
  <dcterms:modified xsi:type="dcterms:W3CDTF">2025-04-29T03:14:45Z</dcterms:modified>
</cp:coreProperties>
</file>