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82" r:id="rId5"/>
    <p:sldId id="259" r:id="rId6"/>
    <p:sldId id="274" r:id="rId7"/>
    <p:sldId id="275" r:id="rId8"/>
    <p:sldId id="271" r:id="rId9"/>
    <p:sldId id="279" r:id="rId10"/>
    <p:sldId id="277" r:id="rId11"/>
    <p:sldId id="270" r:id="rId12"/>
    <p:sldId id="280" r:id="rId13"/>
    <p:sldId id="278" r:id="rId14"/>
    <p:sldId id="28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87825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7E3B5-DAFD-4468-889E-ECFC0FCA7F60}"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406521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165627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54780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1764972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3323388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976825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2253621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596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323499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7E3B5-DAFD-4468-889E-ECFC0FCA7F60}"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26958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7E3B5-DAFD-4468-889E-ECFC0FCA7F60}"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207812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7E3B5-DAFD-4468-889E-ECFC0FCA7F60}"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267902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7E3B5-DAFD-4468-889E-ECFC0FCA7F60}"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192973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7E3B5-DAFD-4468-889E-ECFC0FCA7F60}"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385970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7E3B5-DAFD-4468-889E-ECFC0FCA7F60}"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408895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7E3B5-DAFD-4468-889E-ECFC0FCA7F60}"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4869D-7E8D-40E4-B008-7A4A3C18DFCA}" type="slidenum">
              <a:rPr lang="en-IN" smtClean="0"/>
              <a:t>‹#›</a:t>
            </a:fld>
            <a:endParaRPr lang="en-IN"/>
          </a:p>
        </p:txBody>
      </p:sp>
    </p:spTree>
    <p:extLst>
      <p:ext uri="{BB962C8B-B14F-4D97-AF65-F5344CB8AC3E}">
        <p14:creationId xmlns:p14="http://schemas.microsoft.com/office/powerpoint/2010/main" val="215232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37E3B5-DAFD-4468-889E-ECFC0FCA7F60}" type="datetimeFigureOut">
              <a:rPr lang="en-IN" smtClean="0"/>
              <a:t>23-04-2023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F4869D-7E8D-40E4-B008-7A4A3C18DFCA}" type="slidenum">
              <a:rPr lang="en-IN" smtClean="0"/>
              <a:t>‹#›</a:t>
            </a:fld>
            <a:endParaRPr lang="en-IN"/>
          </a:p>
        </p:txBody>
      </p:sp>
    </p:spTree>
    <p:extLst>
      <p:ext uri="{BB962C8B-B14F-4D97-AF65-F5344CB8AC3E}">
        <p14:creationId xmlns:p14="http://schemas.microsoft.com/office/powerpoint/2010/main" val="302268952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A8DE-67AD-3473-AE25-C7E6A36CA635}"/>
              </a:ext>
            </a:extLst>
          </p:cNvPr>
          <p:cNvSpPr>
            <a:spLocks noGrp="1"/>
          </p:cNvSpPr>
          <p:nvPr>
            <p:ph type="ctrTitle"/>
          </p:nvPr>
        </p:nvSpPr>
        <p:spPr>
          <a:xfrm>
            <a:off x="1527091" y="731812"/>
            <a:ext cx="10479162" cy="646332"/>
          </a:xfrm>
        </p:spPr>
        <p:txBody>
          <a:bodyPr>
            <a:no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Progress Report On : </a:t>
            </a:r>
            <a:br>
              <a:rPr lang="en-IN" sz="3600" b="1" dirty="0">
                <a:solidFill>
                  <a:srgbClr val="FF0000"/>
                </a:solidFill>
                <a:latin typeface="Times New Roman" panose="02020603050405020304" pitchFamily="18" charset="0"/>
                <a:cs typeface="Times New Roman" panose="02020603050405020304" pitchFamily="18" charset="0"/>
              </a:rPr>
            </a:br>
            <a:r>
              <a:rPr lang="en-IN" sz="3600" b="1" dirty="0">
                <a:solidFill>
                  <a:srgbClr val="FF0000"/>
                </a:solidFill>
                <a:latin typeface="Times New Roman" panose="02020603050405020304" pitchFamily="18" charset="0"/>
                <a:cs typeface="Times New Roman" panose="02020603050405020304" pitchFamily="18" charset="0"/>
              </a:rPr>
              <a:t>Fake News Detection using Machine Learning</a:t>
            </a:r>
          </a:p>
        </p:txBody>
      </p:sp>
      <p:sp>
        <p:nvSpPr>
          <p:cNvPr id="7" name="Subtitle 6">
            <a:extLst>
              <a:ext uri="{FF2B5EF4-FFF2-40B4-BE49-F238E27FC236}">
                <a16:creationId xmlns:a16="http://schemas.microsoft.com/office/drawing/2014/main" id="{9912DC21-F9FB-C5AF-DE6A-7E10AF3CCA3B}"/>
              </a:ext>
            </a:extLst>
          </p:cNvPr>
          <p:cNvSpPr txBox="1">
            <a:spLocks noGrp="1"/>
          </p:cNvSpPr>
          <p:nvPr>
            <p:ph type="subTitle" idx="1"/>
          </p:nvPr>
        </p:nvSpPr>
        <p:spPr>
          <a:xfrm>
            <a:off x="2910168" y="1521709"/>
            <a:ext cx="7784727" cy="2449901"/>
          </a:xfrm>
          <a:prstGeom prst="rect">
            <a:avLst/>
          </a:prstGeom>
          <a:noFill/>
        </p:spPr>
        <p:txBody>
          <a:bodyPr wrap="square">
            <a:spAutoFit/>
          </a:bodyPr>
          <a:lstStyle/>
          <a:p>
            <a:pPr algn="ctr"/>
            <a:r>
              <a:rPr lang="en-US" sz="1950" dirty="0">
                <a:solidFill>
                  <a:srgbClr val="0070C0"/>
                </a:solidFill>
                <a:latin typeface="Times New Roman" panose="02020603050405020304" pitchFamily="18" charset="0"/>
                <a:cs typeface="Times New Roman" panose="02020603050405020304" pitchFamily="18" charset="0"/>
              </a:rPr>
              <a:t>Submitted in partial fulfilment of the requirements for the award of degree of</a:t>
            </a:r>
          </a:p>
          <a:p>
            <a:pPr algn="ctr"/>
            <a:r>
              <a:rPr lang="en-US" sz="1950" dirty="0">
                <a:solidFill>
                  <a:srgbClr val="0070C0"/>
                </a:solidFill>
                <a:latin typeface="Times New Roman" panose="02020603050405020304" pitchFamily="18" charset="0"/>
                <a:cs typeface="Times New Roman" panose="02020603050405020304" pitchFamily="18" charset="0"/>
              </a:rPr>
              <a:t> BACHELOR OF ENGINEERING </a:t>
            </a:r>
          </a:p>
          <a:p>
            <a:pPr algn="ctr"/>
            <a:r>
              <a:rPr lang="en-US" sz="1950" dirty="0">
                <a:solidFill>
                  <a:srgbClr val="0070C0"/>
                </a:solidFill>
                <a:latin typeface="Times New Roman" panose="02020603050405020304" pitchFamily="18" charset="0"/>
                <a:cs typeface="Times New Roman" panose="02020603050405020304" pitchFamily="18" charset="0"/>
              </a:rPr>
              <a:t>IN </a:t>
            </a:r>
          </a:p>
          <a:p>
            <a:pPr algn="ctr"/>
            <a:r>
              <a:rPr lang="en-US" sz="1950" dirty="0">
                <a:solidFill>
                  <a:srgbClr val="0070C0"/>
                </a:solidFill>
                <a:latin typeface="Times New Roman" panose="02020603050405020304" pitchFamily="18" charset="0"/>
                <a:cs typeface="Times New Roman" panose="02020603050405020304" pitchFamily="18" charset="0"/>
              </a:rPr>
              <a:t>(COMPUTER SCIENCE &amp; ENGINEERING)</a:t>
            </a:r>
          </a:p>
          <a:p>
            <a:pPr algn="ctr"/>
            <a:endParaRPr lang="en-US" sz="2000" dirty="0">
              <a:solidFill>
                <a:srgbClr val="0070C0"/>
              </a:solidFill>
              <a:latin typeface="Times New Roman" panose="02020603050405020304" pitchFamily="18" charset="0"/>
              <a:cs typeface="Times New Roman" panose="02020603050405020304" pitchFamily="18" charset="0"/>
            </a:endParaRPr>
          </a:p>
        </p:txBody>
      </p:sp>
      <p:pic>
        <p:nvPicPr>
          <p:cNvPr id="8" name="Picture 8" descr="See the source image">
            <a:extLst>
              <a:ext uri="{FF2B5EF4-FFF2-40B4-BE49-F238E27FC236}">
                <a16:creationId xmlns:a16="http://schemas.microsoft.com/office/drawing/2014/main" id="{AC85728F-C9AC-E4AC-0F3D-A55FE6ED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323" y="3615079"/>
            <a:ext cx="1498698" cy="12899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760E3CE-76E1-A79F-3162-D8FDA09DB88A}"/>
              </a:ext>
            </a:extLst>
          </p:cNvPr>
          <p:cNvSpPr txBox="1"/>
          <p:nvPr/>
        </p:nvSpPr>
        <p:spPr>
          <a:xfrm>
            <a:off x="3718672" y="4905072"/>
            <a:ext cx="6096000" cy="1754326"/>
          </a:xfrm>
          <a:prstGeom prst="rect">
            <a:avLst/>
          </a:prstGeom>
          <a:noFill/>
        </p:spPr>
        <p:txBody>
          <a:bodyPr wrap="square">
            <a:spAutoFit/>
          </a:bodyPr>
          <a:lstStyle/>
          <a:p>
            <a:pPr algn="ctr"/>
            <a:r>
              <a:rPr lang="en-US" dirty="0">
                <a:solidFill>
                  <a:schemeClr val="tx1"/>
                </a:solidFill>
                <a:latin typeface="Times New Roman" panose="02020603050405020304" pitchFamily="18" charset="0"/>
                <a:cs typeface="Times New Roman" panose="02020603050405020304" pitchFamily="18" charset="0"/>
              </a:rPr>
              <a:t>By</a:t>
            </a:r>
          </a:p>
          <a:p>
            <a:pPr algn="ctr"/>
            <a:r>
              <a:rPr lang="en-US" dirty="0">
                <a:solidFill>
                  <a:schemeClr val="tx1"/>
                </a:solidFill>
                <a:latin typeface="Times New Roman" panose="02020603050405020304" pitchFamily="18" charset="0"/>
                <a:cs typeface="Times New Roman" panose="02020603050405020304" pitchFamily="18" charset="0"/>
              </a:rPr>
              <a:t> SOHAM BUTLEY</a:t>
            </a:r>
          </a:p>
          <a:p>
            <a:pPr algn="ctr"/>
            <a:r>
              <a:rPr lang="en-US" dirty="0">
                <a:solidFill>
                  <a:schemeClr val="tx1"/>
                </a:solidFill>
                <a:latin typeface="Times New Roman" panose="02020603050405020304" pitchFamily="18" charset="0"/>
                <a:cs typeface="Times New Roman" panose="02020603050405020304" pitchFamily="18" charset="0"/>
              </a:rPr>
              <a:t> SONU SINGH</a:t>
            </a:r>
          </a:p>
          <a:p>
            <a:pPr algn="ctr"/>
            <a:r>
              <a:rPr lang="en-US" dirty="0">
                <a:solidFill>
                  <a:schemeClr val="tx1"/>
                </a:solidFill>
                <a:latin typeface="Times New Roman" panose="02020603050405020304" pitchFamily="18" charset="0"/>
                <a:cs typeface="Times New Roman" panose="02020603050405020304" pitchFamily="18" charset="0"/>
              </a:rPr>
              <a:t> ROHAN PATIL </a:t>
            </a:r>
          </a:p>
          <a:p>
            <a:pPr algn="ctr"/>
            <a:r>
              <a:rPr lang="en-US" dirty="0">
                <a:solidFill>
                  <a:schemeClr val="tx1"/>
                </a:solidFill>
                <a:latin typeface="Times New Roman" panose="02020603050405020304" pitchFamily="18" charset="0"/>
                <a:cs typeface="Times New Roman" panose="02020603050405020304" pitchFamily="18" charset="0"/>
              </a:rPr>
              <a:t>SIDDHI TELANG</a:t>
            </a:r>
          </a:p>
          <a:p>
            <a:pPr algn="ctr"/>
            <a:r>
              <a:rPr lang="en-US" dirty="0">
                <a:solidFill>
                  <a:schemeClr val="tx1"/>
                </a:solidFill>
                <a:latin typeface="Times New Roman" panose="02020603050405020304" pitchFamily="18" charset="0"/>
                <a:cs typeface="Times New Roman" panose="02020603050405020304" pitchFamily="18" charset="0"/>
              </a:rPr>
              <a:t> VAISHNAVI BUTLE</a:t>
            </a:r>
          </a:p>
        </p:txBody>
      </p:sp>
      <p:sp>
        <p:nvSpPr>
          <p:cNvPr id="13" name="TextBox 12">
            <a:extLst>
              <a:ext uri="{FF2B5EF4-FFF2-40B4-BE49-F238E27FC236}">
                <a16:creationId xmlns:a16="http://schemas.microsoft.com/office/drawing/2014/main" id="{40D3F7F8-E8FE-6383-DF4D-6BBEF460FF74}"/>
              </a:ext>
            </a:extLst>
          </p:cNvPr>
          <p:cNvSpPr txBox="1"/>
          <p:nvPr/>
        </p:nvSpPr>
        <p:spPr>
          <a:xfrm>
            <a:off x="9574306" y="6119469"/>
            <a:ext cx="2357718" cy="646331"/>
          </a:xfrm>
          <a:prstGeom prst="rect">
            <a:avLst/>
          </a:prstGeom>
          <a:noFill/>
        </p:spPr>
        <p:txBody>
          <a:bodyPr wrap="square">
            <a:spAutoFit/>
          </a:bodyPr>
          <a:lstStyle/>
          <a:p>
            <a:pPr marL="0" indent="0" algn="ctr">
              <a:buNone/>
            </a:pPr>
            <a:r>
              <a:rPr lang="en-US" b="1" dirty="0">
                <a:latin typeface="Times New Roman" panose="02020603050405020304" pitchFamily="18" charset="0"/>
                <a:cs typeface="Times New Roman" panose="02020603050405020304" pitchFamily="18" charset="0"/>
              </a:rPr>
              <a:t>Project guide :-</a:t>
            </a:r>
          </a:p>
          <a:p>
            <a:pPr marL="0" indent="0" algn="ctr">
              <a:buNone/>
            </a:pPr>
            <a:r>
              <a:rPr lang="en-US" b="1" dirty="0">
                <a:latin typeface="Times New Roman" panose="02020603050405020304" pitchFamily="18" charset="0"/>
                <a:cs typeface="Times New Roman" panose="02020603050405020304" pitchFamily="18" charset="0"/>
              </a:rPr>
              <a:t>Prof.  S.W.SHENDE</a:t>
            </a:r>
          </a:p>
        </p:txBody>
      </p:sp>
    </p:spTree>
    <p:extLst>
      <p:ext uri="{BB962C8B-B14F-4D97-AF65-F5344CB8AC3E}">
        <p14:creationId xmlns:p14="http://schemas.microsoft.com/office/powerpoint/2010/main" val="378908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A604-D113-373D-B44F-10621878941A}"/>
              </a:ext>
            </a:extLst>
          </p:cNvPr>
          <p:cNvSpPr>
            <a:spLocks noGrp="1"/>
          </p:cNvSpPr>
          <p:nvPr>
            <p:ph type="title"/>
          </p:nvPr>
        </p:nvSpPr>
        <p:spPr>
          <a:xfrm>
            <a:off x="1484309" y="190501"/>
            <a:ext cx="10018713" cy="1252219"/>
          </a:xfrm>
        </p:spPr>
        <p:txBody>
          <a:bodyPr/>
          <a:lstStyle/>
          <a:p>
            <a:r>
              <a:rPr lang="en-US" b="1" dirty="0">
                <a:solidFill>
                  <a:srgbClr val="FF0000"/>
                </a:solidFill>
                <a:latin typeface="Arial Rounded MT Bold" panose="020F0704030504030204" pitchFamily="34" charset="0"/>
              </a:rPr>
              <a:t>RNN ALGORITHM (LSTM)  </a:t>
            </a:r>
          </a:p>
        </p:txBody>
      </p:sp>
      <p:sp>
        <p:nvSpPr>
          <p:cNvPr id="4" name="Content Placeholder 3">
            <a:extLst>
              <a:ext uri="{FF2B5EF4-FFF2-40B4-BE49-F238E27FC236}">
                <a16:creationId xmlns:a16="http://schemas.microsoft.com/office/drawing/2014/main" id="{7BCD7B99-D611-91FF-F5D4-2807EA39B7E8}"/>
              </a:ext>
            </a:extLst>
          </p:cNvPr>
          <p:cNvSpPr>
            <a:spLocks noGrp="1"/>
          </p:cNvSpPr>
          <p:nvPr>
            <p:ph idx="1"/>
          </p:nvPr>
        </p:nvSpPr>
        <p:spPr>
          <a:xfrm>
            <a:off x="1484310" y="1442720"/>
            <a:ext cx="10018713" cy="4653279"/>
          </a:xfrm>
        </p:spPr>
        <p:txBody>
          <a:bodyPr/>
          <a:lstStyle/>
          <a:p>
            <a:r>
              <a:rPr lang="en-US" i="0" dirty="0">
                <a:effectLst/>
                <a:latin typeface="Arial Rounded MT Bold" panose="020F0704030504030204" pitchFamily="34" charset="0"/>
              </a:rPr>
              <a:t>LSTM networks are an extension of recurrent neural networks. (LSTM) mainly introduced to handle situations where RNNs fail.</a:t>
            </a:r>
          </a:p>
          <a:p>
            <a:pPr algn="l" fontAlgn="base">
              <a:buFont typeface="Arial" panose="020B0604020202020204" pitchFamily="34" charset="0"/>
              <a:buChar char="•"/>
            </a:pPr>
            <a:r>
              <a:rPr lang="en-US" i="0" dirty="0">
                <a:effectLst/>
                <a:latin typeface="Arial Rounded MT Bold" panose="020F0704030504030204" pitchFamily="34" charset="0"/>
              </a:rPr>
              <a:t>LSTM is a novel recurrent network architecture training with an appropriate gradient-based learning algorithm.</a:t>
            </a:r>
          </a:p>
          <a:p>
            <a:pPr algn="l" fontAlgn="base">
              <a:buFont typeface="Arial" panose="020B0604020202020204" pitchFamily="34" charset="0"/>
              <a:buChar char="•"/>
            </a:pPr>
            <a:r>
              <a:rPr lang="en-US" i="0" dirty="0">
                <a:effectLst/>
                <a:latin typeface="Arial Rounded MT Bold" panose="020F0704030504030204" pitchFamily="34" charset="0"/>
              </a:rPr>
              <a:t>LSTM is designed to overcome error back-flow problems. It can learn to bridge time intervals in excess of 1000 steps.</a:t>
            </a:r>
          </a:p>
          <a:p>
            <a:pPr algn="l" fontAlgn="base">
              <a:buFont typeface="Arial" panose="020B0604020202020204" pitchFamily="34" charset="0"/>
              <a:buChar char="•"/>
            </a:pPr>
            <a:endParaRPr lang="en-US" i="0" dirty="0">
              <a:effectLst/>
              <a:latin typeface="Arial Rounded MT Bold" panose="020F0704030504030204" pitchFamily="34" charset="0"/>
            </a:endParaRPr>
          </a:p>
          <a:p>
            <a:pPr marL="0" indent="0">
              <a:buNone/>
            </a:pPr>
            <a:endParaRPr lang="en-US" b="0" i="0" dirty="0">
              <a:solidFill>
                <a:srgbClr val="FFFFFF"/>
              </a:solidFill>
              <a:effectLst/>
              <a:latin typeface="urw-din"/>
            </a:endParaRPr>
          </a:p>
          <a:p>
            <a:pPr marL="0" indent="0">
              <a:buNone/>
            </a:pPr>
            <a:endParaRPr lang="en-US" dirty="0"/>
          </a:p>
        </p:txBody>
      </p:sp>
      <p:sp>
        <p:nvSpPr>
          <p:cNvPr id="6" name="TextBox 5">
            <a:extLst>
              <a:ext uri="{FF2B5EF4-FFF2-40B4-BE49-F238E27FC236}">
                <a16:creationId xmlns:a16="http://schemas.microsoft.com/office/drawing/2014/main" id="{EB1BB955-5AC0-472B-FECD-0BD1B6221121}"/>
              </a:ext>
            </a:extLst>
          </p:cNvPr>
          <p:cNvSpPr txBox="1"/>
          <p:nvPr/>
        </p:nvSpPr>
        <p:spPr>
          <a:xfrm>
            <a:off x="1484309" y="4420736"/>
            <a:ext cx="9701851" cy="156966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Rounded MT Bold" panose="020F0704030504030204" pitchFamily="34" charset="0"/>
              </a:rPr>
              <a:t>LSTM can approximate noisy problem domains, distributed representations, and continuous values.</a:t>
            </a:r>
          </a:p>
          <a:p>
            <a:pPr marL="342900" indent="-342900" algn="just">
              <a:buFont typeface="Arial" panose="020B0604020202020204" pitchFamily="34" charset="0"/>
              <a:buChar char="•"/>
            </a:pPr>
            <a:endParaRPr lang="en-US" sz="2400" b="0" i="0" dirty="0">
              <a:effectLst/>
              <a:latin typeface="Arial Rounded MT Bold" panose="020F0704030504030204" pitchFamily="34" charset="0"/>
            </a:endParaRPr>
          </a:p>
          <a:p>
            <a:pPr marL="342900" indent="-342900" algn="just">
              <a:buFont typeface="Arial" panose="020B0604020202020204" pitchFamily="34" charset="0"/>
              <a:buChar char="•"/>
            </a:pPr>
            <a:r>
              <a:rPr lang="en-US" sz="2400" dirty="0">
                <a:latin typeface="Arial Rounded MT Bold" panose="020F0704030504030204" pitchFamily="34" charset="0"/>
              </a:rPr>
              <a:t>Here we found out a huge accuracy of </a:t>
            </a:r>
            <a:r>
              <a:rPr lang="en-IN" sz="2400" b="1" i="0" dirty="0">
                <a:solidFill>
                  <a:srgbClr val="212121"/>
                </a:solidFill>
                <a:effectLst/>
                <a:latin typeface="Courier New" panose="02070309020205020404" pitchFamily="49" charset="0"/>
              </a:rPr>
              <a:t>99.84409799554566%</a:t>
            </a:r>
            <a:endParaRPr lang="en-US" sz="2400" b="1" dirty="0">
              <a:latin typeface="Arial Rounded MT Bold" panose="020F0704030504030204" pitchFamily="34" charset="0"/>
            </a:endParaRPr>
          </a:p>
        </p:txBody>
      </p:sp>
    </p:spTree>
    <p:extLst>
      <p:ext uri="{BB962C8B-B14F-4D97-AF65-F5344CB8AC3E}">
        <p14:creationId xmlns:p14="http://schemas.microsoft.com/office/powerpoint/2010/main" val="306207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3438-DEDA-CEAA-ECE3-0D1F87A08BDC}"/>
              </a:ext>
            </a:extLst>
          </p:cNvPr>
          <p:cNvSpPr>
            <a:spLocks noGrp="1"/>
          </p:cNvSpPr>
          <p:nvPr>
            <p:ph type="title"/>
          </p:nvPr>
        </p:nvSpPr>
        <p:spPr>
          <a:xfrm>
            <a:off x="1484310" y="452718"/>
            <a:ext cx="10018713" cy="963706"/>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Software Setup for Development</a:t>
            </a:r>
          </a:p>
        </p:txBody>
      </p:sp>
      <p:sp>
        <p:nvSpPr>
          <p:cNvPr id="3" name="Content Placeholder 2">
            <a:extLst>
              <a:ext uri="{FF2B5EF4-FFF2-40B4-BE49-F238E27FC236}">
                <a16:creationId xmlns:a16="http://schemas.microsoft.com/office/drawing/2014/main" id="{410FEB08-52A5-0A38-B77D-647F20C1B180}"/>
              </a:ext>
            </a:extLst>
          </p:cNvPr>
          <p:cNvSpPr>
            <a:spLocks noGrp="1"/>
          </p:cNvSpPr>
          <p:nvPr>
            <p:ph idx="1"/>
          </p:nvPr>
        </p:nvSpPr>
        <p:spPr>
          <a:xfrm>
            <a:off x="1484310" y="2102222"/>
            <a:ext cx="10018713" cy="4303060"/>
          </a:xfrm>
        </p:spPr>
        <p:txBody>
          <a:bodyPr>
            <a:normAutofit/>
          </a:bodyPr>
          <a:lstStyle/>
          <a:p>
            <a:r>
              <a:rPr lang="en-US" dirty="0">
                <a:latin typeface="Times New Roman" panose="02020603050405020304" pitchFamily="18" charset="0"/>
                <a:cs typeface="Times New Roman" panose="02020603050405020304" pitchFamily="18" charset="0"/>
              </a:rPr>
              <a:t>Website-</a:t>
            </a:r>
          </a:p>
          <a:p>
            <a:pPr marL="0" indent="0">
              <a:buNone/>
            </a:pPr>
            <a:r>
              <a:rPr lang="en-US" dirty="0">
                <a:latin typeface="Times New Roman" panose="02020603050405020304" pitchFamily="18" charset="0"/>
                <a:cs typeface="Times New Roman" panose="02020603050405020304" pitchFamily="18" charset="0"/>
              </a:rPr>
              <a:t>	Here we are developing the web module using python flask on VS Code.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Machine learning model &amp; RNN model</a:t>
            </a:r>
          </a:p>
          <a:p>
            <a:pPr marL="0" indent="0">
              <a:buNone/>
            </a:pPr>
            <a:r>
              <a:rPr lang="en-US" dirty="0">
                <a:latin typeface="Times New Roman" panose="02020603050405020304" pitchFamily="18" charset="0"/>
                <a:cs typeface="Times New Roman" panose="02020603050405020304" pitchFamily="18" charset="0"/>
              </a:rPr>
              <a:t> For designing of ML model &amp; RNN model we are using Google Collaboratory which is a free to use web software that develop ML and Cloud computing models</a:t>
            </a:r>
            <a:r>
              <a:rPr lang="en-US" dirty="0"/>
              <a:t>.</a:t>
            </a:r>
          </a:p>
          <a:p>
            <a:endParaRPr lang="en-US" dirty="0"/>
          </a:p>
          <a:p>
            <a:endParaRPr lang="en-IN" dirty="0"/>
          </a:p>
        </p:txBody>
      </p:sp>
    </p:spTree>
    <p:extLst>
      <p:ext uri="{BB962C8B-B14F-4D97-AF65-F5344CB8AC3E}">
        <p14:creationId xmlns:p14="http://schemas.microsoft.com/office/powerpoint/2010/main" val="43629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34BC-51E7-6ED1-2CC9-507E6DFB5DC4}"/>
              </a:ext>
            </a:extLst>
          </p:cNvPr>
          <p:cNvSpPr>
            <a:spLocks noGrp="1"/>
          </p:cNvSpPr>
          <p:nvPr>
            <p:ph type="title"/>
          </p:nvPr>
        </p:nvSpPr>
        <p:spPr>
          <a:xfrm>
            <a:off x="2011840" y="255639"/>
            <a:ext cx="7436960" cy="1168941"/>
          </a:xfrm>
        </p:spPr>
        <p:txBody>
          <a:bodyPr>
            <a:normAutofit/>
          </a:bodyPr>
          <a:lstStyle/>
          <a:p>
            <a:pPr algn="l"/>
            <a:r>
              <a:rPr lang="en-US" b="1" dirty="0">
                <a:solidFill>
                  <a:srgbClr val="FF0000"/>
                </a:solidFill>
              </a:rPr>
              <a:t>Computational Requirements	</a:t>
            </a:r>
            <a:endParaRPr lang="en-IN" b="1" dirty="0">
              <a:solidFill>
                <a:srgbClr val="FF0000"/>
              </a:solidFill>
            </a:endParaRPr>
          </a:p>
        </p:txBody>
      </p:sp>
      <p:sp>
        <p:nvSpPr>
          <p:cNvPr id="3" name="Text Placeholder 2">
            <a:extLst>
              <a:ext uri="{FF2B5EF4-FFF2-40B4-BE49-F238E27FC236}">
                <a16:creationId xmlns:a16="http://schemas.microsoft.com/office/drawing/2014/main" id="{888E1E5C-E409-8099-FB15-752C1C0781E6}"/>
              </a:ext>
            </a:extLst>
          </p:cNvPr>
          <p:cNvSpPr>
            <a:spLocks noGrp="1"/>
          </p:cNvSpPr>
          <p:nvPr>
            <p:ph type="body" idx="1"/>
          </p:nvPr>
        </p:nvSpPr>
        <p:spPr>
          <a:xfrm>
            <a:off x="2110162" y="1555876"/>
            <a:ext cx="8930748" cy="4913750"/>
          </a:xfrm>
        </p:spPr>
        <p:txBody>
          <a:bodyPr>
            <a:normAutofit/>
          </a:bodyPr>
          <a:lstStyle/>
          <a:p>
            <a:pPr algn="l"/>
            <a:r>
              <a:rPr lang="en-US" b="1" dirty="0">
                <a:latin typeface="Times New Roman" panose="02020603050405020304" pitchFamily="18" charset="0"/>
                <a:cs typeface="Times New Roman" panose="02020603050405020304" pitchFamily="18" charset="0"/>
              </a:rPr>
              <a:t>Software Requirements: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Chrome</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Excel</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3.7</a:t>
            </a:r>
          </a:p>
          <a:p>
            <a:pPr algn="l"/>
            <a:r>
              <a:rPr lang="en-IN" b="1" dirty="0">
                <a:latin typeface="Times New Roman" panose="02020603050405020304" pitchFamily="18" charset="0"/>
                <a:cs typeface="Times New Roman" panose="02020603050405020304" pitchFamily="18" charset="0"/>
              </a:rPr>
              <a:t>Hardware Requirement:</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Core2Duo and above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Series</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Windows 7 and above/ Linux/ MacOS</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Minimum 2GB</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ROM : Minimum 2.5 GB</a:t>
            </a:r>
          </a:p>
        </p:txBody>
      </p:sp>
    </p:spTree>
    <p:extLst>
      <p:ext uri="{BB962C8B-B14F-4D97-AF65-F5344CB8AC3E}">
        <p14:creationId xmlns:p14="http://schemas.microsoft.com/office/powerpoint/2010/main" val="110956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5DFA-FB6C-2F01-B2A2-F1B7CBF84121}"/>
              </a:ext>
            </a:extLst>
          </p:cNvPr>
          <p:cNvSpPr>
            <a:spLocks noGrp="1"/>
          </p:cNvSpPr>
          <p:nvPr>
            <p:ph type="title"/>
          </p:nvPr>
        </p:nvSpPr>
        <p:spPr>
          <a:xfrm>
            <a:off x="1484310" y="187961"/>
            <a:ext cx="10018713" cy="1214120"/>
          </a:xfrm>
        </p:spPr>
        <p:txBody>
          <a:bodyPr/>
          <a:lstStyle/>
          <a:p>
            <a:r>
              <a:rPr lang="en-US" b="1" dirty="0">
                <a:solidFill>
                  <a:srgbClr val="FF0000"/>
                </a:solidFill>
                <a:latin typeface="Arial Rounded MT Bold" panose="020F0704030504030204" pitchFamily="34" charset="0"/>
              </a:rPr>
              <a:t>MODEL IMPLEMENTATION</a:t>
            </a:r>
          </a:p>
        </p:txBody>
      </p:sp>
      <p:pic>
        <p:nvPicPr>
          <p:cNvPr id="7" name="Content Placeholder 6">
            <a:extLst>
              <a:ext uri="{FF2B5EF4-FFF2-40B4-BE49-F238E27FC236}">
                <a16:creationId xmlns:a16="http://schemas.microsoft.com/office/drawing/2014/main" id="{9D85DD79-FC19-7B41-C1BF-92CDF832A938}"/>
              </a:ext>
            </a:extLst>
          </p:cNvPr>
          <p:cNvPicPr>
            <a:picLocks noGrp="1" noChangeAspect="1"/>
          </p:cNvPicPr>
          <p:nvPr>
            <p:ph idx="1"/>
          </p:nvPr>
        </p:nvPicPr>
        <p:blipFill>
          <a:blip r:embed="rId2"/>
          <a:stretch>
            <a:fillRect/>
          </a:stretch>
        </p:blipFill>
        <p:spPr>
          <a:xfrm>
            <a:off x="1651819" y="1402081"/>
            <a:ext cx="10117394" cy="5267958"/>
          </a:xfrm>
        </p:spPr>
      </p:pic>
    </p:spTree>
    <p:extLst>
      <p:ext uri="{BB962C8B-B14F-4D97-AF65-F5344CB8AC3E}">
        <p14:creationId xmlns:p14="http://schemas.microsoft.com/office/powerpoint/2010/main" val="426107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5DFA-FB6C-2F01-B2A2-F1B7CBF84121}"/>
              </a:ext>
            </a:extLst>
          </p:cNvPr>
          <p:cNvSpPr>
            <a:spLocks noGrp="1"/>
          </p:cNvSpPr>
          <p:nvPr>
            <p:ph type="title"/>
          </p:nvPr>
        </p:nvSpPr>
        <p:spPr>
          <a:xfrm>
            <a:off x="1484310" y="187961"/>
            <a:ext cx="10018713" cy="1214120"/>
          </a:xfrm>
        </p:spPr>
        <p:txBody>
          <a:bodyPr/>
          <a:lstStyle/>
          <a:p>
            <a:r>
              <a:rPr lang="en-US" b="1" dirty="0">
                <a:solidFill>
                  <a:srgbClr val="FF0000"/>
                </a:solidFill>
                <a:latin typeface="Arial Rounded MT Bold" panose="020F0704030504030204" pitchFamily="34" charset="0"/>
              </a:rPr>
              <a:t>WEB App IMPLEMENTATION</a:t>
            </a:r>
          </a:p>
        </p:txBody>
      </p:sp>
      <p:pic>
        <p:nvPicPr>
          <p:cNvPr id="7" name="Content Placeholder 6">
            <a:extLst>
              <a:ext uri="{FF2B5EF4-FFF2-40B4-BE49-F238E27FC236}">
                <a16:creationId xmlns:a16="http://schemas.microsoft.com/office/drawing/2014/main" id="{54B7C313-B4CE-589D-B948-C895EF7DE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427" y="1533832"/>
            <a:ext cx="8629841" cy="4365523"/>
          </a:xfrm>
        </p:spPr>
      </p:pic>
    </p:spTree>
    <p:extLst>
      <p:ext uri="{BB962C8B-B14F-4D97-AF65-F5344CB8AC3E}">
        <p14:creationId xmlns:p14="http://schemas.microsoft.com/office/powerpoint/2010/main" val="171394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25441D-45CA-7B52-0A80-C80B51682FAF}"/>
              </a:ext>
            </a:extLst>
          </p:cNvPr>
          <p:cNvSpPr txBox="1"/>
          <p:nvPr/>
        </p:nvSpPr>
        <p:spPr>
          <a:xfrm>
            <a:off x="3607627" y="2921168"/>
            <a:ext cx="6094378" cy="1015663"/>
          </a:xfrm>
          <a:prstGeom prst="rect">
            <a:avLst/>
          </a:prstGeom>
          <a:noFill/>
        </p:spPr>
        <p:txBody>
          <a:bodyPr wrap="square">
            <a:spAutoFit/>
          </a:bodyPr>
          <a:lstStyle/>
          <a:p>
            <a:pPr algn="just"/>
            <a:r>
              <a:rPr lang="en-US" sz="6000" b="0" i="0" dirty="0">
                <a:solidFill>
                  <a:srgbClr val="0000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THANK YOU …</a:t>
            </a:r>
          </a:p>
        </p:txBody>
      </p:sp>
    </p:spTree>
    <p:extLst>
      <p:ext uri="{BB962C8B-B14F-4D97-AF65-F5344CB8AC3E}">
        <p14:creationId xmlns:p14="http://schemas.microsoft.com/office/powerpoint/2010/main" val="314195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E922-E544-3EB9-A997-A3CDDA84747E}"/>
              </a:ext>
            </a:extLst>
          </p:cNvPr>
          <p:cNvSpPr>
            <a:spLocks noGrp="1"/>
          </p:cNvSpPr>
          <p:nvPr>
            <p:ph type="title"/>
          </p:nvPr>
        </p:nvSpPr>
        <p:spPr>
          <a:xfrm>
            <a:off x="1013012" y="638736"/>
            <a:ext cx="9136342" cy="1199030"/>
          </a:xfrm>
        </p:spPr>
        <p:txBody>
          <a:bodyPr/>
          <a:lstStyle/>
          <a:p>
            <a:r>
              <a:rPr lang="en-US" b="1" dirty="0">
                <a:solidFill>
                  <a:srgbClr val="FF0000"/>
                </a:solidFill>
                <a:latin typeface="Times New Roman" panose="02020603050405020304" pitchFamily="18" charset="0"/>
                <a:cs typeface="Times New Roman" panose="02020603050405020304" pitchFamily="18" charset="0"/>
              </a:rPr>
              <a:t>Table of Content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30822-A164-5F67-43FF-43669CECB82D}"/>
              </a:ext>
            </a:extLst>
          </p:cNvPr>
          <p:cNvSpPr>
            <a:spLocks noGrp="1"/>
          </p:cNvSpPr>
          <p:nvPr>
            <p:ph idx="1"/>
          </p:nvPr>
        </p:nvSpPr>
        <p:spPr>
          <a:xfrm>
            <a:off x="1484310" y="1766048"/>
            <a:ext cx="10018713" cy="4016188"/>
          </a:xfrm>
        </p:spPr>
        <p:txBody>
          <a:bodyPr/>
          <a:lstStyle/>
          <a:p>
            <a:pPr marL="457200" indent="-457200">
              <a:buAutoNum type="arabicPeriod"/>
            </a:pPr>
            <a:r>
              <a:rPr lang="en-IN" b="1" dirty="0">
                <a:latin typeface="Times New Roman" panose="02020603050405020304" pitchFamily="18" charset="0"/>
                <a:cs typeface="Times New Roman" panose="02020603050405020304" pitchFamily="18" charset="0"/>
              </a:rPr>
              <a:t>ABSTRACT</a:t>
            </a:r>
          </a:p>
          <a:p>
            <a:pPr marL="457200" indent="-457200">
              <a:buAutoNum type="arabicPeriod"/>
            </a:pPr>
            <a:r>
              <a:rPr lang="en-IN" b="1" dirty="0">
                <a:latin typeface="Times New Roman" panose="02020603050405020304" pitchFamily="18" charset="0"/>
                <a:cs typeface="Times New Roman" panose="02020603050405020304" pitchFamily="18" charset="0"/>
              </a:rPr>
              <a:t>WORK PROGRESS</a:t>
            </a:r>
          </a:p>
          <a:p>
            <a:pPr marL="457200" indent="-457200">
              <a:buAutoNum type="arabicPeriod"/>
            </a:pPr>
            <a:r>
              <a:rPr lang="en-IN" b="1" dirty="0">
                <a:latin typeface="Times New Roman" panose="02020603050405020304" pitchFamily="18" charset="0"/>
                <a:cs typeface="Times New Roman" panose="02020603050405020304" pitchFamily="18" charset="0"/>
              </a:rPr>
              <a:t>MACHINE LEARNING MODEL</a:t>
            </a:r>
          </a:p>
          <a:p>
            <a:pPr marL="457200" indent="-457200">
              <a:buAutoNum type="arabicPeriod"/>
            </a:pPr>
            <a:r>
              <a:rPr lang="en-IN" b="1" dirty="0">
                <a:latin typeface="Times New Roman" panose="02020603050405020304" pitchFamily="18" charset="0"/>
                <a:cs typeface="Times New Roman" panose="02020603050405020304" pitchFamily="18" charset="0"/>
              </a:rPr>
              <a:t>RNN MODEL</a:t>
            </a:r>
          </a:p>
          <a:p>
            <a:pPr marL="457200" indent="-457200">
              <a:buAutoNum type="arabicPeriod"/>
            </a:pPr>
            <a:r>
              <a:rPr lang="en-IN" b="1" dirty="0">
                <a:latin typeface="Times New Roman" panose="02020603050405020304" pitchFamily="18" charset="0"/>
                <a:cs typeface="Times New Roman" panose="02020603050405020304" pitchFamily="18" charset="0"/>
              </a:rPr>
              <a:t>SOFTWARE  SETUP FOR DEVLOPMENT</a:t>
            </a:r>
          </a:p>
          <a:p>
            <a:pPr marL="0" indent="0">
              <a:buNone/>
            </a:pPr>
            <a:endParaRPr lang="en-IN" dirty="0"/>
          </a:p>
        </p:txBody>
      </p:sp>
    </p:spTree>
    <p:extLst>
      <p:ext uri="{BB962C8B-B14F-4D97-AF65-F5344CB8AC3E}">
        <p14:creationId xmlns:p14="http://schemas.microsoft.com/office/powerpoint/2010/main" val="79184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22D-0A83-6902-E1C9-9DD7317CD995}"/>
              </a:ext>
            </a:extLst>
          </p:cNvPr>
          <p:cNvSpPr>
            <a:spLocks noGrp="1"/>
          </p:cNvSpPr>
          <p:nvPr>
            <p:ph type="title"/>
          </p:nvPr>
        </p:nvSpPr>
        <p:spPr>
          <a:xfrm>
            <a:off x="1631577" y="614082"/>
            <a:ext cx="9333565" cy="999565"/>
          </a:xfrm>
        </p:spPr>
        <p:txBody>
          <a:bodyPr/>
          <a:lstStyle/>
          <a:p>
            <a:r>
              <a:rPr lang="en-US" b="1" dirty="0">
                <a:solidFill>
                  <a:srgbClr val="FF0000"/>
                </a:solidFill>
                <a:latin typeface="Times New Roman" panose="02020603050405020304" pitchFamily="18" charset="0"/>
                <a:cs typeface="Times New Roman" panose="02020603050405020304" pitchFamily="18" charset="0"/>
              </a:rPr>
              <a:t>Abstract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0243E-D44E-7FD8-AF37-635523A3BC01}"/>
              </a:ext>
            </a:extLst>
          </p:cNvPr>
          <p:cNvSpPr>
            <a:spLocks noGrp="1"/>
          </p:cNvSpPr>
          <p:nvPr>
            <p:ph idx="1"/>
          </p:nvPr>
        </p:nvSpPr>
        <p:spPr>
          <a:xfrm>
            <a:off x="1484310" y="1873625"/>
            <a:ext cx="10018713" cy="447338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News is that part of communication that keeps us informed of the changing events, issues, and characters in the world outside.</a:t>
            </a:r>
          </a:p>
          <a:p>
            <a:r>
              <a:rPr lang="en-US" dirty="0">
                <a:latin typeface="Times New Roman" panose="02020603050405020304" pitchFamily="18" charset="0"/>
                <a:cs typeface="Times New Roman" panose="02020603050405020304" pitchFamily="18" charset="0"/>
              </a:rPr>
              <a:t> News is important for several reasons within a society, Mainly to inform the public about events that are around them and may affect them.</a:t>
            </a:r>
          </a:p>
          <a:p>
            <a:r>
              <a:rPr lang="en-US" dirty="0">
                <a:latin typeface="Times New Roman" panose="02020603050405020304" pitchFamily="18" charset="0"/>
                <a:cs typeface="Times New Roman" panose="02020603050405020304" pitchFamily="18" charset="0"/>
              </a:rPr>
              <a:t> News spread through word of mouth and traditional media and more recently through digital forms of communication such as edited videos, memes, unverified advertisements and social media propagated rumors. </a:t>
            </a:r>
          </a:p>
          <a:p>
            <a:r>
              <a:rPr lang="en-US" dirty="0">
                <a:latin typeface="Times New Roman" panose="02020603050405020304" pitchFamily="18" charset="0"/>
                <a:cs typeface="Times New Roman" panose="02020603050405020304" pitchFamily="18" charset="0"/>
              </a:rPr>
              <a:t>As now a days many of people using social media in many cases people gets wrong and misleading information and people share that stories without verifying whether it is real or fake news stories. Now a days Fake news spread through social media become a serious problem, so there is a requirement for a structure which can find out fake news from real news.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5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1C01-0112-1629-EDD3-E8DD0BB8692D}"/>
              </a:ext>
            </a:extLst>
          </p:cNvPr>
          <p:cNvSpPr>
            <a:spLocks noGrp="1"/>
          </p:cNvSpPr>
          <p:nvPr>
            <p:ph type="title"/>
          </p:nvPr>
        </p:nvSpPr>
        <p:spPr>
          <a:xfrm>
            <a:off x="1943014" y="198761"/>
            <a:ext cx="8930747" cy="1021458"/>
          </a:xfrm>
        </p:spPr>
        <p:txBody>
          <a:bodyPr/>
          <a:lstStyle/>
          <a:p>
            <a:pPr algn="ctr"/>
            <a:r>
              <a:rPr lang="en-US" b="1" dirty="0">
                <a:solidFill>
                  <a:srgbClr val="FF0000"/>
                </a:solidFill>
              </a:rPr>
              <a:t>Previous Work</a:t>
            </a:r>
            <a:endParaRPr lang="en-IN" b="1" dirty="0">
              <a:solidFill>
                <a:srgbClr val="FF0000"/>
              </a:solidFill>
            </a:endParaRPr>
          </a:p>
        </p:txBody>
      </p:sp>
      <p:sp>
        <p:nvSpPr>
          <p:cNvPr id="3" name="Text Placeholder 2">
            <a:extLst>
              <a:ext uri="{FF2B5EF4-FFF2-40B4-BE49-F238E27FC236}">
                <a16:creationId xmlns:a16="http://schemas.microsoft.com/office/drawing/2014/main" id="{A83708B0-ED39-FAC2-1D63-133BF2689A74}"/>
              </a:ext>
            </a:extLst>
          </p:cNvPr>
          <p:cNvSpPr>
            <a:spLocks noGrp="1"/>
          </p:cNvSpPr>
          <p:nvPr>
            <p:ph type="body" idx="1"/>
          </p:nvPr>
        </p:nvSpPr>
        <p:spPr>
          <a:xfrm>
            <a:off x="2041337" y="1306593"/>
            <a:ext cx="8930748" cy="5133535"/>
          </a:xfrm>
        </p:spPr>
        <p:txBody>
          <a:bodyPr>
            <a:normAutofit/>
          </a:bodyPr>
          <a:lstStyle/>
          <a:p>
            <a:pPr algn="l"/>
            <a:r>
              <a:rPr lang="en-US" dirty="0">
                <a:latin typeface="Times New Roman" panose="02020603050405020304" pitchFamily="18" charset="0"/>
                <a:cs typeface="Times New Roman" panose="02020603050405020304" pitchFamily="18" charset="0"/>
              </a:rPr>
              <a:t>In Phase 1 we had implemented model using basics ML Algorithms </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We had trained our model using 4 ML Algos and found out its accuracy.</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4268232-3802-0452-738B-D22C34CAFFC3}"/>
              </a:ext>
            </a:extLst>
          </p:cNvPr>
          <p:cNvGraphicFramePr>
            <a:graphicFrameLocks noGrp="1"/>
          </p:cNvGraphicFramePr>
          <p:nvPr>
            <p:extLst>
              <p:ext uri="{D42A27DB-BD31-4B8C-83A1-F6EECF244321}">
                <p14:modId xmlns:p14="http://schemas.microsoft.com/office/powerpoint/2010/main" val="3928207306"/>
              </p:ext>
            </p:extLst>
          </p:nvPr>
        </p:nvGraphicFramePr>
        <p:xfrm>
          <a:off x="2140155" y="2946260"/>
          <a:ext cx="8127999" cy="1854200"/>
        </p:xfrm>
        <a:graphic>
          <a:graphicData uri="http://schemas.openxmlformats.org/drawingml/2006/table">
            <a:tbl>
              <a:tblPr firstRow="1" bandRow="1">
                <a:tableStyleId>{5C22544A-7EE6-4342-B048-85BDC9FD1C3A}</a:tableStyleId>
              </a:tblPr>
              <a:tblGrid>
                <a:gridCol w="927510">
                  <a:extLst>
                    <a:ext uri="{9D8B030D-6E8A-4147-A177-3AD203B41FA5}">
                      <a16:colId xmlns:a16="http://schemas.microsoft.com/office/drawing/2014/main" val="1905871444"/>
                    </a:ext>
                  </a:extLst>
                </a:gridCol>
                <a:gridCol w="4491156">
                  <a:extLst>
                    <a:ext uri="{9D8B030D-6E8A-4147-A177-3AD203B41FA5}">
                      <a16:colId xmlns:a16="http://schemas.microsoft.com/office/drawing/2014/main" val="2227817583"/>
                    </a:ext>
                  </a:extLst>
                </a:gridCol>
                <a:gridCol w="2709333">
                  <a:extLst>
                    <a:ext uri="{9D8B030D-6E8A-4147-A177-3AD203B41FA5}">
                      <a16:colId xmlns:a16="http://schemas.microsoft.com/office/drawing/2014/main" val="2542000549"/>
                    </a:ext>
                  </a:extLst>
                </a:gridCol>
              </a:tblGrid>
              <a:tr h="370840">
                <a:tc>
                  <a:txBody>
                    <a:bodyPr/>
                    <a:lstStyle/>
                    <a:p>
                      <a:r>
                        <a:rPr lang="en-US" dirty="0"/>
                        <a:t>No</a:t>
                      </a:r>
                      <a:endParaRPr lang="en-IN" dirty="0"/>
                    </a:p>
                  </a:txBody>
                  <a:tcPr/>
                </a:tc>
                <a:tc>
                  <a:txBody>
                    <a:bodyPr/>
                    <a:lstStyle/>
                    <a:p>
                      <a:r>
                        <a:rPr lang="en-US" dirty="0"/>
                        <a:t>Model Name </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2186570700"/>
                  </a:ext>
                </a:extLst>
              </a:tr>
              <a:tr h="370840">
                <a:tc>
                  <a:txBody>
                    <a:bodyPr/>
                    <a:lstStyle/>
                    <a:p>
                      <a:r>
                        <a:rPr lang="en-US" dirty="0"/>
                        <a:t>1</a:t>
                      </a:r>
                      <a:endParaRPr lang="en-IN" dirty="0"/>
                    </a:p>
                  </a:txBody>
                  <a:tcPr/>
                </a:tc>
                <a:tc>
                  <a:txBody>
                    <a:bodyPr/>
                    <a:lstStyle/>
                    <a:p>
                      <a:r>
                        <a:rPr lang="en-US" dirty="0"/>
                        <a:t>KNN Classifier</a:t>
                      </a:r>
                      <a:endParaRPr lang="en-IN" dirty="0"/>
                    </a:p>
                  </a:txBody>
                  <a:tcPr/>
                </a:tc>
                <a:tc>
                  <a:txBody>
                    <a:bodyPr/>
                    <a:lstStyle/>
                    <a:p>
                      <a:r>
                        <a:rPr lang="en-IN" sz="1800" b="0" i="0" kern="1200" dirty="0">
                          <a:solidFill>
                            <a:schemeClr val="dk1"/>
                          </a:solidFill>
                          <a:effectLst/>
                          <a:latin typeface="+mn-lt"/>
                          <a:ea typeface="+mn-ea"/>
                          <a:cs typeface="+mn-cs"/>
                        </a:rPr>
                        <a:t>95.60557341907824</a:t>
                      </a:r>
                      <a:endParaRPr lang="en-IN" dirty="0"/>
                    </a:p>
                  </a:txBody>
                  <a:tcPr/>
                </a:tc>
                <a:extLst>
                  <a:ext uri="{0D108BD9-81ED-4DB2-BD59-A6C34878D82A}">
                    <a16:rowId xmlns:a16="http://schemas.microsoft.com/office/drawing/2014/main" val="889243560"/>
                  </a:ext>
                </a:extLst>
              </a:tr>
              <a:tr h="370840">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Random Forest Classifier</a:t>
                      </a:r>
                    </a:p>
                  </a:txBody>
                  <a:tcPr/>
                </a:tc>
                <a:tc>
                  <a:txBody>
                    <a:bodyPr/>
                    <a:lstStyle/>
                    <a:p>
                      <a:r>
                        <a:rPr lang="en-IN" sz="1800" b="0" i="0" kern="1200" dirty="0">
                          <a:solidFill>
                            <a:schemeClr val="dk1"/>
                          </a:solidFill>
                          <a:effectLst/>
                          <a:latin typeface="+mn-lt"/>
                          <a:ea typeface="+mn-ea"/>
                          <a:cs typeface="+mn-cs"/>
                        </a:rPr>
                        <a:t>99.14255091103966</a:t>
                      </a:r>
                      <a:endParaRPr lang="en-IN" dirty="0"/>
                    </a:p>
                  </a:txBody>
                  <a:tcPr/>
                </a:tc>
                <a:extLst>
                  <a:ext uri="{0D108BD9-81ED-4DB2-BD59-A6C34878D82A}">
                    <a16:rowId xmlns:a16="http://schemas.microsoft.com/office/drawing/2014/main" val="2614529009"/>
                  </a:ext>
                </a:extLst>
              </a:tr>
              <a:tr h="370840">
                <a:tc>
                  <a:txBody>
                    <a:bodyPr/>
                    <a:lstStyle/>
                    <a:p>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Logistic Regression</a:t>
                      </a:r>
                    </a:p>
                  </a:txBody>
                  <a:tcPr/>
                </a:tc>
                <a:tc>
                  <a:txBody>
                    <a:bodyPr/>
                    <a:lstStyle/>
                    <a:p>
                      <a:r>
                        <a:rPr lang="en-IN" sz="1800" b="0" i="0" kern="1200" dirty="0">
                          <a:solidFill>
                            <a:schemeClr val="dk1"/>
                          </a:solidFill>
                          <a:effectLst/>
                          <a:latin typeface="+mn-lt"/>
                          <a:ea typeface="+mn-ea"/>
                          <a:cs typeface="+mn-cs"/>
                        </a:rPr>
                        <a:t>99.67845659163987</a:t>
                      </a:r>
                      <a:endParaRPr lang="en-IN" dirty="0"/>
                    </a:p>
                  </a:txBody>
                  <a:tcPr/>
                </a:tc>
                <a:extLst>
                  <a:ext uri="{0D108BD9-81ED-4DB2-BD59-A6C34878D82A}">
                    <a16:rowId xmlns:a16="http://schemas.microsoft.com/office/drawing/2014/main" val="2169965803"/>
                  </a:ext>
                </a:extLst>
              </a:tr>
              <a:tr h="370840">
                <a:tc>
                  <a:txBody>
                    <a:bodyPr/>
                    <a:lstStyle/>
                    <a:p>
                      <a:r>
                        <a:rPr lang="en-US" dirty="0"/>
                        <a:t>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Naive Bayes</a:t>
                      </a:r>
                    </a:p>
                  </a:txBody>
                  <a:tcPr/>
                </a:tc>
                <a:tc>
                  <a:txBody>
                    <a:bodyPr/>
                    <a:lstStyle/>
                    <a:p>
                      <a:r>
                        <a:rPr lang="en-IN" sz="1800" b="0" i="0" kern="1200" dirty="0">
                          <a:solidFill>
                            <a:schemeClr val="dk1"/>
                          </a:solidFill>
                          <a:effectLst/>
                          <a:latin typeface="+mn-lt"/>
                          <a:ea typeface="+mn-ea"/>
                          <a:cs typeface="+mn-cs"/>
                        </a:rPr>
                        <a:t>96.89174705251877</a:t>
                      </a:r>
                      <a:endParaRPr lang="en-IN" dirty="0"/>
                    </a:p>
                  </a:txBody>
                  <a:tcPr/>
                </a:tc>
                <a:extLst>
                  <a:ext uri="{0D108BD9-81ED-4DB2-BD59-A6C34878D82A}">
                    <a16:rowId xmlns:a16="http://schemas.microsoft.com/office/drawing/2014/main" val="794286929"/>
                  </a:ext>
                </a:extLst>
              </a:tr>
            </a:tbl>
          </a:graphicData>
        </a:graphic>
      </p:graphicFrame>
    </p:spTree>
    <p:extLst>
      <p:ext uri="{BB962C8B-B14F-4D97-AF65-F5344CB8AC3E}">
        <p14:creationId xmlns:p14="http://schemas.microsoft.com/office/powerpoint/2010/main" val="245718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7F76-33E2-1B52-7D17-38E7F6F74FAA}"/>
              </a:ext>
            </a:extLst>
          </p:cNvPr>
          <p:cNvSpPr>
            <a:spLocks noGrp="1"/>
          </p:cNvSpPr>
          <p:nvPr>
            <p:ph type="title"/>
          </p:nvPr>
        </p:nvSpPr>
        <p:spPr>
          <a:xfrm>
            <a:off x="1138335" y="167951"/>
            <a:ext cx="9189031" cy="1127448"/>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Work progress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B26026-9DB6-12B4-8FB1-37B41DF867E6}"/>
              </a:ext>
            </a:extLst>
          </p:cNvPr>
          <p:cNvSpPr>
            <a:spLocks noGrp="1"/>
          </p:cNvSpPr>
          <p:nvPr>
            <p:ph idx="1"/>
          </p:nvPr>
        </p:nvSpPr>
        <p:spPr>
          <a:xfrm>
            <a:off x="1457416" y="1295399"/>
            <a:ext cx="10018713" cy="515708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In Phase 2 we had Implemented RNN Model</a:t>
            </a:r>
          </a:p>
          <a:p>
            <a:pPr marL="0" indent="0">
              <a:buNone/>
            </a:pPr>
            <a:r>
              <a:rPr lang="en-US" dirty="0">
                <a:latin typeface="Times New Roman" panose="02020603050405020304" pitchFamily="18" charset="0"/>
                <a:cs typeface="Times New Roman" panose="02020603050405020304" pitchFamily="18" charset="0"/>
              </a:rPr>
              <a:t>We are build this project in 3 phases:</a:t>
            </a:r>
          </a:p>
          <a:p>
            <a:pPr marL="0" indent="0">
              <a:buNone/>
            </a:pPr>
            <a:r>
              <a:rPr lang="en-IN" dirty="0">
                <a:latin typeface="Times New Roman" panose="02020603050405020304" pitchFamily="18" charset="0"/>
                <a:cs typeface="Times New Roman" panose="02020603050405020304" pitchFamily="18" charset="0"/>
              </a:rPr>
              <a:t>	1. Machine Learning Model(Implemented)</a:t>
            </a:r>
          </a:p>
          <a:p>
            <a:pPr marL="0" indent="0">
              <a:buNone/>
            </a:pPr>
            <a:r>
              <a:rPr lang="en-IN" dirty="0">
                <a:latin typeface="Times New Roman" panose="02020603050405020304" pitchFamily="18" charset="0"/>
                <a:cs typeface="Times New Roman" panose="02020603050405020304" pitchFamily="18" charset="0"/>
              </a:rPr>
              <a:t>      2.RNN model(Implemented)</a:t>
            </a:r>
          </a:p>
          <a:p>
            <a:pPr marL="0" indent="0">
              <a:buNone/>
            </a:pPr>
            <a:r>
              <a:rPr lang="en-IN" dirty="0">
                <a:latin typeface="Times New Roman" panose="02020603050405020304" pitchFamily="18" charset="0"/>
                <a:cs typeface="Times New Roman" panose="02020603050405020304" pitchFamily="18" charset="0"/>
              </a:rPr>
              <a:t>	3. Website (Implemented)</a:t>
            </a:r>
          </a:p>
          <a:p>
            <a:pPr marL="0" indent="0">
              <a:buNone/>
            </a:pPr>
            <a:r>
              <a:rPr lang="en-IN" b="1" dirty="0">
                <a:solidFill>
                  <a:srgbClr val="00B0F0"/>
                </a:solidFill>
                <a:latin typeface="Times New Roman" panose="02020603050405020304" pitchFamily="18" charset="0"/>
                <a:cs typeface="Times New Roman" panose="02020603050405020304" pitchFamily="18" charset="0"/>
              </a:rPr>
              <a:t>      </a:t>
            </a:r>
            <a:r>
              <a:rPr lang="en-IN" sz="2800" b="1" dirty="0">
                <a:solidFill>
                  <a:srgbClr val="00B0F0"/>
                </a:solidFill>
                <a:latin typeface="Times New Roman" panose="02020603050405020304" pitchFamily="18" charset="0"/>
                <a:cs typeface="Times New Roman" panose="02020603050405020304" pitchFamily="18" charset="0"/>
              </a:rPr>
              <a:t>WEBSITE </a:t>
            </a:r>
            <a:r>
              <a:rPr lang="en-IN" sz="2800" dirty="0">
                <a:solidFill>
                  <a:srgbClr val="00206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Website will have an UI through which the user can interact with the model.</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User has to input the news in the input section provided in the homepage.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 as soon as the user press the submit button the data will be sent to the backend ML model.</a:t>
            </a:r>
          </a:p>
        </p:txBody>
      </p:sp>
    </p:spTree>
    <p:extLst>
      <p:ext uri="{BB962C8B-B14F-4D97-AF65-F5344CB8AC3E}">
        <p14:creationId xmlns:p14="http://schemas.microsoft.com/office/powerpoint/2010/main" val="141975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645B1-1061-ED3A-FAD0-970EB5C14526}"/>
              </a:ext>
            </a:extLst>
          </p:cNvPr>
          <p:cNvSpPr>
            <a:spLocks noGrp="1"/>
          </p:cNvSpPr>
          <p:nvPr>
            <p:ph idx="1"/>
          </p:nvPr>
        </p:nvSpPr>
        <p:spPr>
          <a:xfrm>
            <a:off x="1511204" y="289249"/>
            <a:ext cx="10018713" cy="5501952"/>
          </a:xfrm>
        </p:spPr>
        <p:txBody>
          <a:bodyPr/>
          <a:lstStyle/>
          <a:p>
            <a:pPr marL="0" indent="0">
              <a:buNone/>
            </a:pPr>
            <a:r>
              <a:rPr lang="en-US" b="1" dirty="0">
                <a:solidFill>
                  <a:srgbClr val="00B0F0"/>
                </a:solidFill>
                <a:latin typeface="Times New Roman" panose="02020603050405020304" pitchFamily="18" charset="0"/>
                <a:cs typeface="Times New Roman" panose="02020603050405020304" pitchFamily="18" charset="0"/>
              </a:rPr>
              <a:t>Machine Learning Model</a:t>
            </a:r>
          </a:p>
          <a:p>
            <a:pPr marL="0" indent="0">
              <a:buNone/>
            </a:pPr>
            <a:endParaRPr lang="en-US" dirty="0"/>
          </a:p>
          <a:p>
            <a:pPr>
              <a:buFont typeface="Arial" panose="020B0604020202020204" pitchFamily="34" charset="0"/>
              <a:buChar char="•"/>
            </a:pPr>
            <a:r>
              <a:rPr lang="en-IN" dirty="0"/>
              <a:t>The Model will train on the data, once it is trained it will predict the validity of the news.</a:t>
            </a:r>
          </a:p>
          <a:p>
            <a:pPr>
              <a:buFont typeface="Arial" panose="020B0604020202020204" pitchFamily="34" charset="0"/>
              <a:buChar char="•"/>
            </a:pPr>
            <a:r>
              <a:rPr lang="en-IN" dirty="0"/>
              <a:t>As soon as the data reaches the ML model it will process it and predict outcome as Real or Fake</a:t>
            </a:r>
          </a:p>
          <a:p>
            <a:pPr>
              <a:buFont typeface="Arial" panose="020B0604020202020204" pitchFamily="34" charset="0"/>
              <a:buChar char="•"/>
            </a:pPr>
            <a:r>
              <a:rPr lang="en-IN" dirty="0"/>
              <a:t>The predicted data will be sent to the website which will display it to the user. </a:t>
            </a:r>
          </a:p>
          <a:p>
            <a:pPr marL="0" indent="0">
              <a:buNone/>
            </a:pPr>
            <a:endParaRPr lang="en-IN" dirty="0"/>
          </a:p>
        </p:txBody>
      </p:sp>
    </p:spTree>
    <p:extLst>
      <p:ext uri="{BB962C8B-B14F-4D97-AF65-F5344CB8AC3E}">
        <p14:creationId xmlns:p14="http://schemas.microsoft.com/office/powerpoint/2010/main" val="159368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8E4D-A09F-D2AD-B9BD-2FBF402E6593}"/>
              </a:ext>
            </a:extLst>
          </p:cNvPr>
          <p:cNvSpPr>
            <a:spLocks noGrp="1"/>
          </p:cNvSpPr>
          <p:nvPr>
            <p:ph type="title"/>
          </p:nvPr>
        </p:nvSpPr>
        <p:spPr>
          <a:xfrm>
            <a:off x="1484311" y="685800"/>
            <a:ext cx="10018713" cy="1331259"/>
          </a:xfrm>
        </p:spPr>
        <p:txBody>
          <a:bodyPr/>
          <a:lstStyle/>
          <a:p>
            <a:r>
              <a:rPr lang="en-US" b="1" dirty="0">
                <a:solidFill>
                  <a:srgbClr val="00B0F0"/>
                </a:solidFill>
                <a:latin typeface="Arial Rounded MT Bold" panose="020F0704030504030204" pitchFamily="34" charset="0"/>
              </a:rPr>
              <a:t>RNN MODEL</a:t>
            </a:r>
          </a:p>
        </p:txBody>
      </p:sp>
      <p:sp>
        <p:nvSpPr>
          <p:cNvPr id="3" name="Content Placeholder 2">
            <a:extLst>
              <a:ext uri="{FF2B5EF4-FFF2-40B4-BE49-F238E27FC236}">
                <a16:creationId xmlns:a16="http://schemas.microsoft.com/office/drawing/2014/main" id="{833DB259-1A2C-E2ED-949A-E0FAD24E54A4}"/>
              </a:ext>
            </a:extLst>
          </p:cNvPr>
          <p:cNvSpPr>
            <a:spLocks noGrp="1"/>
          </p:cNvSpPr>
          <p:nvPr>
            <p:ph idx="1"/>
          </p:nvPr>
        </p:nvSpPr>
        <p:spPr>
          <a:xfrm>
            <a:off x="1484310" y="2017059"/>
            <a:ext cx="10018713" cy="3774141"/>
          </a:xfrm>
        </p:spPr>
        <p:txBody>
          <a:bodyPr/>
          <a:lstStyle/>
          <a:p>
            <a:pPr>
              <a:buFont typeface="Arial" panose="020B0604020202020204" pitchFamily="34" charset="0"/>
              <a:buChar char="•"/>
            </a:pPr>
            <a:r>
              <a:rPr lang="en-IN" dirty="0"/>
              <a:t>The Model will train on the data, once it is trained it will predict the validity of the news in Boolean format.</a:t>
            </a:r>
          </a:p>
          <a:p>
            <a:pPr>
              <a:buFont typeface="Arial" panose="020B0604020202020204" pitchFamily="34" charset="0"/>
              <a:buChar char="•"/>
            </a:pPr>
            <a:r>
              <a:rPr lang="en-IN" dirty="0"/>
              <a:t>As soon as the data reaches the RNN model it will process it and predict outcome as true or false</a:t>
            </a:r>
          </a:p>
          <a:p>
            <a:pPr>
              <a:buFont typeface="Arial" panose="020B0604020202020204" pitchFamily="34" charset="0"/>
              <a:buChar char="•"/>
            </a:pPr>
            <a:r>
              <a:rPr lang="en-IN" dirty="0"/>
              <a:t>The predicted data will be sent to the website which will display it to the user. </a:t>
            </a:r>
          </a:p>
          <a:p>
            <a:endParaRPr lang="en-US" dirty="0"/>
          </a:p>
        </p:txBody>
      </p:sp>
    </p:spTree>
    <p:extLst>
      <p:ext uri="{BB962C8B-B14F-4D97-AF65-F5344CB8AC3E}">
        <p14:creationId xmlns:p14="http://schemas.microsoft.com/office/powerpoint/2010/main" val="256563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D253-CB28-4178-D643-BFDC888543B6}"/>
              </a:ext>
            </a:extLst>
          </p:cNvPr>
          <p:cNvSpPr>
            <a:spLocks noGrp="1"/>
          </p:cNvSpPr>
          <p:nvPr>
            <p:ph type="title"/>
          </p:nvPr>
        </p:nvSpPr>
        <p:spPr>
          <a:xfrm>
            <a:off x="963706" y="257550"/>
            <a:ext cx="10026444" cy="883572"/>
          </a:xfrm>
        </p:spPr>
        <p:txBody>
          <a:bodyPr/>
          <a:lstStyle/>
          <a:p>
            <a:r>
              <a:rPr lang="en-US" b="1" dirty="0">
                <a:solidFill>
                  <a:srgbClr val="00B0F0"/>
                </a:solidFill>
                <a:latin typeface="Times New Roman" panose="02020603050405020304" pitchFamily="18" charset="0"/>
                <a:cs typeface="Times New Roman" panose="02020603050405020304" pitchFamily="18" charset="0"/>
              </a:rPr>
              <a:t>Dataset</a:t>
            </a:r>
            <a:r>
              <a:rPr lang="en-US" dirty="0"/>
              <a:t> </a:t>
            </a:r>
            <a:endParaRPr lang="en-IN" dirty="0"/>
          </a:p>
        </p:txBody>
      </p:sp>
      <p:pic>
        <p:nvPicPr>
          <p:cNvPr id="9" name="Picture 8">
            <a:extLst>
              <a:ext uri="{FF2B5EF4-FFF2-40B4-BE49-F238E27FC236}">
                <a16:creationId xmlns:a16="http://schemas.microsoft.com/office/drawing/2014/main" id="{F33CF542-7E8A-6641-9C09-96E47BB58285}"/>
              </a:ext>
            </a:extLst>
          </p:cNvPr>
          <p:cNvPicPr>
            <a:picLocks noChangeAspect="1"/>
          </p:cNvPicPr>
          <p:nvPr/>
        </p:nvPicPr>
        <p:blipFill>
          <a:blip r:embed="rId2"/>
          <a:stretch>
            <a:fillRect/>
          </a:stretch>
        </p:blipFill>
        <p:spPr>
          <a:xfrm>
            <a:off x="2040375" y="1268942"/>
            <a:ext cx="8847587" cy="4999153"/>
          </a:xfrm>
          <a:prstGeom prst="rect">
            <a:avLst/>
          </a:prstGeom>
        </p:spPr>
      </p:pic>
    </p:spTree>
    <p:extLst>
      <p:ext uri="{BB962C8B-B14F-4D97-AF65-F5344CB8AC3E}">
        <p14:creationId xmlns:p14="http://schemas.microsoft.com/office/powerpoint/2010/main" val="369861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0151-2B73-367C-FE75-F74ECC5F4D68}"/>
              </a:ext>
            </a:extLst>
          </p:cNvPr>
          <p:cNvSpPr>
            <a:spLocks noGrp="1"/>
          </p:cNvSpPr>
          <p:nvPr>
            <p:ph type="title"/>
          </p:nvPr>
        </p:nvSpPr>
        <p:spPr>
          <a:xfrm>
            <a:off x="1086643" y="963706"/>
            <a:ext cx="10018713" cy="856129"/>
          </a:xfrm>
        </p:spPr>
        <p:txBody>
          <a:bodyPr/>
          <a:lstStyle/>
          <a:p>
            <a:r>
              <a:rPr lang="en-US" dirty="0">
                <a:solidFill>
                  <a:srgbClr val="FF0000"/>
                </a:solidFill>
                <a:latin typeface="Arial Rounded MT Bold" panose="020F0704030504030204" pitchFamily="34" charset="0"/>
              </a:rPr>
              <a:t>RNN</a:t>
            </a:r>
            <a:r>
              <a:rPr lang="en-US" dirty="0"/>
              <a:t> </a:t>
            </a:r>
          </a:p>
        </p:txBody>
      </p:sp>
      <p:sp>
        <p:nvSpPr>
          <p:cNvPr id="3" name="Content Placeholder 2">
            <a:extLst>
              <a:ext uri="{FF2B5EF4-FFF2-40B4-BE49-F238E27FC236}">
                <a16:creationId xmlns:a16="http://schemas.microsoft.com/office/drawing/2014/main" id="{9FCEF64A-0071-61F6-3B07-FCFF306213E0}"/>
              </a:ext>
            </a:extLst>
          </p:cNvPr>
          <p:cNvSpPr>
            <a:spLocks noGrp="1"/>
          </p:cNvSpPr>
          <p:nvPr>
            <p:ph idx="1"/>
          </p:nvPr>
        </p:nvSpPr>
        <p:spPr>
          <a:xfrm>
            <a:off x="1591887" y="2646828"/>
            <a:ext cx="10018713" cy="3969125"/>
          </a:xfrm>
        </p:spPr>
        <p:txBody>
          <a:bodyPr>
            <a:normAutofit fontScale="92500" lnSpcReduction="20000"/>
          </a:bodyPr>
          <a:lstStyle/>
          <a:p>
            <a:r>
              <a:rPr lang="en-US" i="0" dirty="0">
                <a:solidFill>
                  <a:srgbClr val="161616"/>
                </a:solidFill>
                <a:effectLst/>
                <a:latin typeface="Arial Rounded MT Bold" panose="020F0704030504030204" pitchFamily="34" charset="0"/>
              </a:rPr>
              <a:t>A recurrent neural network (RNN) is a type of artificial neural network which uses sequential data or time series data</a:t>
            </a:r>
          </a:p>
          <a:p>
            <a:r>
              <a:rPr lang="en-US" dirty="0">
                <a:solidFill>
                  <a:srgbClr val="161616"/>
                </a:solidFill>
                <a:latin typeface="Arial Rounded MT Bold" panose="020F0704030504030204" pitchFamily="34" charset="0"/>
              </a:rPr>
              <a:t>D</a:t>
            </a:r>
            <a:r>
              <a:rPr lang="en-US" i="0" dirty="0">
                <a:solidFill>
                  <a:srgbClr val="161616"/>
                </a:solidFill>
                <a:effectLst/>
                <a:latin typeface="Arial Rounded MT Bold" panose="020F0704030504030204" pitchFamily="34" charset="0"/>
              </a:rPr>
              <a:t>istinguishing characteristic of recurrent networks is that they share parameters across each layer of the network.</a:t>
            </a:r>
          </a:p>
          <a:p>
            <a:r>
              <a:rPr lang="en-US" i="0" dirty="0">
                <a:solidFill>
                  <a:srgbClr val="161616"/>
                </a:solidFill>
                <a:effectLst/>
                <a:latin typeface="Arial Rounded MT Bold" panose="020F0704030504030204" pitchFamily="34" charset="0"/>
              </a:rPr>
              <a:t>Recurrent neural networks leverage backpropagation through time (BPTT) algorithm to determine the gradients, which is slightly different from traditional backpropagation as it is specific to sequence data. </a:t>
            </a:r>
            <a:endParaRPr lang="en-US" dirty="0">
              <a:solidFill>
                <a:srgbClr val="161616"/>
              </a:solidFill>
              <a:latin typeface="Arial Rounded MT Bold" panose="020F0704030504030204" pitchFamily="34" charset="0"/>
            </a:endParaRPr>
          </a:p>
          <a:p>
            <a:endParaRPr lang="en-US" b="0" i="0" dirty="0">
              <a:solidFill>
                <a:srgbClr val="161616"/>
              </a:solidFill>
              <a:effectLst/>
              <a:latin typeface="IBM Plex Sans" panose="020B0503050203000203" pitchFamily="34" charset="0"/>
            </a:endParaRPr>
          </a:p>
          <a:p>
            <a:r>
              <a:rPr lang="en-US" b="0" i="0" dirty="0">
                <a:effectLst/>
                <a:latin typeface="Arial Rounded MT Bold" panose="020F0704030504030204" pitchFamily="34" charset="0"/>
              </a:rPr>
              <a:t>RNN works on the principle of saving the output of a particular layer and feeding this back to the input in order to predict the output of the layer</a:t>
            </a:r>
            <a:r>
              <a:rPr lang="en-US" b="0" i="0" dirty="0">
                <a:solidFill>
                  <a:srgbClr val="51565E"/>
                </a:solidFill>
                <a:effectLst/>
                <a:latin typeface="Roboto" panose="02000000000000000000" pitchFamily="2" charset="0"/>
              </a:rPr>
              <a:t>.</a:t>
            </a:r>
            <a:endParaRPr lang="en-US" b="0" i="0" dirty="0">
              <a:solidFill>
                <a:srgbClr val="161616"/>
              </a:solidFill>
              <a:effectLst/>
              <a:latin typeface="IBM Plex Sans" panose="020B0503050203000203" pitchFamily="34" charset="0"/>
            </a:endParaRPr>
          </a:p>
          <a:p>
            <a:endParaRPr lang="en-US" dirty="0">
              <a:solidFill>
                <a:srgbClr val="161616"/>
              </a:solidFill>
              <a:latin typeface="IBM Plex Sans" panose="020B0604020202020204" pitchFamily="34" charset="0"/>
            </a:endParaRPr>
          </a:p>
          <a:p>
            <a:endParaRPr lang="en-US" dirty="0"/>
          </a:p>
        </p:txBody>
      </p:sp>
    </p:spTree>
    <p:extLst>
      <p:ext uri="{BB962C8B-B14F-4D97-AF65-F5344CB8AC3E}">
        <p14:creationId xmlns:p14="http://schemas.microsoft.com/office/powerpoint/2010/main" val="3477195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336</TotalTime>
  <Words>797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Rounded MT Bold</vt:lpstr>
      <vt:lpstr>Cascadia Code SemiBold</vt:lpstr>
      <vt:lpstr>Corbel</vt:lpstr>
      <vt:lpstr>Courier New</vt:lpstr>
      <vt:lpstr>IBM Plex Sans</vt:lpstr>
      <vt:lpstr>Roboto</vt:lpstr>
      <vt:lpstr>Times New Roman</vt:lpstr>
      <vt:lpstr>urw-din</vt:lpstr>
      <vt:lpstr>Parallax</vt:lpstr>
      <vt:lpstr>Progress Report On :  Fake News Detection using Machine Learning</vt:lpstr>
      <vt:lpstr>Table of Content </vt:lpstr>
      <vt:lpstr>Abstract</vt:lpstr>
      <vt:lpstr>Previous Work</vt:lpstr>
      <vt:lpstr>Work progress</vt:lpstr>
      <vt:lpstr>PowerPoint Presentation</vt:lpstr>
      <vt:lpstr>RNN MODEL</vt:lpstr>
      <vt:lpstr>Dataset </vt:lpstr>
      <vt:lpstr>RNN </vt:lpstr>
      <vt:lpstr>RNN ALGORITHM (LSTM)  </vt:lpstr>
      <vt:lpstr>Software Setup for Development</vt:lpstr>
      <vt:lpstr>Computational Requirements </vt:lpstr>
      <vt:lpstr>MODEL IMPLEMENTATION</vt:lpstr>
      <vt:lpstr>WEB App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On :  Fake News Detection using Machine Learning</dc:title>
  <dc:creator>Rohan Patil</dc:creator>
  <cp:lastModifiedBy>Rohan Patil</cp:lastModifiedBy>
  <cp:revision>9</cp:revision>
  <dcterms:created xsi:type="dcterms:W3CDTF">2022-11-17T11:56:58Z</dcterms:created>
  <dcterms:modified xsi:type="dcterms:W3CDTF">2023-04-23T07:01:08Z</dcterms:modified>
</cp:coreProperties>
</file>