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74" r:id="rId14"/>
    <p:sldId id="270" r:id="rId15"/>
    <p:sldId id="271" r:id="rId16"/>
    <p:sldId id="272" r:id="rId17"/>
    <p:sldId id="273" r:id="rId18"/>
    <p:sldId id="276" r:id="rId19"/>
    <p:sldId id="27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7452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1166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74908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616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69923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4531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A1C593-65D0-4073-BCC9-577B9352EA97}" type="datetimeFigureOut">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75323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3007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5902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2890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1601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684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2473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4/29/2022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2141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1280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3048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8417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3A1C593-65D0-4073-BCC9-577B9352EA97}" type="datetimeFigureOut">
              <a:rPr lang="en-US" smtClean="0"/>
              <a:t>4/29/2022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5693045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6300" y="1032329"/>
            <a:ext cx="9144000" cy="1896110"/>
          </a:xfrm>
        </p:spPr>
        <p:txBody>
          <a:bodyPr>
            <a:normAutofit fontScale="90000"/>
          </a:bodyPr>
          <a:lstStyle/>
          <a:p>
            <a:r>
              <a:rPr lang="en-US" dirty="0">
                <a:effectLst>
                  <a:outerShdw blurRad="38100" dist="38100" dir="2700000" algn="tl">
                    <a:srgbClr val="000000">
                      <a:alpha val="43137"/>
                    </a:srgbClr>
                  </a:outerShdw>
                </a:effectLst>
              </a:rPr>
              <a:t>P109 - Summary Extraction along with sentimental analysis.</a:t>
            </a:r>
          </a:p>
        </p:txBody>
      </p:sp>
      <p:sp>
        <p:nvSpPr>
          <p:cNvPr id="3" name="Subtitle 2"/>
          <p:cNvSpPr>
            <a:spLocks noGrp="1"/>
          </p:cNvSpPr>
          <p:nvPr>
            <p:ph type="subTitle" idx="1"/>
          </p:nvPr>
        </p:nvSpPr>
        <p:spPr>
          <a:xfrm>
            <a:off x="864597" y="3500847"/>
            <a:ext cx="9144000" cy="3261814"/>
          </a:xfrm>
        </p:spPr>
        <p:txBody>
          <a:bodyPr>
            <a:normAutofit fontScale="32500" lnSpcReduction="20000"/>
          </a:bodyPr>
          <a:lstStyle/>
          <a:p>
            <a:pPr algn="l"/>
            <a:r>
              <a:rPr lang="en-US" sz="6000" b="1" dirty="0" smtClean="0"/>
              <a:t>Presented by Group </a:t>
            </a:r>
            <a:r>
              <a:rPr lang="en-US" sz="6000" b="1" dirty="0"/>
              <a:t>6 : </a:t>
            </a:r>
            <a:endParaRPr lang="en-US" sz="6000" b="1" dirty="0" smtClean="0"/>
          </a:p>
          <a:p>
            <a:pPr algn="l"/>
            <a:r>
              <a:rPr lang="en-US" sz="6000" dirty="0" err="1" smtClean="0"/>
              <a:t>Samrat</a:t>
            </a:r>
            <a:r>
              <a:rPr lang="en-US" sz="6000" dirty="0" smtClean="0"/>
              <a:t> </a:t>
            </a:r>
            <a:r>
              <a:rPr lang="en-US" sz="6000" dirty="0" err="1"/>
              <a:t>Pawar</a:t>
            </a:r>
            <a:endParaRPr lang="en-US" sz="6000" dirty="0"/>
          </a:p>
          <a:p>
            <a:pPr algn="l"/>
            <a:r>
              <a:rPr lang="en-US" sz="6000" dirty="0" err="1" smtClean="0"/>
              <a:t>Siddhesh</a:t>
            </a:r>
            <a:r>
              <a:rPr lang="en-US" sz="6000" dirty="0" smtClean="0"/>
              <a:t> </a:t>
            </a:r>
            <a:r>
              <a:rPr lang="en-US" sz="6000" dirty="0" err="1" smtClean="0"/>
              <a:t>Patil</a:t>
            </a:r>
            <a:endParaRPr lang="en-US" sz="6000" dirty="0" smtClean="0"/>
          </a:p>
          <a:p>
            <a:pPr algn="l"/>
            <a:r>
              <a:rPr lang="en-US" sz="6000" dirty="0" smtClean="0"/>
              <a:t>Ansari </a:t>
            </a:r>
            <a:r>
              <a:rPr lang="en-US" sz="6000" dirty="0" err="1" smtClean="0"/>
              <a:t>Inam</a:t>
            </a:r>
            <a:endParaRPr lang="en-US" sz="6000" dirty="0"/>
          </a:p>
          <a:p>
            <a:pPr algn="l"/>
            <a:r>
              <a:rPr lang="en-US" sz="6000" dirty="0" err="1" smtClean="0"/>
              <a:t>Pranali</a:t>
            </a:r>
            <a:r>
              <a:rPr lang="en-US" sz="6000" dirty="0" smtClean="0"/>
              <a:t> </a:t>
            </a:r>
            <a:r>
              <a:rPr lang="en-US" sz="6000" dirty="0" err="1" smtClean="0"/>
              <a:t>Chaudhari</a:t>
            </a:r>
            <a:endParaRPr lang="en-US" sz="6000" dirty="0"/>
          </a:p>
          <a:p>
            <a:pPr algn="l"/>
            <a:endParaRPr lang="en-US" sz="6000" dirty="0"/>
          </a:p>
          <a:p>
            <a:pPr algn="l"/>
            <a:r>
              <a:rPr lang="en-US" sz="6000" b="1" dirty="0" smtClean="0"/>
              <a:t>Mentor</a:t>
            </a:r>
            <a:r>
              <a:rPr lang="en-US" sz="6000" dirty="0" smtClean="0"/>
              <a:t> </a:t>
            </a:r>
            <a:r>
              <a:rPr lang="en-US" sz="6000" dirty="0"/>
              <a:t>: </a:t>
            </a:r>
            <a:r>
              <a:rPr lang="en-US" sz="6000" dirty="0" smtClean="0"/>
              <a:t> </a:t>
            </a:r>
            <a:r>
              <a:rPr lang="en-US" sz="6000" dirty="0" err="1" smtClean="0"/>
              <a:t>Karthik</a:t>
            </a:r>
            <a:r>
              <a:rPr lang="en-US" sz="6000" dirty="0"/>
              <a:t> </a:t>
            </a:r>
            <a:r>
              <a:rPr lang="en-US" sz="6000" dirty="0" smtClean="0"/>
              <a:t>&amp; </a:t>
            </a:r>
            <a:r>
              <a:rPr lang="en-US" sz="6000" dirty="0" err="1" smtClean="0"/>
              <a:t>Dhanya</a:t>
            </a:r>
            <a:r>
              <a:rPr lang="en-US" sz="6000" dirty="0" smtClean="0"/>
              <a:t> </a:t>
            </a:r>
          </a:p>
          <a:p>
            <a:pPr algn="l"/>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515600" cy="828040"/>
          </a:xfrm>
        </p:spPr>
        <p:txBody>
          <a:bodyPr/>
          <a:lstStyle/>
          <a:p>
            <a:r>
              <a:rPr lang="en-US" dirty="0"/>
              <a:t>Sentimental Analysis</a:t>
            </a:r>
          </a:p>
        </p:txBody>
      </p:sp>
      <p:pic>
        <p:nvPicPr>
          <p:cNvPr id="7" name="Content Placeholder 6" descr="Screenshot (367)"/>
          <p:cNvPicPr>
            <a:picLocks noGrp="1" noChangeAspect="1"/>
          </p:cNvPicPr>
          <p:nvPr>
            <p:ph sz="half" idx="1"/>
          </p:nvPr>
        </p:nvPicPr>
        <p:blipFill rotWithShape="1">
          <a:blip r:embed="rId2"/>
          <a:srcRect l="606" t="35236" r="60" b="24591"/>
          <a:stretch/>
        </p:blipFill>
        <p:spPr>
          <a:xfrm>
            <a:off x="4788884" y="2763201"/>
            <a:ext cx="7307323" cy="2749325"/>
          </a:xfrm>
          <a:prstGeom prst="rect">
            <a:avLst/>
          </a:prstGeom>
        </p:spPr>
      </p:pic>
      <p:sp>
        <p:nvSpPr>
          <p:cNvPr id="4" name="Content Placeholder 3"/>
          <p:cNvSpPr>
            <a:spLocks noGrp="1"/>
          </p:cNvSpPr>
          <p:nvPr>
            <p:ph sz="half" idx="2"/>
          </p:nvPr>
        </p:nvSpPr>
        <p:spPr>
          <a:xfrm>
            <a:off x="250372" y="846182"/>
            <a:ext cx="4538512" cy="5903323"/>
          </a:xfrm>
        </p:spPr>
        <p:txBody>
          <a:bodyPr>
            <a:noAutofit/>
          </a:bodyPr>
          <a:lstStyle/>
          <a:p>
            <a:r>
              <a:rPr lang="en-US" sz="1600" dirty="0"/>
              <a:t>Here we attempt to get the sentiment of each line in the whole document based on NLTK's Vader Analyzer. In order to keep the task simplistic,  refraining from training a Neural network architecture (LSTM or CNN) for this, as it will need the training to be done on some other labelled data set and then utilize transfer learning to work on this piece of text.</a:t>
            </a:r>
          </a:p>
          <a:p>
            <a:r>
              <a:rPr lang="en-US" sz="1600" dirty="0"/>
              <a:t>Instead I use NLTK, and label sentences polarity based on the polarity score of it's individual words. The sentiment scoring consists of 4 tags : </a:t>
            </a:r>
            <a:r>
              <a:rPr lang="en-US" sz="1600" dirty="0" err="1"/>
              <a:t>Neu</a:t>
            </a:r>
            <a:r>
              <a:rPr lang="en-US" sz="1600" dirty="0"/>
              <a:t>, </a:t>
            </a:r>
            <a:r>
              <a:rPr lang="en-US" sz="1600" dirty="0" err="1"/>
              <a:t>Neg</a:t>
            </a:r>
            <a:r>
              <a:rPr lang="en-US" sz="1600" dirty="0"/>
              <a:t>, </a:t>
            </a:r>
            <a:r>
              <a:rPr lang="en-US" sz="1600" dirty="0" err="1"/>
              <a:t>Pos</a:t>
            </a:r>
            <a:r>
              <a:rPr lang="en-US" sz="1600" dirty="0"/>
              <a:t> and compound. The first three represent the sentiment score percentage of each category in our sentence, and the compound single number that scores the sentiment. compound ranges from -1 (Extremely Negative) to 1 (Extremely Positive</a:t>
            </a:r>
            <a:r>
              <a:rPr lang="en-US" sz="1600" dirty="0" smtClean="0"/>
              <a:t>).</a:t>
            </a:r>
            <a:endParaRPr lang="en-US" sz="1600" dirty="0"/>
          </a:p>
        </p:txBody>
      </p:sp>
      <p:sp>
        <p:nvSpPr>
          <p:cNvPr id="3" name="Rectangle 2"/>
          <p:cNvSpPr/>
          <p:nvPr/>
        </p:nvSpPr>
        <p:spPr>
          <a:xfrm>
            <a:off x="4788884" y="719881"/>
            <a:ext cx="7502434" cy="1323439"/>
          </a:xfrm>
          <a:prstGeom prst="rect">
            <a:avLst/>
          </a:prstGeom>
        </p:spPr>
        <p:txBody>
          <a:bodyPr wrap="square">
            <a:spAutoFit/>
          </a:bodyPr>
          <a:lstStyle/>
          <a:p>
            <a:pPr marL="285750" indent="-285750">
              <a:buFont typeface="Arial" panose="020B0604020202020204" pitchFamily="34" charset="0"/>
              <a:buChar char="•"/>
            </a:pPr>
            <a:r>
              <a:rPr lang="en-US" sz="1600" dirty="0"/>
              <a:t>I have considered sentences with a compound  </a:t>
            </a:r>
          </a:p>
          <a:p>
            <a:r>
              <a:rPr lang="en-US" sz="1600" dirty="0"/>
              <a:t>     value greater than 0.2 as positive and less than -0.2</a:t>
            </a:r>
          </a:p>
          <a:p>
            <a:r>
              <a:rPr lang="en-US" sz="1600" dirty="0"/>
              <a:t>     as negative. </a:t>
            </a:r>
            <a:endParaRPr lang="en-US" sz="1600" dirty="0" smtClean="0"/>
          </a:p>
          <a:p>
            <a:pPr marL="285750" indent="-285750">
              <a:buFont typeface="Arial" panose="020B0604020202020204" pitchFamily="34" charset="0"/>
              <a:buChar char="•"/>
            </a:pPr>
            <a:r>
              <a:rPr lang="en-US" sz="1600" dirty="0" smtClean="0"/>
              <a:t>The </a:t>
            </a:r>
            <a:r>
              <a:rPr lang="en-US" sz="1600" dirty="0"/>
              <a:t>label column in data frame </a:t>
            </a:r>
            <a:r>
              <a:rPr lang="en-US" sz="1600" dirty="0" smtClean="0"/>
              <a:t>refers to the </a:t>
            </a:r>
            <a:r>
              <a:rPr lang="en-US" sz="1600" dirty="0"/>
              <a:t>sentiment </a:t>
            </a:r>
            <a:r>
              <a:rPr lang="en-US" sz="1600" dirty="0" smtClean="0"/>
              <a:t>of </a:t>
            </a:r>
            <a:r>
              <a:rPr lang="en-US" sz="1600" dirty="0"/>
              <a:t>the sentence, 0 being neutral, +1 positive and -1 negative </a:t>
            </a:r>
            <a:r>
              <a:rPr lang="en-US" sz="1600" dirty="0" smtClean="0"/>
              <a:t>respectively</a:t>
            </a:r>
            <a:r>
              <a:rPr lang="en-US" sz="1600"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osi negi neu"/>
          <p:cNvPicPr>
            <a:picLocks noGrp="1" noChangeAspect="1"/>
          </p:cNvPicPr>
          <p:nvPr>
            <p:ph sz="half" idx="1"/>
          </p:nvPr>
        </p:nvPicPr>
        <p:blipFill>
          <a:blip r:embed="rId2"/>
          <a:stretch>
            <a:fillRect/>
          </a:stretch>
        </p:blipFill>
        <p:spPr>
          <a:xfrm>
            <a:off x="2035628" y="622299"/>
            <a:ext cx="7134860" cy="5796915"/>
          </a:xfrm>
          <a:prstGeom prst="rect">
            <a:avLst/>
          </a:prstGeom>
          <a:scene3d>
            <a:camera prst="orthographicFront"/>
            <a:lightRig rig="threePt" dir="t"/>
          </a:scene3d>
          <a:sp3d>
            <a:bevelT prst="convex"/>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6145"/>
          </a:xfrm>
        </p:spPr>
        <p:txBody>
          <a:bodyPr/>
          <a:lstStyle/>
          <a:p>
            <a:r>
              <a:rPr lang="en-US"/>
              <a:t>Text Summarizer:</a:t>
            </a:r>
          </a:p>
        </p:txBody>
      </p:sp>
      <p:sp>
        <p:nvSpPr>
          <p:cNvPr id="3" name="Content Placeholder 2"/>
          <p:cNvSpPr>
            <a:spLocks noGrp="1"/>
          </p:cNvSpPr>
          <p:nvPr>
            <p:ph sz="half" idx="1"/>
          </p:nvPr>
        </p:nvSpPr>
        <p:spPr>
          <a:xfrm>
            <a:off x="1029335" y="1271270"/>
            <a:ext cx="10133330" cy="1923415"/>
          </a:xfrm>
        </p:spPr>
        <p:txBody>
          <a:bodyPr>
            <a:normAutofit fontScale="85000" lnSpcReduction="10000"/>
          </a:bodyPr>
          <a:lstStyle/>
          <a:p>
            <a:r>
              <a:rPr lang="en-US"/>
              <a:t>Here we are creating summary of each Chapter, using Gensim's summarizer.</a:t>
            </a:r>
          </a:p>
          <a:p>
            <a:r>
              <a:rPr lang="en-US"/>
              <a:t> This summarizer is based on TextRank algorithm which is losely similar to PageRank algorithm used by Google. </a:t>
            </a:r>
          </a:p>
          <a:p>
            <a:r>
              <a:rPr lang="en-US"/>
              <a:t>Text is converted to graph with vertices and edges and the more a sentence is linked by other sentence the higher it's score grows. Summary is generated by top high scoring sentences.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a:t>
            </a:r>
            <a:endParaRPr lang="en-US" dirty="0"/>
          </a:p>
        </p:txBody>
      </p:sp>
      <p:sp>
        <p:nvSpPr>
          <p:cNvPr id="3" name="Content Placeholder 2"/>
          <p:cNvSpPr>
            <a:spLocks noGrp="1"/>
          </p:cNvSpPr>
          <p:nvPr>
            <p:ph sz="half" idx="1"/>
          </p:nvPr>
        </p:nvSpPr>
        <p:spPr>
          <a:xfrm>
            <a:off x="913794" y="2088319"/>
            <a:ext cx="11038720" cy="3998972"/>
          </a:xfrm>
        </p:spPr>
        <p:txBody>
          <a:bodyPr/>
          <a:lstStyle/>
          <a:p>
            <a:r>
              <a:rPr lang="en-US" dirty="0"/>
              <a:t>Naive Bayes </a:t>
            </a:r>
            <a:r>
              <a:rPr lang="en-US" dirty="0" smtClean="0"/>
              <a:t>Classifier </a:t>
            </a:r>
            <a:r>
              <a:rPr lang="en-US" dirty="0"/>
              <a:t>for Multinomial </a:t>
            </a:r>
            <a:r>
              <a:rPr lang="en-US" dirty="0" smtClean="0"/>
              <a:t>Model</a:t>
            </a:r>
          </a:p>
          <a:p>
            <a:r>
              <a:rPr lang="en-US" dirty="0"/>
              <a:t>Linear Support Vector </a:t>
            </a:r>
            <a:r>
              <a:rPr lang="en-US" dirty="0" smtClean="0"/>
              <a:t>Machine</a:t>
            </a:r>
          </a:p>
          <a:p>
            <a:r>
              <a:rPr lang="en-US" dirty="0"/>
              <a:t>Logistic </a:t>
            </a:r>
            <a:r>
              <a:rPr lang="en-US" dirty="0" smtClean="0"/>
              <a:t>Regression</a:t>
            </a:r>
          </a:p>
          <a:p>
            <a:r>
              <a:rPr lang="en-US" dirty="0"/>
              <a:t>Random Forest </a:t>
            </a:r>
            <a:r>
              <a:rPr lang="en-US" dirty="0" smtClean="0"/>
              <a:t>Classifier</a:t>
            </a:r>
          </a:p>
          <a:p>
            <a:endParaRPr lang="en-US" dirty="0"/>
          </a:p>
        </p:txBody>
      </p:sp>
    </p:spTree>
    <p:extLst>
      <p:ext uri="{BB962C8B-B14F-4D97-AF65-F5344CB8AC3E}">
        <p14:creationId xmlns:p14="http://schemas.microsoft.com/office/powerpoint/2010/main" val="224444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7885"/>
          </a:xfrm>
        </p:spPr>
        <p:txBody>
          <a:bodyPr>
            <a:normAutofit fontScale="90000"/>
          </a:bodyPr>
          <a:lstStyle/>
          <a:p>
            <a:r>
              <a:rPr lang="en-US" dirty="0"/>
              <a:t>Naive Bayes </a:t>
            </a:r>
            <a:r>
              <a:rPr lang="en-US" dirty="0" smtClean="0"/>
              <a:t>Classifier </a:t>
            </a:r>
            <a:r>
              <a:rPr lang="en-US" dirty="0"/>
              <a:t>for Multinomial Models:</a:t>
            </a:r>
          </a:p>
        </p:txBody>
      </p:sp>
      <p:sp>
        <p:nvSpPr>
          <p:cNvPr id="3" name="Content Placeholder 2"/>
          <p:cNvSpPr>
            <a:spLocks noGrp="1"/>
          </p:cNvSpPr>
          <p:nvPr>
            <p:ph sz="half" idx="1"/>
          </p:nvPr>
        </p:nvSpPr>
        <p:spPr>
          <a:xfrm>
            <a:off x="838199" y="1825625"/>
            <a:ext cx="10095411" cy="1791335"/>
          </a:xfrm>
        </p:spPr>
        <p:txBody>
          <a:bodyPr>
            <a:normAutofit/>
          </a:bodyPr>
          <a:lstStyle/>
          <a:p>
            <a:pPr marL="0" indent="0">
              <a:buNone/>
            </a:pPr>
            <a:r>
              <a:rPr lang="en-US" dirty="0" smtClean="0">
                <a:effectLst/>
              </a:rPr>
              <a:t>The </a:t>
            </a:r>
            <a:r>
              <a:rPr lang="en-US" dirty="0">
                <a:effectLst/>
              </a:rPr>
              <a:t>multinomial Naive Bayes classifier is suitable for classification with discrete features (e.g., word counts for text classification). The multinomial distribution normally requires integer feature counts. However, in practice, fractional counts such as tf-idf may also work.</a:t>
            </a:r>
            <a:endParaRPr lang="en-US" dirty="0"/>
          </a:p>
        </p:txBody>
      </p:sp>
      <p:pic>
        <p:nvPicPr>
          <p:cNvPr id="5" name="Content Placeholder 4" descr="Screenshot (368)"/>
          <p:cNvPicPr>
            <a:picLocks noGrp="1" noChangeAspect="1"/>
          </p:cNvPicPr>
          <p:nvPr>
            <p:ph sz="half" idx="2"/>
          </p:nvPr>
        </p:nvPicPr>
        <p:blipFill>
          <a:blip r:embed="rId2"/>
          <a:srcRect l="15754" t="64183" r="45560" b="11780"/>
          <a:stretch>
            <a:fillRect/>
          </a:stretch>
        </p:blipFill>
        <p:spPr>
          <a:xfrm>
            <a:off x="1029335" y="3719830"/>
            <a:ext cx="8919210" cy="2694940"/>
          </a:xfrm>
          <a:prstGeom prst="rect">
            <a:avLst/>
          </a:prstGeom>
        </p:spPr>
      </p:pic>
    </p:spTree>
    <p:extLst>
      <p:ext uri="{BB962C8B-B14F-4D97-AF65-F5344CB8AC3E}">
        <p14:creationId xmlns:p14="http://schemas.microsoft.com/office/powerpoint/2010/main" val="939956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7105"/>
          </a:xfrm>
        </p:spPr>
        <p:txBody>
          <a:bodyPr/>
          <a:lstStyle/>
          <a:p>
            <a:r>
              <a:rPr lang="en-US" dirty="0"/>
              <a:t>Linear Support Vector Machine:</a:t>
            </a:r>
          </a:p>
        </p:txBody>
      </p:sp>
      <p:pic>
        <p:nvPicPr>
          <p:cNvPr id="5" name="Content Placeholder 4" descr="Screenshot (369)"/>
          <p:cNvPicPr>
            <a:picLocks noGrp="1" noChangeAspect="1"/>
          </p:cNvPicPr>
          <p:nvPr>
            <p:ph sz="half" idx="1"/>
          </p:nvPr>
        </p:nvPicPr>
        <p:blipFill>
          <a:blip r:embed="rId2"/>
          <a:srcRect l="15061" t="37519" r="47598" b="37497"/>
          <a:stretch>
            <a:fillRect/>
          </a:stretch>
        </p:blipFill>
        <p:spPr>
          <a:xfrm>
            <a:off x="1118870" y="3731260"/>
            <a:ext cx="9318625" cy="2865755"/>
          </a:xfrm>
          <a:prstGeom prst="rect">
            <a:avLst/>
          </a:prstGeom>
        </p:spPr>
      </p:pic>
      <p:sp>
        <p:nvSpPr>
          <p:cNvPr id="4" name="Content Placeholder 3"/>
          <p:cNvSpPr>
            <a:spLocks noGrp="1"/>
          </p:cNvSpPr>
          <p:nvPr>
            <p:ph sz="half" idx="2"/>
          </p:nvPr>
        </p:nvSpPr>
        <p:spPr>
          <a:xfrm>
            <a:off x="1286509" y="1591310"/>
            <a:ext cx="9790794" cy="1417320"/>
          </a:xfrm>
        </p:spPr>
        <p:txBody>
          <a:bodyPr>
            <a:normAutofit/>
          </a:bodyPr>
          <a:lstStyle/>
          <a:p>
            <a:pPr marL="0" indent="0">
              <a:buNone/>
            </a:pPr>
            <a:r>
              <a:rPr lang="en-US" dirty="0">
                <a:effectLst/>
              </a:rPr>
              <a:t>The objective of the support vector machine algorithm is to find a hyperplane in an N-dimensional space(N — the number of features) that distinctly classifies the data points.</a:t>
            </a:r>
            <a:endParaRPr lang="en-US" dirty="0"/>
          </a:p>
        </p:txBody>
      </p:sp>
    </p:spTree>
    <p:extLst>
      <p:ext uri="{BB962C8B-B14F-4D97-AF65-F5344CB8AC3E}">
        <p14:creationId xmlns:p14="http://schemas.microsoft.com/office/powerpoint/2010/main" val="18427712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sz="half" idx="1"/>
          </p:nvPr>
        </p:nvSpPr>
        <p:spPr>
          <a:xfrm>
            <a:off x="838199" y="1825625"/>
            <a:ext cx="10787743" cy="1962604"/>
          </a:xfrm>
        </p:spPr>
        <p:txBody>
          <a:bodyPr>
            <a:normAutofit lnSpcReduction="10000"/>
          </a:bodyPr>
          <a:lstStyle/>
          <a:p>
            <a:r>
              <a:rPr lang="en-US" dirty="0">
                <a:effectLst/>
              </a:rPr>
              <a:t>Logistic regression is a classification algorithm. It is used to predict a binary outcome based on a set of independent variables</a:t>
            </a:r>
            <a:r>
              <a:rPr lang="en-US" dirty="0" smtClean="0">
                <a:effectLst/>
              </a:rPr>
              <a:t>.</a:t>
            </a:r>
          </a:p>
          <a:p>
            <a:r>
              <a:rPr lang="en-US" dirty="0">
                <a:effectLst/>
              </a:rPr>
              <a:t> A </a:t>
            </a:r>
            <a:r>
              <a:rPr lang="en-US" b="1" dirty="0">
                <a:effectLst/>
              </a:rPr>
              <a:t>binary outcome</a:t>
            </a:r>
            <a:r>
              <a:rPr lang="en-US" dirty="0">
                <a:effectLst/>
              </a:rPr>
              <a:t> is one where there are only two possible scenarios—either the event happens (1) or it does not happen (0). </a:t>
            </a:r>
            <a:r>
              <a:rPr lang="en-US" b="1" dirty="0">
                <a:effectLst/>
              </a:rPr>
              <a:t>Independent variables</a:t>
            </a:r>
            <a:r>
              <a:rPr lang="en-US" dirty="0">
                <a:effectLst/>
              </a:rPr>
              <a:t> are those variables or factors which may influence the outcome (or dependent variable).</a:t>
            </a:r>
            <a:endParaRPr lang="en-US" dirty="0"/>
          </a:p>
        </p:txBody>
      </p:sp>
      <p:pic>
        <p:nvPicPr>
          <p:cNvPr id="5" name="Content Placeholder 4" descr="Screenshot (370)"/>
          <p:cNvPicPr>
            <a:picLocks noGrp="1" noChangeAspect="1"/>
          </p:cNvPicPr>
          <p:nvPr>
            <p:ph sz="half" idx="2"/>
          </p:nvPr>
        </p:nvPicPr>
        <p:blipFill>
          <a:blip r:embed="rId2"/>
          <a:srcRect l="14682" t="55972" r="47916" b="19281"/>
          <a:stretch>
            <a:fillRect/>
          </a:stretch>
        </p:blipFill>
        <p:spPr>
          <a:xfrm>
            <a:off x="708025" y="3985260"/>
            <a:ext cx="10332720" cy="2618105"/>
          </a:xfrm>
          <a:prstGeom prst="rect">
            <a:avLst/>
          </a:prstGeom>
        </p:spPr>
      </p:pic>
    </p:spTree>
    <p:extLst>
      <p:ext uri="{BB962C8B-B14F-4D97-AF65-F5344CB8AC3E}">
        <p14:creationId xmlns:p14="http://schemas.microsoft.com/office/powerpoint/2010/main" val="1516858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Content Placeholder 2"/>
          <p:cNvSpPr>
            <a:spLocks noGrp="1"/>
          </p:cNvSpPr>
          <p:nvPr>
            <p:ph sz="half" idx="1"/>
          </p:nvPr>
        </p:nvSpPr>
        <p:spPr>
          <a:xfrm>
            <a:off x="838200" y="1825625"/>
            <a:ext cx="10931434" cy="1762760"/>
          </a:xfrm>
        </p:spPr>
        <p:txBody>
          <a:bodyPr>
            <a:normAutofit fontScale="85000" lnSpcReduction="10000"/>
          </a:bodyPr>
          <a:lstStyle/>
          <a:p>
            <a:r>
              <a:rPr lang="en-US" dirty="0">
                <a:effectLst/>
              </a:rPr>
              <a:t>Random forest is a supervised learning algorithm which is used for both classification as well as regression. But however, it is mainly used for classification </a:t>
            </a:r>
            <a:r>
              <a:rPr lang="en-US" dirty="0" smtClean="0">
                <a:effectLst/>
              </a:rPr>
              <a:t>problems.</a:t>
            </a:r>
          </a:p>
          <a:p>
            <a:r>
              <a:rPr lang="en-US" dirty="0" smtClean="0">
                <a:effectLst/>
              </a:rPr>
              <a:t> Random </a:t>
            </a:r>
            <a:r>
              <a:rPr lang="en-US" dirty="0">
                <a:effectLst/>
              </a:rPr>
              <a:t>forest algorithm creates decision trees on data samples and then gets the prediction from each of them and finally selects the best solution by means of voting. It is an ensemble method which is better than a single decision tree because it reduces the over-fitting by averaging the result.</a:t>
            </a:r>
            <a:endParaRPr lang="en-US" dirty="0"/>
          </a:p>
        </p:txBody>
      </p:sp>
      <p:pic>
        <p:nvPicPr>
          <p:cNvPr id="5" name="Content Placeholder 4" descr="Screenshot (371)"/>
          <p:cNvPicPr>
            <a:picLocks noGrp="1" noChangeAspect="1"/>
          </p:cNvPicPr>
          <p:nvPr>
            <p:ph sz="half" idx="2"/>
          </p:nvPr>
        </p:nvPicPr>
        <p:blipFill>
          <a:blip r:embed="rId2"/>
          <a:srcRect l="15538" t="46677" r="49733" b="29485"/>
          <a:stretch>
            <a:fillRect/>
          </a:stretch>
        </p:blipFill>
        <p:spPr>
          <a:xfrm>
            <a:off x="838200" y="3588385"/>
            <a:ext cx="9845675" cy="2697480"/>
          </a:xfrm>
          <a:prstGeom prst="rect">
            <a:avLst/>
          </a:prstGeom>
        </p:spPr>
      </p:pic>
    </p:spTree>
    <p:extLst>
      <p:ext uri="{BB962C8B-B14F-4D97-AF65-F5344CB8AC3E}">
        <p14:creationId xmlns:p14="http://schemas.microsoft.com/office/powerpoint/2010/main" val="1965439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1230"/>
          </a:xfrm>
        </p:spPr>
        <p:txBody>
          <a:bodyPr/>
          <a:lstStyle/>
          <a:p>
            <a:r>
              <a:rPr lang="en-US"/>
              <a:t>Model Deployment using Streamlit</a:t>
            </a:r>
          </a:p>
        </p:txBody>
      </p:sp>
      <p:pic>
        <p:nvPicPr>
          <p:cNvPr id="5" name="Content Placeholder 4" descr="Screenshot (377)"/>
          <p:cNvPicPr>
            <a:picLocks noGrp="1" noChangeAspect="1"/>
          </p:cNvPicPr>
          <p:nvPr>
            <p:ph sz="half" idx="1"/>
          </p:nvPr>
        </p:nvPicPr>
        <p:blipFill>
          <a:blip r:embed="rId2"/>
          <a:srcRect l="3909" t="4818" r="3015" b="8044"/>
          <a:stretch>
            <a:fillRect/>
          </a:stretch>
        </p:blipFill>
        <p:spPr>
          <a:xfrm>
            <a:off x="438059" y="1316355"/>
            <a:ext cx="10915741" cy="5389754"/>
          </a:xfrm>
          <a:prstGeom prst="rect">
            <a:avLst/>
          </a:prstGeom>
        </p:spPr>
      </p:pic>
    </p:spTree>
    <p:extLst>
      <p:ext uri="{BB962C8B-B14F-4D97-AF65-F5344CB8AC3E}">
        <p14:creationId xmlns:p14="http://schemas.microsoft.com/office/powerpoint/2010/main" val="1652100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550660" cy="686435"/>
          </a:xfrm>
        </p:spPr>
        <p:txBody>
          <a:bodyPr>
            <a:normAutofit/>
          </a:bodyPr>
          <a:lstStyle/>
          <a:p>
            <a:r>
              <a:rPr lang="en-US"/>
              <a:t>Challenges Faced :</a:t>
            </a:r>
          </a:p>
        </p:txBody>
      </p:sp>
      <p:sp>
        <p:nvSpPr>
          <p:cNvPr id="3" name="Content Placeholder 2"/>
          <p:cNvSpPr>
            <a:spLocks noGrp="1"/>
          </p:cNvSpPr>
          <p:nvPr>
            <p:ph sz="half" idx="1"/>
          </p:nvPr>
        </p:nvSpPr>
        <p:spPr>
          <a:xfrm>
            <a:off x="838200" y="1825625"/>
            <a:ext cx="10516235" cy="4351655"/>
          </a:xfrm>
        </p:spPr>
        <p:txBody>
          <a:bodyPr/>
          <a:lstStyle/>
          <a:p>
            <a:r>
              <a:rPr lang="en-US" dirty="0" smtClean="0"/>
              <a:t>Book with the much more pages were a problem to read in </a:t>
            </a:r>
            <a:r>
              <a:rPr lang="en-US" dirty="0" err="1" smtClean="0"/>
              <a:t>jupyter</a:t>
            </a:r>
            <a:r>
              <a:rPr lang="en-US" dirty="0" smtClean="0"/>
              <a:t> itself. Then we changed the configuration through code and increased the max limit of </a:t>
            </a:r>
            <a:r>
              <a:rPr lang="en-US" dirty="0" err="1" smtClean="0"/>
              <a:t>jupyter</a:t>
            </a:r>
            <a:r>
              <a:rPr lang="en-US" dirty="0" smtClean="0"/>
              <a:t>.</a:t>
            </a:r>
            <a:endParaRPr lang="en-US" dirty="0" smtClean="0"/>
          </a:p>
          <a:p>
            <a:r>
              <a:rPr lang="en-US" dirty="0" smtClean="0"/>
              <a:t>The </a:t>
            </a:r>
            <a:r>
              <a:rPr lang="en-US" dirty="0"/>
              <a:t>challenges </a:t>
            </a:r>
            <a:r>
              <a:rPr lang="en-US" dirty="0" smtClean="0"/>
              <a:t> </a:t>
            </a:r>
            <a:r>
              <a:rPr lang="en-US" dirty="0"/>
              <a:t>in the deployment part </a:t>
            </a:r>
            <a:r>
              <a:rPr lang="en-US" dirty="0" smtClean="0"/>
              <a:t>were that we </a:t>
            </a:r>
            <a:r>
              <a:rPr lang="en-US" dirty="0"/>
              <a:t>were not able parse the file to the main function </a:t>
            </a:r>
            <a:r>
              <a:rPr lang="en-US" dirty="0" smtClean="0"/>
              <a:t>.</a:t>
            </a:r>
          </a:p>
          <a:p>
            <a:r>
              <a:rPr lang="en-US" dirty="0" smtClean="0"/>
              <a:t>We </a:t>
            </a:r>
            <a:r>
              <a:rPr lang="en-US" dirty="0" err="1" smtClean="0"/>
              <a:t>we</a:t>
            </a:r>
            <a:r>
              <a:rPr lang="en-US" dirty="0" smtClean="0"/>
              <a:t> stuck at the making of .</a:t>
            </a:r>
            <a:r>
              <a:rPr lang="en-US" dirty="0" err="1" smtClean="0"/>
              <a:t>py</a:t>
            </a:r>
            <a:r>
              <a:rPr lang="en-US" dirty="0" smtClean="0"/>
              <a:t> file, but through the help of other friends we solve the problem. </a:t>
            </a:r>
            <a:endParaRPr lang="en-US" dirty="0"/>
          </a:p>
        </p:txBody>
      </p:sp>
    </p:spTree>
    <p:extLst>
      <p:ext uri="{BB962C8B-B14F-4D97-AF65-F5344CB8AC3E}">
        <p14:creationId xmlns:p14="http://schemas.microsoft.com/office/powerpoint/2010/main" val="355444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Objective :</a:t>
            </a:r>
          </a:p>
        </p:txBody>
      </p:sp>
      <p:sp>
        <p:nvSpPr>
          <p:cNvPr id="3" name="Content Placeholder 2"/>
          <p:cNvSpPr>
            <a:spLocks noGrp="1"/>
          </p:cNvSpPr>
          <p:nvPr>
            <p:ph idx="1"/>
          </p:nvPr>
        </p:nvSpPr>
        <p:spPr/>
        <p:txBody>
          <a:bodyPr/>
          <a:lstStyle/>
          <a:p>
            <a:r>
              <a:rPr lang="en-US" dirty="0"/>
              <a:t>Extract the </a:t>
            </a:r>
            <a:r>
              <a:rPr lang="en-US" dirty="0" err="1"/>
              <a:t>ebook</a:t>
            </a:r>
            <a:r>
              <a:rPr lang="en-US" dirty="0"/>
              <a:t> summary then categorized its content as positive , negative and neutral by building/using an </a:t>
            </a:r>
            <a:r>
              <a:rPr lang="en-US" dirty="0" err="1"/>
              <a:t>nlp</a:t>
            </a:r>
            <a:r>
              <a:rPr lang="en-US" dirty="0"/>
              <a:t> model.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364" y="2258546"/>
            <a:ext cx="10515600" cy="243078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2">
            <a:schemeClr val="dk1"/>
          </a:fillRef>
          <a:effectRef idx="1">
            <a:schemeClr val="dk1"/>
          </a:effectRef>
          <a:fontRef idx="minor">
            <a:schemeClr val="dk1"/>
          </a:fontRef>
        </p:style>
        <p:txBody>
          <a:bodyPr>
            <a:normAutofit/>
          </a:bodyPr>
          <a:lstStyle/>
          <a:p>
            <a:r>
              <a:rPr lang="en-US" sz="4800" dirty="0" smtClean="0"/>
              <a:t>Thank  </a:t>
            </a:r>
            <a:r>
              <a:rPr lang="en-US" sz="4800" dirty="0"/>
              <a:t>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150" y="196215"/>
            <a:ext cx="10515600" cy="1325563"/>
          </a:xfrm>
        </p:spPr>
        <p:txBody>
          <a:bodyPr/>
          <a:lstStyle/>
          <a:p>
            <a:r>
              <a:rPr lang="en-US" dirty="0"/>
              <a:t>Dataset Details</a:t>
            </a:r>
          </a:p>
        </p:txBody>
      </p:sp>
      <p:sp>
        <p:nvSpPr>
          <p:cNvPr id="3" name="Content Placeholder 2"/>
          <p:cNvSpPr>
            <a:spLocks noGrp="1"/>
          </p:cNvSpPr>
          <p:nvPr>
            <p:ph sz="half" idx="1"/>
          </p:nvPr>
        </p:nvSpPr>
        <p:spPr>
          <a:xfrm>
            <a:off x="285750" y="1825625"/>
            <a:ext cx="7639685" cy="4781550"/>
          </a:xfrm>
        </p:spPr>
        <p:txBody>
          <a:bodyPr>
            <a:normAutofit fontScale="92500"/>
          </a:bodyPr>
          <a:lstStyle/>
          <a:p>
            <a:r>
              <a:rPr lang="en-US" dirty="0" err="1"/>
              <a:t>Ebook</a:t>
            </a:r>
            <a:r>
              <a:rPr lang="en-US" dirty="0"/>
              <a:t> No - 2600</a:t>
            </a:r>
          </a:p>
          <a:p>
            <a:endParaRPr lang="en-US" dirty="0"/>
          </a:p>
          <a:p>
            <a:r>
              <a:rPr lang="en-US" dirty="0"/>
              <a:t>Author -  </a:t>
            </a:r>
            <a:r>
              <a:rPr lang="en-US" dirty="0" err="1"/>
              <a:t>Tolstoy.Leo.graf</a:t>
            </a:r>
            <a:r>
              <a:rPr lang="en-US" dirty="0"/>
              <a:t> 1828-1910</a:t>
            </a:r>
          </a:p>
          <a:p>
            <a:endParaRPr lang="en-US" dirty="0"/>
          </a:p>
          <a:p>
            <a:r>
              <a:rPr lang="en-US" dirty="0"/>
              <a:t>Tittle - War and Peace</a:t>
            </a:r>
          </a:p>
          <a:p>
            <a:endParaRPr lang="en-US" dirty="0"/>
          </a:p>
          <a:p>
            <a:r>
              <a:rPr lang="en-US" dirty="0"/>
              <a:t>Subject - War Stories</a:t>
            </a:r>
          </a:p>
          <a:p>
            <a:pPr marL="0" indent="0">
              <a:buNone/>
            </a:pPr>
            <a:r>
              <a:rPr lang="en-US" sz="1800" dirty="0"/>
              <a:t>                     </a:t>
            </a:r>
            <a:r>
              <a:rPr lang="en-US" sz="1800" dirty="0" smtClean="0"/>
              <a:t>  Napoleonic </a:t>
            </a:r>
            <a:r>
              <a:rPr lang="en-US" sz="1800" dirty="0"/>
              <a:t>Wars, 1800-1815 -- Campaigns -- Russia -- Fiction </a:t>
            </a:r>
          </a:p>
          <a:p>
            <a:pPr marL="0" indent="0">
              <a:buNone/>
            </a:pPr>
            <a:r>
              <a:rPr lang="en-US" sz="1800" dirty="0"/>
              <a:t>                      </a:t>
            </a:r>
            <a:r>
              <a:rPr lang="en-US" sz="1800" dirty="0" smtClean="0"/>
              <a:t> Russia </a:t>
            </a:r>
            <a:r>
              <a:rPr lang="en-US" sz="1800" dirty="0"/>
              <a:t>-- History -- Alexander I, 1801-1825 -- Fiction</a:t>
            </a:r>
          </a:p>
          <a:p>
            <a:pPr marL="0" indent="0">
              <a:buNone/>
            </a:pPr>
            <a:r>
              <a:rPr lang="en-US" sz="1800" dirty="0"/>
              <a:t>                       </a:t>
            </a:r>
            <a:r>
              <a:rPr lang="en-US" sz="1800" dirty="0" smtClean="0"/>
              <a:t>Aristocracy </a:t>
            </a:r>
            <a:r>
              <a:rPr lang="en-US" sz="1800" dirty="0"/>
              <a:t>(Social class) -- Russia -- Fiction</a:t>
            </a:r>
          </a:p>
          <a:p>
            <a:pPr marL="0" indent="0">
              <a:buNone/>
            </a:pPr>
            <a:endParaRPr lang="en-US" dirty="0"/>
          </a:p>
          <a:p>
            <a:endParaRPr lang="en-US" dirty="0"/>
          </a:p>
        </p:txBody>
      </p:sp>
      <p:pic>
        <p:nvPicPr>
          <p:cNvPr id="4" name="Content Placeholder 3"/>
          <p:cNvPicPr>
            <a:picLocks noGrp="1" noChangeAspect="1"/>
          </p:cNvPicPr>
          <p:nvPr>
            <p:ph sz="half" idx="2"/>
          </p:nvPr>
        </p:nvPicPr>
        <p:blipFill>
          <a:blip r:embed="rId2"/>
          <a:stretch>
            <a:fillRect/>
          </a:stretch>
        </p:blipFill>
        <p:spPr>
          <a:xfrm>
            <a:off x="8421692" y="1661854"/>
            <a:ext cx="3178125" cy="4592390"/>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External Sources and packages</a:t>
            </a:r>
          </a:p>
        </p:txBody>
      </p:sp>
      <p:sp>
        <p:nvSpPr>
          <p:cNvPr id="3" name="Content Placeholder 2"/>
          <p:cNvSpPr>
            <a:spLocks noGrp="1"/>
          </p:cNvSpPr>
          <p:nvPr>
            <p:ph sz="half" idx="1"/>
          </p:nvPr>
        </p:nvSpPr>
        <p:spPr>
          <a:xfrm>
            <a:off x="838200" y="1825625"/>
            <a:ext cx="9363710" cy="2169795"/>
          </a:xfrm>
        </p:spPr>
        <p:txBody>
          <a:bodyPr>
            <a:normAutofit fontScale="92500" lnSpcReduction="10000"/>
          </a:bodyPr>
          <a:lstStyle/>
          <a:p>
            <a:pPr marL="0" indent="0">
              <a:buNone/>
            </a:pPr>
            <a:r>
              <a:rPr lang="en-US"/>
              <a:t> We have kept the usage of external librairies varied to keep the tasks simplistic and easy to explain and to demonstrate my understanding and usage of the same</a:t>
            </a:r>
          </a:p>
          <a:p>
            <a:r>
              <a:rPr lang="en-US"/>
              <a:t>nltk</a:t>
            </a:r>
          </a:p>
          <a:p>
            <a:r>
              <a:rPr lang="en-US"/>
              <a:t>gensim</a:t>
            </a:r>
          </a:p>
          <a:p>
            <a:r>
              <a:rPr lang="en-US"/>
              <a:t>spacy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3120"/>
          </a:xfrm>
        </p:spPr>
        <p:txBody>
          <a:bodyPr>
            <a:normAutofit/>
          </a:bodyPr>
          <a:lstStyle/>
          <a:p>
            <a:r>
              <a:rPr lang="en-US"/>
              <a:t>Extracting the Text Data </a:t>
            </a:r>
          </a:p>
        </p:txBody>
      </p:sp>
      <p:sp>
        <p:nvSpPr>
          <p:cNvPr id="3" name="Content Placeholder 2"/>
          <p:cNvSpPr>
            <a:spLocks noGrp="1"/>
          </p:cNvSpPr>
          <p:nvPr>
            <p:ph sz="half" idx="1"/>
          </p:nvPr>
        </p:nvSpPr>
        <p:spPr>
          <a:xfrm>
            <a:off x="837565" y="1442085"/>
            <a:ext cx="10100945" cy="1615440"/>
          </a:xfrm>
        </p:spPr>
        <p:txBody>
          <a:bodyPr>
            <a:normAutofit fontScale="92500" lnSpcReduction="20000"/>
          </a:bodyPr>
          <a:lstStyle/>
          <a:p>
            <a:pPr marL="0" indent="0">
              <a:buNone/>
            </a:pPr>
            <a:r>
              <a:rPr lang="en-US">
                <a:sym typeface="+mn-ea"/>
              </a:rPr>
              <a:t>File Parse </a:t>
            </a:r>
            <a:endParaRPr lang="en-US"/>
          </a:p>
          <a:p>
            <a:r>
              <a:rPr lang="en-US" sz="2400">
                <a:sym typeface="+mn-ea"/>
              </a:rPr>
              <a:t>Parsing the file as a python dictionary of key, value pairs as ChapterName and ChapterContent. This dictionary can then be used to generate a Pandas Dataframe.</a:t>
            </a:r>
            <a:endParaRPr lang="en-US" sz="2400"/>
          </a:p>
          <a:p>
            <a:endParaRPr lang="en-US" sz="2400"/>
          </a:p>
        </p:txBody>
      </p:sp>
      <p:pic>
        <p:nvPicPr>
          <p:cNvPr id="5" name="Content Placeholder 4" descr="Screenshot (366)"/>
          <p:cNvPicPr>
            <a:picLocks noGrp="1" noChangeAspect="1"/>
          </p:cNvPicPr>
          <p:nvPr>
            <p:ph sz="half" idx="2"/>
          </p:nvPr>
        </p:nvPicPr>
        <p:blipFill>
          <a:blip r:embed="rId2"/>
          <a:srcRect l="15663" t="39848" r="22054" b="5043"/>
          <a:stretch>
            <a:fillRect/>
          </a:stretch>
        </p:blipFill>
        <p:spPr>
          <a:xfrm>
            <a:off x="837565" y="3181350"/>
            <a:ext cx="10240010" cy="357949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495" y="73343"/>
            <a:ext cx="10515600" cy="983615"/>
          </a:xfrm>
        </p:spPr>
        <p:txBody>
          <a:bodyPr/>
          <a:lstStyle/>
          <a:p>
            <a:r>
              <a:rPr lang="en-US" dirty="0" err="1"/>
              <a:t>Wordcloud</a:t>
            </a:r>
            <a:r>
              <a:rPr lang="en-US" dirty="0"/>
              <a:t> Distribution</a:t>
            </a:r>
          </a:p>
        </p:txBody>
      </p:sp>
      <p:sp>
        <p:nvSpPr>
          <p:cNvPr id="3" name="Content Placeholder 2"/>
          <p:cNvSpPr>
            <a:spLocks noGrp="1"/>
          </p:cNvSpPr>
          <p:nvPr>
            <p:ph sz="half" idx="1"/>
          </p:nvPr>
        </p:nvSpPr>
        <p:spPr>
          <a:xfrm>
            <a:off x="640080" y="860697"/>
            <a:ext cx="11129010" cy="2265680"/>
          </a:xfrm>
        </p:spPr>
        <p:txBody>
          <a:bodyPr>
            <a:normAutofit/>
          </a:bodyPr>
          <a:lstStyle/>
          <a:p>
            <a:pPr marL="0" indent="0">
              <a:buNone/>
            </a:pPr>
            <a:r>
              <a:rPr lang="en-US" sz="2400" dirty="0" err="1"/>
              <a:t>Chapterwise</a:t>
            </a:r>
            <a:r>
              <a:rPr lang="en-US" sz="2400" dirty="0"/>
              <a:t> word distribution. </a:t>
            </a:r>
            <a:r>
              <a:rPr lang="en-US" sz="2400" dirty="0" err="1"/>
              <a:t>WordClouds</a:t>
            </a:r>
            <a:r>
              <a:rPr lang="en-US" sz="2400" dirty="0"/>
              <a:t> - show most frequently </a:t>
            </a:r>
            <a:r>
              <a:rPr lang="en-US" sz="2400" dirty="0" err="1"/>
              <a:t>occuring</a:t>
            </a:r>
            <a:r>
              <a:rPr lang="en-US" sz="2400" dirty="0"/>
              <a:t> words, with higher frequency words </a:t>
            </a:r>
            <a:r>
              <a:rPr lang="en-US" sz="2400" dirty="0" err="1"/>
              <a:t>corelating</a:t>
            </a:r>
            <a:r>
              <a:rPr lang="en-US" sz="2400" dirty="0"/>
              <a:t> to high font size. Generating </a:t>
            </a:r>
            <a:r>
              <a:rPr lang="en-US" sz="2400" dirty="0" err="1"/>
              <a:t>wordCloud</a:t>
            </a:r>
            <a:r>
              <a:rPr lang="en-US" sz="2400" dirty="0"/>
              <a:t> showing the most frequently occurring words per Chapter.</a:t>
            </a:r>
          </a:p>
        </p:txBody>
      </p:sp>
      <p:pic>
        <p:nvPicPr>
          <p:cNvPr id="5" name="Content Placeholder 4" descr="wordcount"/>
          <p:cNvPicPr>
            <a:picLocks noGrp="1" noChangeAspect="1"/>
          </p:cNvPicPr>
          <p:nvPr>
            <p:ph sz="half" idx="2"/>
          </p:nvPr>
        </p:nvPicPr>
        <p:blipFill>
          <a:blip r:embed="rId2"/>
          <a:stretch>
            <a:fillRect/>
          </a:stretch>
        </p:blipFill>
        <p:spPr>
          <a:xfrm>
            <a:off x="2165531" y="2327003"/>
            <a:ext cx="7678558" cy="442649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10" y="240665"/>
            <a:ext cx="10515600" cy="625475"/>
          </a:xfrm>
        </p:spPr>
        <p:txBody>
          <a:bodyPr>
            <a:normAutofit fontScale="90000"/>
          </a:bodyPr>
          <a:lstStyle/>
          <a:p>
            <a:r>
              <a:rPr lang="en-US" sz="2665" b="1"/>
              <a:t>Generating wordCloud showing the most frequently occurring words per Chapter </a:t>
            </a:r>
          </a:p>
        </p:txBody>
      </p:sp>
      <p:pic>
        <p:nvPicPr>
          <p:cNvPr id="5" name="Content Placeholder 4" descr="chapter1"/>
          <p:cNvPicPr>
            <a:picLocks noGrp="1" noChangeAspect="1"/>
          </p:cNvPicPr>
          <p:nvPr>
            <p:ph sz="half" idx="1"/>
          </p:nvPr>
        </p:nvPicPr>
        <p:blipFill>
          <a:blip r:embed="rId2"/>
          <a:stretch>
            <a:fillRect/>
          </a:stretch>
        </p:blipFill>
        <p:spPr>
          <a:xfrm>
            <a:off x="220436" y="923766"/>
            <a:ext cx="5181600" cy="2833370"/>
          </a:xfrm>
          <a:prstGeom prst="rect">
            <a:avLst/>
          </a:prstGeom>
        </p:spPr>
      </p:pic>
      <p:pic>
        <p:nvPicPr>
          <p:cNvPr id="6" name="Content Placeholder 5" descr="chapter2"/>
          <p:cNvPicPr>
            <a:picLocks noGrp="1" noChangeAspect="1"/>
          </p:cNvPicPr>
          <p:nvPr>
            <p:ph sz="half" idx="2"/>
          </p:nvPr>
        </p:nvPicPr>
        <p:blipFill>
          <a:blip r:embed="rId3"/>
          <a:stretch>
            <a:fillRect/>
          </a:stretch>
        </p:blipFill>
        <p:spPr>
          <a:xfrm>
            <a:off x="6407150" y="923766"/>
            <a:ext cx="5181600" cy="2832735"/>
          </a:xfrm>
          <a:prstGeom prst="rect">
            <a:avLst/>
          </a:prstGeom>
        </p:spPr>
      </p:pic>
      <p:pic>
        <p:nvPicPr>
          <p:cNvPr id="7" name="Picture 6"/>
          <p:cNvPicPr>
            <a:picLocks noChangeAspect="1"/>
          </p:cNvPicPr>
          <p:nvPr/>
        </p:nvPicPr>
        <p:blipFill>
          <a:blip r:embed="rId4"/>
          <a:stretch>
            <a:fillRect/>
          </a:stretch>
        </p:blipFill>
        <p:spPr>
          <a:xfrm>
            <a:off x="3496310" y="3814127"/>
            <a:ext cx="5090160" cy="29559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660"/>
            <a:ext cx="9752965" cy="688975"/>
          </a:xfrm>
        </p:spPr>
        <p:txBody>
          <a:bodyPr>
            <a:normAutofit/>
          </a:bodyPr>
          <a:lstStyle/>
          <a:p>
            <a:r>
              <a:rPr lang="en-US" dirty="0"/>
              <a:t>Phrase Distribution:</a:t>
            </a:r>
          </a:p>
        </p:txBody>
      </p:sp>
      <p:sp>
        <p:nvSpPr>
          <p:cNvPr id="3" name="Content Placeholder 2"/>
          <p:cNvSpPr>
            <a:spLocks noGrp="1"/>
          </p:cNvSpPr>
          <p:nvPr>
            <p:ph sz="half" idx="1"/>
          </p:nvPr>
        </p:nvSpPr>
        <p:spPr>
          <a:xfrm>
            <a:off x="838200" y="1061720"/>
            <a:ext cx="10522585" cy="1422400"/>
          </a:xfrm>
        </p:spPr>
        <p:txBody>
          <a:bodyPr>
            <a:normAutofit fontScale="92500" lnSpcReduction="10000"/>
          </a:bodyPr>
          <a:lstStyle/>
          <a:p>
            <a:r>
              <a:rPr lang="en-US" sz="2400" dirty="0"/>
              <a:t>Performing Phrase distribution(s) throughout the whole book and then for individual Chapter(s).</a:t>
            </a:r>
          </a:p>
          <a:p>
            <a:r>
              <a:rPr lang="en-US" sz="2400" dirty="0"/>
              <a:t>counting till n-grams, n ranging from 2 to 5 .</a:t>
            </a:r>
          </a:p>
        </p:txBody>
      </p:sp>
      <p:pic>
        <p:nvPicPr>
          <p:cNvPr id="5" name="Content Placeholder 4"/>
          <p:cNvPicPr>
            <a:picLocks noGrp="1" noChangeAspect="1"/>
          </p:cNvPicPr>
          <p:nvPr>
            <p:ph sz="half" idx="2"/>
          </p:nvPr>
        </p:nvPicPr>
        <p:blipFill>
          <a:blip r:embed="rId2"/>
          <a:stretch>
            <a:fillRect/>
          </a:stretch>
        </p:blipFill>
        <p:spPr>
          <a:xfrm>
            <a:off x="426720" y="2657475"/>
            <a:ext cx="5694045" cy="4097020"/>
          </a:xfrm>
          <a:prstGeom prst="rect">
            <a:avLst/>
          </a:prstGeom>
        </p:spPr>
      </p:pic>
      <p:pic>
        <p:nvPicPr>
          <p:cNvPr id="6" name="Picture 5"/>
          <p:cNvPicPr>
            <a:picLocks noChangeAspect="1"/>
          </p:cNvPicPr>
          <p:nvPr/>
        </p:nvPicPr>
        <p:blipFill>
          <a:blip r:embed="rId3"/>
          <a:stretch>
            <a:fillRect/>
          </a:stretch>
        </p:blipFill>
        <p:spPr>
          <a:xfrm>
            <a:off x="5972810" y="2656840"/>
            <a:ext cx="5976620" cy="409829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tretch>
            <a:fillRect/>
          </a:stretch>
        </p:blipFill>
        <p:spPr>
          <a:xfrm>
            <a:off x="96334" y="745490"/>
            <a:ext cx="5839827" cy="4996333"/>
          </a:xfrm>
          <a:prstGeom prst="rect">
            <a:avLst/>
          </a:prstGeom>
        </p:spPr>
      </p:pic>
      <p:pic>
        <p:nvPicPr>
          <p:cNvPr id="6" name="Content Placeholder 5"/>
          <p:cNvPicPr>
            <a:picLocks noGrp="1" noChangeAspect="1"/>
          </p:cNvPicPr>
          <p:nvPr>
            <p:ph sz="half" idx="2"/>
          </p:nvPr>
        </p:nvPicPr>
        <p:blipFill>
          <a:blip r:embed="rId3"/>
          <a:stretch>
            <a:fillRect/>
          </a:stretch>
        </p:blipFill>
        <p:spPr>
          <a:xfrm>
            <a:off x="6028508" y="745490"/>
            <a:ext cx="6015446" cy="4996333"/>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394</TotalTime>
  <Words>809</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Bookman Old Style</vt:lpstr>
      <vt:lpstr>Rockwell</vt:lpstr>
      <vt:lpstr>Damask</vt:lpstr>
      <vt:lpstr>P109 - Summary Extraction along with sentimental analysis.</vt:lpstr>
      <vt:lpstr>Business Objective :</vt:lpstr>
      <vt:lpstr>Dataset Details</vt:lpstr>
      <vt:lpstr>External Sources and packages</vt:lpstr>
      <vt:lpstr>Extracting the Text Data </vt:lpstr>
      <vt:lpstr>Wordcloud Distribution</vt:lpstr>
      <vt:lpstr>Generating wordCloud showing the most frequently occurring words per Chapter </vt:lpstr>
      <vt:lpstr>Phrase Distribution:</vt:lpstr>
      <vt:lpstr>PowerPoint Presentation</vt:lpstr>
      <vt:lpstr>Sentimental Analysis</vt:lpstr>
      <vt:lpstr>PowerPoint Presentation</vt:lpstr>
      <vt:lpstr>Text Summarizer:</vt:lpstr>
      <vt:lpstr>MODEL BUILDING</vt:lpstr>
      <vt:lpstr>Naive Bayes Classifier for Multinomial Models:</vt:lpstr>
      <vt:lpstr>Linear Support Vector Machine:</vt:lpstr>
      <vt:lpstr>Logistic Regression:</vt:lpstr>
      <vt:lpstr>Random Forest Classifier:</vt:lpstr>
      <vt:lpstr>Model Deployment using Streamlit</vt:lpstr>
      <vt:lpstr>Challenges Faced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P109 - Summary Extraction along with sentimental analysis.</dc:title>
  <dc:creator/>
  <cp:lastModifiedBy>Windows User</cp:lastModifiedBy>
  <cp:revision>10</cp:revision>
  <dcterms:created xsi:type="dcterms:W3CDTF">2022-04-21T05:33:23Z</dcterms:created>
  <dcterms:modified xsi:type="dcterms:W3CDTF">2022-04-29T05:27:43Z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6B5186D2679C4EC886769E4C3A4D2A58</vt:lpwstr>
  </property>
  <property fmtid="{D5CDD505-2E9C-101B-9397-08002B2CF9AE}" pid="3" name="KSOProductBuildVer">
    <vt:lpwstr>1033-11.2.0.11074</vt:lpwstr>
  </property>
</Properties>
</file>