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00" r:id="rId3"/>
    <p:sldId id="299" r:id="rId4"/>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8" r:id="rId20"/>
    <p:sldId id="259" r:id="rId21"/>
    <p:sldId id="275" r:id="rId22"/>
    <p:sldId id="276" r:id="rId23"/>
    <p:sldId id="277" r:id="rId24"/>
    <p:sldId id="291" r:id="rId25"/>
    <p:sldId id="292" r:id="rId26"/>
    <p:sldId id="293" r:id="rId27"/>
    <p:sldId id="294" r:id="rId28"/>
    <p:sldId id="295" r:id="rId29"/>
    <p:sldId id="296" r:id="rId30"/>
    <p:sldId id="290"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4660"/>
  </p:normalViewPr>
  <p:slideViewPr>
    <p:cSldViewPr snapToGrid="0">
      <p:cViewPr varScale="1">
        <p:scale>
          <a:sx n="87" d="100"/>
          <a:sy n="87"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401-A871-4BB0-863D-1944CC6E8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0B1CBE-DCF0-477E-85B8-518831C3B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769A23-6B0C-4E36-AE22-7987B217301C}"/>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5" name="Footer Placeholder 4">
            <a:extLst>
              <a:ext uri="{FF2B5EF4-FFF2-40B4-BE49-F238E27FC236}">
                <a16:creationId xmlns:a16="http://schemas.microsoft.com/office/drawing/2014/main" id="{47EFC3C1-3303-4586-8603-EE8D07D90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86596-19BF-4532-8D99-5E61BA685835}"/>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419540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6675-E506-4AA5-BEC0-AB50DE31F0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24CF4-4757-4CE9-9093-48ABA33DB7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A84C2-DE92-41FF-B9F0-3ED6CB0CB151}"/>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5" name="Footer Placeholder 4">
            <a:extLst>
              <a:ext uri="{FF2B5EF4-FFF2-40B4-BE49-F238E27FC236}">
                <a16:creationId xmlns:a16="http://schemas.microsoft.com/office/drawing/2014/main" id="{AD9487A3-D22E-4B8D-A974-E8AD2A77C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6C3D0-FB67-45A3-A8AB-2EAF6ACF97EB}"/>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149895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DFE55-E2D5-43FF-994A-8E553F5C65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025FF9-3AD6-41FE-89C1-C5FE9B84C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5E97E-E75F-4C81-97E6-37647917ADF2}"/>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5" name="Footer Placeholder 4">
            <a:extLst>
              <a:ext uri="{FF2B5EF4-FFF2-40B4-BE49-F238E27FC236}">
                <a16:creationId xmlns:a16="http://schemas.microsoft.com/office/drawing/2014/main" id="{26397033-5786-452F-AB3B-239E11297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5D4BC-579B-4CAC-9990-11DA23EFD886}"/>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199075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688096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75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303884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091568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810129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293695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923086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17652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EFDF-ACDC-49BB-8271-13B3F8E78A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BE9E57-95CD-4285-A41A-9DDB753C7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FE7BA-1814-4DB2-916B-F715ED7D0888}"/>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5" name="Footer Placeholder 4">
            <a:extLst>
              <a:ext uri="{FF2B5EF4-FFF2-40B4-BE49-F238E27FC236}">
                <a16:creationId xmlns:a16="http://schemas.microsoft.com/office/drawing/2014/main" id="{B09E3412-36AB-458F-A828-B6EA0614B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796DF-0E00-4CFC-B2A9-343939DC475D}"/>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4118826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30253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708644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268593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544277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405161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557098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4131439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7476983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8666202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0295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9945-DD8C-48A8-B867-3B8D6260A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B8621C-703D-41AB-A5F2-A1C0953A3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F5397-5E99-4197-9F92-75BE2BC40E98}"/>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5" name="Footer Placeholder 4">
            <a:extLst>
              <a:ext uri="{FF2B5EF4-FFF2-40B4-BE49-F238E27FC236}">
                <a16:creationId xmlns:a16="http://schemas.microsoft.com/office/drawing/2014/main" id="{92133BD6-7462-44E1-9302-7012F5969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820F0-C9DA-4277-9939-0A5F43EF4BED}"/>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40628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FB3C-FC39-4189-8AD3-D9DCF26D51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1BD96D-97E2-4620-AB1C-4B71417E6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16303E-6162-4238-8467-F6A5DFF8FE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C22960-E580-4EA5-B2CC-25CA1DE78C6A}"/>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6" name="Footer Placeholder 5">
            <a:extLst>
              <a:ext uri="{FF2B5EF4-FFF2-40B4-BE49-F238E27FC236}">
                <a16:creationId xmlns:a16="http://schemas.microsoft.com/office/drawing/2014/main" id="{7635E96E-48DF-4D42-9E45-0507C46F6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4B2585-C7F3-4B6B-BF99-85F6D2D35107}"/>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200804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D6B8-D69C-4F73-AF14-DEB6FF0840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04A615-4E88-42BE-A711-69F66EB76A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03CCD-0563-4D06-8DF7-8D614CDC0C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B3A1EE-55B3-4B3F-92C0-DECE2762E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EA97D5-FF58-4DCE-ACD8-250AB922E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D0A6C4-15D3-4D3C-A1DA-F730162A504D}"/>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8" name="Footer Placeholder 7">
            <a:extLst>
              <a:ext uri="{FF2B5EF4-FFF2-40B4-BE49-F238E27FC236}">
                <a16:creationId xmlns:a16="http://schemas.microsoft.com/office/drawing/2014/main" id="{EF7E7ED3-786A-4129-B4D9-B38EF5195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F49F9F-FE57-4519-9660-CF8CC801B319}"/>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411882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7EBB-B1A8-41CE-995C-8863FC2EAF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0BF893-56F9-49C8-878C-D57AF493864D}"/>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4" name="Footer Placeholder 3">
            <a:extLst>
              <a:ext uri="{FF2B5EF4-FFF2-40B4-BE49-F238E27FC236}">
                <a16:creationId xmlns:a16="http://schemas.microsoft.com/office/drawing/2014/main" id="{A0613581-20A9-4DA3-8E8D-B18E1A515F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DD8CE9-BFDF-438F-AAD6-6187DB7D8EA2}"/>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56804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0FE4F-FE35-45D3-979D-CEAE1AD7F47E}"/>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3" name="Footer Placeholder 2">
            <a:extLst>
              <a:ext uri="{FF2B5EF4-FFF2-40B4-BE49-F238E27FC236}">
                <a16:creationId xmlns:a16="http://schemas.microsoft.com/office/drawing/2014/main" id="{A14CA1F6-DD49-4A7F-A319-C0D30F8ED8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F799B1-2530-4EFE-896A-D0A036369A85}"/>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11393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1CFB-541C-42D4-B147-5B999DB93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F6F773-F85C-446C-AD4E-2F60A7B88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1987DD-D59E-4AB1-8649-1E9A4EF26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BF809-F1E7-4A32-B88F-7C5ED91D90A2}"/>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6" name="Footer Placeholder 5">
            <a:extLst>
              <a:ext uri="{FF2B5EF4-FFF2-40B4-BE49-F238E27FC236}">
                <a16:creationId xmlns:a16="http://schemas.microsoft.com/office/drawing/2014/main" id="{DDEB5CF6-5C8D-41F6-B85B-B549DBCFF3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00B4CD-14A0-48EE-8589-60F117E59A2B}"/>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350552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0E5D-87D7-4390-9C31-1D5F2C598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39F23A-4441-41E8-9CA3-74D623516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0ADE0D-667E-4D98-98C3-37DA47607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ED0BF-4309-4373-BD90-F3E0FD49B6DE}"/>
              </a:ext>
            </a:extLst>
          </p:cNvPr>
          <p:cNvSpPr>
            <a:spLocks noGrp="1"/>
          </p:cNvSpPr>
          <p:nvPr>
            <p:ph type="dt" sz="half" idx="10"/>
          </p:nvPr>
        </p:nvSpPr>
        <p:spPr/>
        <p:txBody>
          <a:bodyPr/>
          <a:lstStyle/>
          <a:p>
            <a:fld id="{778F8A13-E57F-4159-9CC1-E5FB1DBA85A6}" type="datetimeFigureOut">
              <a:rPr lang="en-IN" smtClean="0"/>
              <a:t>07-06-2020</a:t>
            </a:fld>
            <a:endParaRPr lang="en-IN"/>
          </a:p>
        </p:txBody>
      </p:sp>
      <p:sp>
        <p:nvSpPr>
          <p:cNvPr id="6" name="Footer Placeholder 5">
            <a:extLst>
              <a:ext uri="{FF2B5EF4-FFF2-40B4-BE49-F238E27FC236}">
                <a16:creationId xmlns:a16="http://schemas.microsoft.com/office/drawing/2014/main" id="{398E89D6-CB80-41BF-B0E9-597AE1AC4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BA9FF-CE62-4D74-B4A1-C08F5CB7ACC8}"/>
              </a:ext>
            </a:extLst>
          </p:cNvPr>
          <p:cNvSpPr>
            <a:spLocks noGrp="1"/>
          </p:cNvSpPr>
          <p:nvPr>
            <p:ph type="sldNum" sz="quarter" idx="12"/>
          </p:nvPr>
        </p:nvSpPr>
        <p:spPr/>
        <p:txBody>
          <a:bodyPr/>
          <a:lstStyle/>
          <a:p>
            <a:fld id="{4C52CDF0-1DF1-421C-B834-780E3349DFD2}" type="slidenum">
              <a:rPr lang="en-IN" smtClean="0"/>
              <a:t>‹#›</a:t>
            </a:fld>
            <a:endParaRPr lang="en-IN"/>
          </a:p>
        </p:txBody>
      </p:sp>
    </p:spTree>
    <p:extLst>
      <p:ext uri="{BB962C8B-B14F-4D97-AF65-F5344CB8AC3E}">
        <p14:creationId xmlns:p14="http://schemas.microsoft.com/office/powerpoint/2010/main" val="18887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13DCB-D6CE-4FB7-BBEB-AF1A3E084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B0FFD7-9F2B-415C-96CD-DE3C0FE84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D9D87-4581-4E35-A4AB-86837D010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8A13-E57F-4159-9CC1-E5FB1DBA85A6}" type="datetimeFigureOut">
              <a:rPr lang="en-IN" smtClean="0"/>
              <a:t>07-06-2020</a:t>
            </a:fld>
            <a:endParaRPr lang="en-IN"/>
          </a:p>
        </p:txBody>
      </p:sp>
      <p:sp>
        <p:nvSpPr>
          <p:cNvPr id="5" name="Footer Placeholder 4">
            <a:extLst>
              <a:ext uri="{FF2B5EF4-FFF2-40B4-BE49-F238E27FC236}">
                <a16:creationId xmlns:a16="http://schemas.microsoft.com/office/drawing/2014/main" id="{CA6769DA-36C7-4C54-8F47-F93F0E8F2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684921-6819-4C0A-AD43-86050F07B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2CDF0-1DF1-421C-B834-780E3349DFD2}" type="slidenum">
              <a:rPr lang="en-IN" smtClean="0"/>
              <a:t>‹#›</a:t>
            </a:fld>
            <a:endParaRPr lang="en-IN"/>
          </a:p>
        </p:txBody>
      </p:sp>
    </p:spTree>
    <p:extLst>
      <p:ext uri="{BB962C8B-B14F-4D97-AF65-F5344CB8AC3E}">
        <p14:creationId xmlns:p14="http://schemas.microsoft.com/office/powerpoint/2010/main" val="5365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90339" y="3429000"/>
            <a:ext cx="6480043" cy="2123658"/>
          </a:xfrm>
          <a:prstGeom prst="rect">
            <a:avLst/>
          </a:prstGeom>
          <a:noFill/>
          <a:ln w="9525">
            <a:noFill/>
            <a:miter lim="800000"/>
            <a:headEnd/>
            <a:tailEnd/>
          </a:ln>
        </p:spPr>
        <p:txBody>
          <a:bodyPr wrap="square">
            <a:spAutoFit/>
          </a:bodyPr>
          <a:lstStyle/>
          <a:p>
            <a:r>
              <a:rPr lang="en-US" sz="4400" b="1" dirty="0">
                <a:latin typeface="Arial" panose="020B0604020202020204" pitchFamily="34" charset="0"/>
                <a:cs typeface="Arial" panose="020B0604020202020204" pitchFamily="34" charset="0"/>
              </a:rPr>
              <a:t>Implementation of Lung Cancer Nodule Detection</a:t>
            </a:r>
            <a:endParaRPr lang="en-US" altLang="ko-KR" sz="4000" b="1" dirty="0">
              <a:solidFill>
                <a:schemeClr val="tx1">
                  <a:lumMod val="75000"/>
                  <a:lumOff val="25000"/>
                </a:schemeClr>
              </a:solidFill>
              <a:latin typeface="Arial" panose="020B0604020202020204"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6044-C760-4B21-B24C-E3711363AD4E}"/>
              </a:ext>
            </a:extLst>
          </p:cNvPr>
          <p:cNvSpPr>
            <a:spLocks noGrp="1"/>
          </p:cNvSpPr>
          <p:nvPr>
            <p:ph type="title"/>
          </p:nvPr>
        </p:nvSpPr>
        <p:spPr/>
        <p:txBody>
          <a:bodyPr>
            <a:normAutofit fontScale="90000"/>
          </a:bodyPr>
          <a:lstStyle/>
          <a:p>
            <a:br>
              <a:rPr lang="en-US" kern="0" dirty="0">
                <a:ea typeface="Times New Roman" panose="02020603050405020304" pitchFamily="18" charset="0"/>
              </a:rPr>
            </a:br>
            <a:r>
              <a:rPr lang="en-US" sz="4900" kern="0" dirty="0">
                <a:ea typeface="Times New Roman" panose="02020603050405020304" pitchFamily="18" charset="0"/>
              </a:rPr>
              <a:t>Literature</a:t>
            </a:r>
            <a:r>
              <a:rPr lang="en-US" kern="0" dirty="0">
                <a:ea typeface="Times New Roman" panose="02020603050405020304" pitchFamily="18" charset="0"/>
              </a:rPr>
              <a:t> Survey</a:t>
            </a:r>
            <a:br>
              <a:rPr lang="en-US" dirty="0"/>
            </a:br>
            <a:endParaRPr lang="en-IN" dirty="0"/>
          </a:p>
        </p:txBody>
      </p:sp>
      <p:graphicFrame>
        <p:nvGraphicFramePr>
          <p:cNvPr id="5" name="Table 4">
            <a:extLst>
              <a:ext uri="{FF2B5EF4-FFF2-40B4-BE49-F238E27FC236}">
                <a16:creationId xmlns:a16="http://schemas.microsoft.com/office/drawing/2014/main" id="{0C26EFF3-7D83-4352-93B5-4E1E10BF38C2}"/>
              </a:ext>
            </a:extLst>
          </p:cNvPr>
          <p:cNvGraphicFramePr>
            <a:graphicFrameLocks noGrp="1"/>
          </p:cNvGraphicFramePr>
          <p:nvPr>
            <p:extLst>
              <p:ext uri="{D42A27DB-BD31-4B8C-83A1-F6EECF244321}">
                <p14:modId xmlns:p14="http://schemas.microsoft.com/office/powerpoint/2010/main" val="418139255"/>
              </p:ext>
            </p:extLst>
          </p:nvPr>
        </p:nvGraphicFramePr>
        <p:xfrm>
          <a:off x="359019" y="1262917"/>
          <a:ext cx="11473962" cy="5436743"/>
        </p:xfrm>
        <a:graphic>
          <a:graphicData uri="http://schemas.openxmlformats.org/drawingml/2006/table">
            <a:tbl>
              <a:tblPr firstRow="1" bandRow="1">
                <a:tableStyleId>{16D9F66E-5EB9-4882-86FB-DCBF35E3C3E4}</a:tableStyleId>
              </a:tblPr>
              <a:tblGrid>
                <a:gridCol w="559777">
                  <a:extLst>
                    <a:ext uri="{9D8B030D-6E8A-4147-A177-3AD203B41FA5}">
                      <a16:colId xmlns:a16="http://schemas.microsoft.com/office/drawing/2014/main" val="371632408"/>
                    </a:ext>
                  </a:extLst>
                </a:gridCol>
                <a:gridCol w="2145323">
                  <a:extLst>
                    <a:ext uri="{9D8B030D-6E8A-4147-A177-3AD203B41FA5}">
                      <a16:colId xmlns:a16="http://schemas.microsoft.com/office/drawing/2014/main" val="2787422692"/>
                    </a:ext>
                  </a:extLst>
                </a:gridCol>
                <a:gridCol w="1688123">
                  <a:extLst>
                    <a:ext uri="{9D8B030D-6E8A-4147-A177-3AD203B41FA5}">
                      <a16:colId xmlns:a16="http://schemas.microsoft.com/office/drawing/2014/main" val="2778578112"/>
                    </a:ext>
                  </a:extLst>
                </a:gridCol>
                <a:gridCol w="1463920">
                  <a:extLst>
                    <a:ext uri="{9D8B030D-6E8A-4147-A177-3AD203B41FA5}">
                      <a16:colId xmlns:a16="http://schemas.microsoft.com/office/drawing/2014/main" val="3160642217"/>
                    </a:ext>
                  </a:extLst>
                </a:gridCol>
                <a:gridCol w="4088423">
                  <a:extLst>
                    <a:ext uri="{9D8B030D-6E8A-4147-A177-3AD203B41FA5}">
                      <a16:colId xmlns:a16="http://schemas.microsoft.com/office/drawing/2014/main" val="2178851392"/>
                    </a:ext>
                  </a:extLst>
                </a:gridCol>
                <a:gridCol w="1528396">
                  <a:extLst>
                    <a:ext uri="{9D8B030D-6E8A-4147-A177-3AD203B41FA5}">
                      <a16:colId xmlns:a16="http://schemas.microsoft.com/office/drawing/2014/main" val="854571657"/>
                    </a:ext>
                  </a:extLst>
                </a:gridCol>
              </a:tblGrid>
              <a:tr h="370840">
                <a:tc>
                  <a:txBody>
                    <a:bodyPr/>
                    <a:lstStyle/>
                    <a:p>
                      <a:pPr algn="l"/>
                      <a:r>
                        <a:rPr lang="en-IN" sz="1800" dirty="0">
                          <a:latin typeface="Arial" panose="020B0604020202020204" pitchFamily="34" charset="0"/>
                          <a:cs typeface="Arial" panose="020B0604020202020204" pitchFamily="34" charset="0"/>
                        </a:rPr>
                        <a:t>Sr. No.</a:t>
                      </a:r>
                    </a:p>
                  </a:txBody>
                  <a:tcPr/>
                </a:tc>
                <a:tc>
                  <a:txBody>
                    <a:bodyPr/>
                    <a:lstStyle/>
                    <a:p>
                      <a:pPr algn="l"/>
                      <a:r>
                        <a:rPr lang="en-IN" sz="1800" dirty="0">
                          <a:latin typeface="Arial" panose="020B0604020202020204" pitchFamily="34" charset="0"/>
                          <a:cs typeface="Arial" panose="020B0604020202020204" pitchFamily="34" charset="0"/>
                        </a:rPr>
                        <a:t>Paper Name</a:t>
                      </a:r>
                    </a:p>
                  </a:txBody>
                  <a:tcPr/>
                </a:tc>
                <a:tc>
                  <a:txBody>
                    <a:bodyPr/>
                    <a:lstStyle/>
                    <a:p>
                      <a:pPr algn="l"/>
                      <a:r>
                        <a:rPr lang="en-IN" sz="1800" dirty="0">
                          <a:latin typeface="Arial" panose="020B0604020202020204" pitchFamily="34" charset="0"/>
                          <a:cs typeface="Arial" panose="020B0604020202020204" pitchFamily="34" charset="0"/>
                        </a:rPr>
                        <a:t>Publication Year</a:t>
                      </a:r>
                    </a:p>
                  </a:txBody>
                  <a:tcPr/>
                </a:tc>
                <a:tc>
                  <a:txBody>
                    <a:bodyPr/>
                    <a:lstStyle/>
                    <a:p>
                      <a:pPr algn="l"/>
                      <a:r>
                        <a:rPr lang="en-IN" sz="1800" dirty="0">
                          <a:latin typeface="Arial" panose="020B0604020202020204" pitchFamily="34" charset="0"/>
                          <a:cs typeface="Arial" panose="020B0604020202020204" pitchFamily="34" charset="0"/>
                        </a:rPr>
                        <a:t>Author</a:t>
                      </a:r>
                    </a:p>
                  </a:txBody>
                  <a:tcPr/>
                </a:tc>
                <a:tc>
                  <a:txBody>
                    <a:bodyPr/>
                    <a:lstStyle/>
                    <a:p>
                      <a:pPr algn="l"/>
                      <a:r>
                        <a:rPr lang="en-IN" sz="1800" dirty="0">
                          <a:latin typeface="Arial" panose="020B0604020202020204" pitchFamily="34" charset="0"/>
                          <a:cs typeface="Arial" panose="020B0604020202020204" pitchFamily="34" charset="0"/>
                        </a:rPr>
                        <a:t>Concept</a:t>
                      </a:r>
                    </a:p>
                  </a:txBody>
                  <a:tcPr/>
                </a:tc>
                <a:tc>
                  <a:txBody>
                    <a:bodyPr/>
                    <a:lstStyle/>
                    <a:p>
                      <a:pPr algn="l"/>
                      <a:r>
                        <a:rPr lang="en-IN" sz="1800" dirty="0">
                          <a:latin typeface="Arial" panose="020B0604020202020204" pitchFamily="34" charset="0"/>
                          <a:cs typeface="Arial" panose="020B0604020202020204" pitchFamily="34" charset="0"/>
                        </a:rPr>
                        <a:t>Algorithm</a:t>
                      </a:r>
                    </a:p>
                  </a:txBody>
                  <a:tcPr/>
                </a:tc>
                <a:extLst>
                  <a:ext uri="{0D108BD9-81ED-4DB2-BD59-A6C34878D82A}">
                    <a16:rowId xmlns:a16="http://schemas.microsoft.com/office/drawing/2014/main" val="2539742854"/>
                  </a:ext>
                </a:extLst>
              </a:tr>
              <a:tr h="370840">
                <a:tc>
                  <a:txBody>
                    <a:bodyPr/>
                    <a:lstStyle/>
                    <a:p>
                      <a:pPr algn="l"/>
                      <a:r>
                        <a:rPr lang="en-IN" sz="1800" dirty="0">
                          <a:latin typeface="Arial" panose="020B0604020202020204" pitchFamily="34" charset="0"/>
                          <a:cs typeface="Arial" panose="020B0604020202020204" pitchFamily="34" charset="0"/>
                        </a:rPr>
                        <a:t>3</a:t>
                      </a:r>
                    </a:p>
                  </a:txBody>
                  <a:tcPr/>
                </a:tc>
                <a:tc>
                  <a:txBody>
                    <a:bodyPr/>
                    <a:lstStyle/>
                    <a:p>
                      <a:pPr marL="0" marR="0" algn="l">
                        <a:lnSpc>
                          <a:spcPct val="115000"/>
                        </a:lnSpc>
                        <a:spcBef>
                          <a:spcPts val="0"/>
                        </a:spcBef>
                        <a:spcAft>
                          <a:spcPts val="0"/>
                        </a:spcAft>
                      </a:pPr>
                      <a:r>
                        <a:rPr lang="en-US" sz="1800" dirty="0">
                          <a:latin typeface="Arial" panose="020B0604020202020204" pitchFamily="34" charset="0"/>
                          <a:ea typeface="Calibri"/>
                          <a:cs typeface="Arial" panose="020B0604020202020204" pitchFamily="34" charset="0"/>
                        </a:rPr>
                        <a:t>A Computer Aided Diagnosis for detection and classification of lung nodules</a:t>
                      </a:r>
                    </a:p>
                    <a:p>
                      <a:pPr algn="l"/>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15000"/>
                        </a:lnSpc>
                        <a:spcBef>
                          <a:spcPts val="0"/>
                        </a:spcBef>
                        <a:spcAft>
                          <a:spcPts val="0"/>
                        </a:spcAft>
                      </a:pPr>
                      <a:r>
                        <a:rPr lang="en-US" sz="1800" dirty="0">
                          <a:solidFill>
                            <a:srgbClr val="000000"/>
                          </a:solidFill>
                          <a:latin typeface="Arial" panose="020B0604020202020204" pitchFamily="34" charset="0"/>
                          <a:ea typeface="Calibri"/>
                          <a:cs typeface="Arial" panose="020B0604020202020204" pitchFamily="34" charset="0"/>
                        </a:rPr>
                        <a:t>9th International Conference on Intelligent Systems and Control (</a:t>
                      </a:r>
                      <a:r>
                        <a:rPr lang="en-US" sz="1800" dirty="0" err="1">
                          <a:solidFill>
                            <a:srgbClr val="000000"/>
                          </a:solidFill>
                          <a:latin typeface="Arial" panose="020B0604020202020204" pitchFamily="34" charset="0"/>
                          <a:ea typeface="Calibri"/>
                          <a:cs typeface="Arial" panose="020B0604020202020204" pitchFamily="34" charset="0"/>
                        </a:rPr>
                        <a:t>lSCO</a:t>
                      </a:r>
                      <a:r>
                        <a:rPr lang="en-US" sz="1800" dirty="0">
                          <a:solidFill>
                            <a:srgbClr val="000000"/>
                          </a:solidFill>
                          <a:latin typeface="Arial" panose="020B0604020202020204" pitchFamily="34" charset="0"/>
                          <a:ea typeface="Calibri"/>
                          <a:cs typeface="Arial" panose="020B0604020202020204" pitchFamily="34" charset="0"/>
                        </a:rPr>
                        <a:t>), IEEE, 2015</a:t>
                      </a:r>
                      <a:endParaRPr lang="en-US" sz="1800" dirty="0">
                        <a:latin typeface="Arial" panose="020B0604020202020204" pitchFamily="34" charset="0"/>
                        <a:ea typeface="Calibri"/>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50000"/>
                        </a:lnSpc>
                        <a:spcBef>
                          <a:spcPts val="0"/>
                        </a:spcBef>
                        <a:spcAft>
                          <a:spcPts val="0"/>
                        </a:spcAft>
                      </a:pPr>
                      <a:r>
                        <a:rPr lang="en-US" sz="1800" dirty="0">
                          <a:solidFill>
                            <a:srgbClr val="000000"/>
                          </a:solidFill>
                          <a:latin typeface="Arial" panose="020B0604020202020204" pitchFamily="34" charset="0"/>
                          <a:ea typeface="Calibri"/>
                          <a:cs typeface="Arial" panose="020B0604020202020204" pitchFamily="34" charset="0"/>
                        </a:rPr>
                        <a:t>Lakshmi N </a:t>
                      </a:r>
                      <a:r>
                        <a:rPr lang="en-US" sz="1800" dirty="0" err="1">
                          <a:solidFill>
                            <a:srgbClr val="000000"/>
                          </a:solidFill>
                          <a:latin typeface="Arial" panose="020B0604020202020204" pitchFamily="34" charset="0"/>
                          <a:ea typeface="Calibri"/>
                          <a:cs typeface="Arial" panose="020B0604020202020204" pitchFamily="34" charset="0"/>
                        </a:rPr>
                        <a:t>arayanan</a:t>
                      </a:r>
                      <a:r>
                        <a:rPr lang="en-US" sz="1800" dirty="0">
                          <a:solidFill>
                            <a:srgbClr val="000000"/>
                          </a:solidFill>
                          <a:latin typeface="Arial" panose="020B0604020202020204" pitchFamily="34" charset="0"/>
                          <a:ea typeface="Calibri"/>
                          <a:cs typeface="Arial" panose="020B0604020202020204" pitchFamily="34" charset="0"/>
                        </a:rPr>
                        <a:t> A , Prof. Jeeva J.B</a:t>
                      </a:r>
                      <a:endParaRPr lang="en-US" sz="1800" dirty="0">
                        <a:latin typeface="Arial" panose="020B0604020202020204" pitchFamily="34" charset="0"/>
                        <a:ea typeface="Calibri"/>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15000"/>
                        </a:lnSpc>
                        <a:spcBef>
                          <a:spcPts val="0"/>
                        </a:spcBef>
                        <a:spcAft>
                          <a:spcPts val="0"/>
                        </a:spcAft>
                      </a:pPr>
                      <a:r>
                        <a:rPr lang="en-US" sz="1800" dirty="0">
                          <a:solidFill>
                            <a:srgbClr val="000000"/>
                          </a:solidFill>
                          <a:latin typeface="Arial" panose="020B0604020202020204" pitchFamily="34" charset="0"/>
                          <a:ea typeface="Calibri"/>
                          <a:cs typeface="Arial" panose="020B0604020202020204" pitchFamily="34" charset="0"/>
                        </a:rPr>
                        <a:t>The </a:t>
                      </a:r>
                      <a:r>
                        <a:rPr lang="en-US" sz="1800" dirty="0">
                          <a:latin typeface="Arial" panose="020B0604020202020204" pitchFamily="34" charset="0"/>
                          <a:ea typeface="Calibri"/>
                          <a:cs typeface="Arial" panose="020B0604020202020204" pitchFamily="34" charset="0"/>
                        </a:rPr>
                        <a:t>aim of proposed system is to develop an efficient Computer Aided Diagnosis (CAD) for detection of lung nodules.  The proposed system consists of following steps: </a:t>
                      </a:r>
                      <a:r>
                        <a:rPr lang="en-US" sz="1800" dirty="0" err="1">
                          <a:latin typeface="Arial" panose="020B0604020202020204" pitchFamily="34" charset="0"/>
                          <a:ea typeface="Calibri"/>
                          <a:cs typeface="Arial" panose="020B0604020202020204" pitchFamily="34" charset="0"/>
                        </a:rPr>
                        <a:t>i</a:t>
                      </a:r>
                      <a:r>
                        <a:rPr lang="en-US" sz="1800" dirty="0">
                          <a:latin typeface="Arial" panose="020B0604020202020204" pitchFamily="34" charset="0"/>
                          <a:ea typeface="Calibri"/>
                          <a:cs typeface="Arial" panose="020B0604020202020204" pitchFamily="34" charset="0"/>
                        </a:rPr>
                        <a:t>) the image taken is enhanced initially and then the region of interest is cropped, where the user can select the area to be cropped. ii) Morphological operation is performed to suppress the blood vessels and enhance the nodules. iii) Nodules are identified by labeling. iv) Features extraction. v) Neural networks are implemented for features classification.</a:t>
                      </a:r>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50000"/>
                        </a:lnSpc>
                        <a:spcBef>
                          <a:spcPts val="0"/>
                        </a:spcBef>
                        <a:spcAft>
                          <a:spcPts val="0"/>
                        </a:spcAft>
                      </a:pPr>
                      <a:r>
                        <a:rPr lang="en-US" sz="1800" dirty="0">
                          <a:latin typeface="Arial" panose="020B0604020202020204" pitchFamily="34" charset="0"/>
                          <a:ea typeface="Calibri"/>
                          <a:cs typeface="Arial" panose="020B0604020202020204" pitchFamily="34" charset="0"/>
                        </a:rPr>
                        <a:t>Artificial Neural Networks (</a:t>
                      </a:r>
                      <a:r>
                        <a:rPr lang="en-US" sz="1800" dirty="0">
                          <a:solidFill>
                            <a:srgbClr val="000000"/>
                          </a:solidFill>
                          <a:latin typeface="Arial" panose="020B0604020202020204" pitchFamily="34" charset="0"/>
                          <a:ea typeface="Calibri"/>
                          <a:cs typeface="Arial" panose="020B0604020202020204" pitchFamily="34" charset="0"/>
                        </a:rPr>
                        <a:t>ANN),  </a:t>
                      </a:r>
                      <a:endParaRPr lang="en-US" sz="1800" dirty="0">
                        <a:latin typeface="Arial" panose="020B0604020202020204" pitchFamily="34" charset="0"/>
                        <a:ea typeface="Calibri"/>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4345038"/>
                  </a:ext>
                </a:extLst>
              </a:tr>
            </a:tbl>
          </a:graphicData>
        </a:graphic>
      </p:graphicFrame>
    </p:spTree>
    <p:extLst>
      <p:ext uri="{BB962C8B-B14F-4D97-AF65-F5344CB8AC3E}">
        <p14:creationId xmlns:p14="http://schemas.microsoft.com/office/powerpoint/2010/main" val="25537799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4E221D-82D1-405D-A90F-4800C03D387F}"/>
              </a:ext>
            </a:extLst>
          </p:cNvPr>
          <p:cNvSpPr>
            <a:spLocks noGrp="1"/>
          </p:cNvSpPr>
          <p:nvPr>
            <p:ph type="title"/>
          </p:nvPr>
        </p:nvSpPr>
        <p:spPr/>
        <p:txBody>
          <a:bodyPr>
            <a:noAutofit/>
          </a:bodyPr>
          <a:lstStyle/>
          <a:p>
            <a:br>
              <a:rPr lang="en-US" kern="0" dirty="0">
                <a:ea typeface="Times New Roman" panose="02020603050405020304" pitchFamily="18" charset="0"/>
              </a:rPr>
            </a:br>
            <a:r>
              <a:rPr lang="en-US" kern="0" dirty="0">
                <a:ea typeface="Times New Roman" panose="02020603050405020304" pitchFamily="18" charset="0"/>
              </a:rPr>
              <a:t>Literature Survey</a:t>
            </a:r>
            <a:br>
              <a:rPr lang="en-US" dirty="0"/>
            </a:br>
            <a:endParaRPr lang="en-IN" dirty="0"/>
          </a:p>
        </p:txBody>
      </p:sp>
      <p:graphicFrame>
        <p:nvGraphicFramePr>
          <p:cNvPr id="8" name="Table 8">
            <a:extLst>
              <a:ext uri="{FF2B5EF4-FFF2-40B4-BE49-F238E27FC236}">
                <a16:creationId xmlns:a16="http://schemas.microsoft.com/office/drawing/2014/main" id="{E29CD041-2D10-47F4-ADA2-34EFB89A95F0}"/>
              </a:ext>
            </a:extLst>
          </p:cNvPr>
          <p:cNvGraphicFramePr>
            <a:graphicFrameLocks noGrp="1"/>
          </p:cNvGraphicFramePr>
          <p:nvPr>
            <p:extLst>
              <p:ext uri="{D42A27DB-BD31-4B8C-83A1-F6EECF244321}">
                <p14:modId xmlns:p14="http://schemas.microsoft.com/office/powerpoint/2010/main" val="4233535673"/>
              </p:ext>
            </p:extLst>
          </p:nvPr>
        </p:nvGraphicFramePr>
        <p:xfrm>
          <a:off x="359019" y="1974949"/>
          <a:ext cx="11473962" cy="3845052"/>
        </p:xfrm>
        <a:graphic>
          <a:graphicData uri="http://schemas.openxmlformats.org/drawingml/2006/table">
            <a:tbl>
              <a:tblPr firstRow="1" bandRow="1">
                <a:tableStyleId>{16D9F66E-5EB9-4882-86FB-DCBF35E3C3E4}</a:tableStyleId>
              </a:tblPr>
              <a:tblGrid>
                <a:gridCol w="800101">
                  <a:extLst>
                    <a:ext uri="{9D8B030D-6E8A-4147-A177-3AD203B41FA5}">
                      <a16:colId xmlns:a16="http://schemas.microsoft.com/office/drawing/2014/main" val="1922607697"/>
                    </a:ext>
                  </a:extLst>
                </a:gridCol>
                <a:gridCol w="2224454">
                  <a:extLst>
                    <a:ext uri="{9D8B030D-6E8A-4147-A177-3AD203B41FA5}">
                      <a16:colId xmlns:a16="http://schemas.microsoft.com/office/drawing/2014/main" val="3120540096"/>
                    </a:ext>
                  </a:extLst>
                </a:gridCol>
                <a:gridCol w="1626576">
                  <a:extLst>
                    <a:ext uri="{9D8B030D-6E8A-4147-A177-3AD203B41FA5}">
                      <a16:colId xmlns:a16="http://schemas.microsoft.com/office/drawing/2014/main" val="764732087"/>
                    </a:ext>
                  </a:extLst>
                </a:gridCol>
                <a:gridCol w="1635370">
                  <a:extLst>
                    <a:ext uri="{9D8B030D-6E8A-4147-A177-3AD203B41FA5}">
                      <a16:colId xmlns:a16="http://schemas.microsoft.com/office/drawing/2014/main" val="2580361639"/>
                    </a:ext>
                  </a:extLst>
                </a:gridCol>
                <a:gridCol w="3275134">
                  <a:extLst>
                    <a:ext uri="{9D8B030D-6E8A-4147-A177-3AD203B41FA5}">
                      <a16:colId xmlns:a16="http://schemas.microsoft.com/office/drawing/2014/main" val="609875240"/>
                    </a:ext>
                  </a:extLst>
                </a:gridCol>
                <a:gridCol w="1912327">
                  <a:extLst>
                    <a:ext uri="{9D8B030D-6E8A-4147-A177-3AD203B41FA5}">
                      <a16:colId xmlns:a16="http://schemas.microsoft.com/office/drawing/2014/main" val="2095725227"/>
                    </a:ext>
                  </a:extLst>
                </a:gridCol>
              </a:tblGrid>
              <a:tr h="3783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Sr. No.</a:t>
                      </a:r>
                    </a:p>
                  </a:txBody>
                  <a:tcPr/>
                </a:tc>
                <a:tc>
                  <a:txBody>
                    <a:bodyPr/>
                    <a:lstStyle/>
                    <a:p>
                      <a:pPr algn="l"/>
                      <a:r>
                        <a:rPr lang="en-IN" sz="1800" dirty="0">
                          <a:latin typeface="Arial" panose="020B0604020202020204" pitchFamily="34" charset="0"/>
                          <a:cs typeface="Arial" panose="020B0604020202020204" pitchFamily="34" charset="0"/>
                        </a:rPr>
                        <a:t>Paper Name</a:t>
                      </a:r>
                    </a:p>
                  </a:txBody>
                  <a:tcPr/>
                </a:tc>
                <a:tc>
                  <a:txBody>
                    <a:bodyPr/>
                    <a:lstStyle/>
                    <a:p>
                      <a:pPr algn="l"/>
                      <a:r>
                        <a:rPr lang="en-IN" sz="1800" dirty="0">
                          <a:latin typeface="Arial" panose="020B0604020202020204" pitchFamily="34" charset="0"/>
                          <a:cs typeface="Arial" panose="020B0604020202020204" pitchFamily="34" charset="0"/>
                        </a:rPr>
                        <a:t>Publication Year</a:t>
                      </a:r>
                    </a:p>
                  </a:txBody>
                  <a:tcPr/>
                </a:tc>
                <a:tc>
                  <a:txBody>
                    <a:bodyPr/>
                    <a:lstStyle/>
                    <a:p>
                      <a:pPr algn="l"/>
                      <a:r>
                        <a:rPr lang="en-IN" sz="1800" dirty="0">
                          <a:latin typeface="Arial" panose="020B0604020202020204" pitchFamily="34" charset="0"/>
                          <a:cs typeface="Arial" panose="020B0604020202020204" pitchFamily="34" charset="0"/>
                        </a:rPr>
                        <a:t>Author</a:t>
                      </a:r>
                    </a:p>
                  </a:txBody>
                  <a:tcPr/>
                </a:tc>
                <a:tc>
                  <a:txBody>
                    <a:bodyPr/>
                    <a:lstStyle/>
                    <a:p>
                      <a:pPr algn="l"/>
                      <a:r>
                        <a:rPr lang="en-IN" sz="1800" dirty="0">
                          <a:latin typeface="Arial" panose="020B0604020202020204" pitchFamily="34" charset="0"/>
                          <a:cs typeface="Arial" panose="020B0604020202020204" pitchFamily="34" charset="0"/>
                        </a:rPr>
                        <a:t>Concept</a:t>
                      </a:r>
                    </a:p>
                  </a:txBody>
                  <a:tcPr/>
                </a:tc>
                <a:tc>
                  <a:txBody>
                    <a:bodyPr/>
                    <a:lstStyle/>
                    <a:p>
                      <a:pPr algn="l"/>
                      <a:r>
                        <a:rPr lang="en-IN" sz="1800" dirty="0">
                          <a:latin typeface="Arial" panose="020B0604020202020204" pitchFamily="34" charset="0"/>
                          <a:cs typeface="Arial" panose="020B0604020202020204" pitchFamily="34" charset="0"/>
                        </a:rPr>
                        <a:t>Algorithm</a:t>
                      </a:r>
                    </a:p>
                  </a:txBody>
                  <a:tcPr/>
                </a:tc>
                <a:extLst>
                  <a:ext uri="{0D108BD9-81ED-4DB2-BD59-A6C34878D82A}">
                    <a16:rowId xmlns:a16="http://schemas.microsoft.com/office/drawing/2014/main" val="607304575"/>
                  </a:ext>
                </a:extLst>
              </a:tr>
              <a:tr h="370840">
                <a:tc>
                  <a:txBody>
                    <a:bodyPr/>
                    <a:lstStyle/>
                    <a:p>
                      <a:pPr algn="l"/>
                      <a:r>
                        <a:rPr lang="en-IN" sz="1800" dirty="0">
                          <a:latin typeface="Arial" panose="020B0604020202020204" pitchFamily="34" charset="0"/>
                          <a:cs typeface="Arial" panose="020B0604020202020204" pitchFamily="34" charset="0"/>
                        </a:rPr>
                        <a:t>4</a:t>
                      </a:r>
                    </a:p>
                  </a:txBody>
                  <a:tcPr/>
                </a:tc>
                <a:tc>
                  <a:txBody>
                    <a:bodyPr/>
                    <a:lstStyle/>
                    <a:p>
                      <a:pPr marL="0" marR="0" algn="l">
                        <a:lnSpc>
                          <a:spcPct val="150000"/>
                        </a:lnSpc>
                        <a:spcBef>
                          <a:spcPts val="0"/>
                        </a:spcBef>
                        <a:spcAft>
                          <a:spcPts val="0"/>
                        </a:spcAft>
                      </a:pPr>
                      <a:r>
                        <a:rPr lang="en-US" sz="1800" dirty="0">
                          <a:solidFill>
                            <a:srgbClr val="000000"/>
                          </a:solidFill>
                          <a:latin typeface="Arial" panose="020B0604020202020204" pitchFamily="34" charset="0"/>
                          <a:ea typeface="Calibri"/>
                          <a:cs typeface="Arial" panose="020B0604020202020204" pitchFamily="34" charset="0"/>
                        </a:rPr>
                        <a:t>Lung nodule detection based on 3D convolutional neural networks</a:t>
                      </a:r>
                      <a:endParaRPr lang="en-US" sz="1800" dirty="0">
                        <a:latin typeface="Arial" panose="020B0604020202020204" pitchFamily="34" charset="0"/>
                        <a:ea typeface="Calibri"/>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15000"/>
                        </a:lnSpc>
                        <a:spcBef>
                          <a:spcPts val="0"/>
                        </a:spcBef>
                        <a:spcAft>
                          <a:spcPts val="0"/>
                        </a:spcAft>
                      </a:pPr>
                      <a:r>
                        <a:rPr lang="en-US" sz="1800" dirty="0">
                          <a:solidFill>
                            <a:srgbClr val="000000"/>
                          </a:solidFill>
                          <a:latin typeface="Arial" panose="020B0604020202020204" pitchFamily="34" charset="0"/>
                          <a:ea typeface="Calibri"/>
                          <a:cs typeface="Arial" panose="020B0604020202020204" pitchFamily="34" charset="0"/>
                        </a:rPr>
                        <a:t>International Conference on the Frontiers and Advances in Data Science (FADS), IEEE, 2017</a:t>
                      </a:r>
                      <a:endParaRPr lang="en-US" sz="1800" dirty="0">
                        <a:latin typeface="Arial" panose="020B0604020202020204" pitchFamily="34" charset="0"/>
                        <a:ea typeface="Calibri"/>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15000"/>
                        </a:lnSpc>
                        <a:spcBef>
                          <a:spcPts val="0"/>
                        </a:spcBef>
                        <a:spcAft>
                          <a:spcPts val="0"/>
                        </a:spcAft>
                      </a:pPr>
                      <a:r>
                        <a:rPr lang="en-US" sz="1800" dirty="0">
                          <a:solidFill>
                            <a:srgbClr val="000000"/>
                          </a:solidFill>
                          <a:latin typeface="Arial" panose="020B0604020202020204" pitchFamily="34" charset="0"/>
                          <a:ea typeface="Calibri"/>
                          <a:cs typeface="Arial" panose="020B0604020202020204" pitchFamily="34" charset="0"/>
                        </a:rPr>
                        <a:t>Lei Fan, </a:t>
                      </a:r>
                      <a:r>
                        <a:rPr lang="en-US" sz="1800" dirty="0" err="1">
                          <a:solidFill>
                            <a:srgbClr val="000000"/>
                          </a:solidFill>
                          <a:latin typeface="Arial" panose="020B0604020202020204" pitchFamily="34" charset="0"/>
                          <a:ea typeface="Calibri"/>
                          <a:cs typeface="Arial" panose="020B0604020202020204" pitchFamily="34" charset="0"/>
                        </a:rPr>
                        <a:t>Zhaoqiang</a:t>
                      </a:r>
                      <a:r>
                        <a:rPr lang="en-US" sz="1800" dirty="0">
                          <a:solidFill>
                            <a:srgbClr val="000000"/>
                          </a:solidFill>
                          <a:latin typeface="Arial" panose="020B0604020202020204" pitchFamily="34" charset="0"/>
                          <a:ea typeface="Calibri"/>
                          <a:cs typeface="Arial" panose="020B0604020202020204" pitchFamily="34" charset="0"/>
                        </a:rPr>
                        <a:t> Xia, </a:t>
                      </a:r>
                      <a:r>
                        <a:rPr lang="en-US" sz="1800" dirty="0" err="1">
                          <a:solidFill>
                            <a:srgbClr val="000000"/>
                          </a:solidFill>
                          <a:latin typeface="Arial" panose="020B0604020202020204" pitchFamily="34" charset="0"/>
                          <a:ea typeface="Calibri"/>
                          <a:cs typeface="Arial" panose="020B0604020202020204" pitchFamily="34" charset="0"/>
                        </a:rPr>
                        <a:t>Xiaobiao</a:t>
                      </a:r>
                      <a:r>
                        <a:rPr lang="en-US" sz="1800" dirty="0">
                          <a:solidFill>
                            <a:srgbClr val="000000"/>
                          </a:solidFill>
                          <a:latin typeface="Arial" panose="020B0604020202020204" pitchFamily="34" charset="0"/>
                          <a:ea typeface="Calibri"/>
                          <a:cs typeface="Arial" panose="020B0604020202020204" pitchFamily="34" charset="0"/>
                        </a:rPr>
                        <a:t> Zhang, </a:t>
                      </a:r>
                      <a:r>
                        <a:rPr lang="en-US" sz="1800" dirty="0" err="1">
                          <a:solidFill>
                            <a:srgbClr val="000000"/>
                          </a:solidFill>
                          <a:latin typeface="Arial" panose="020B0604020202020204" pitchFamily="34" charset="0"/>
                          <a:ea typeface="Calibri"/>
                          <a:cs typeface="Arial" panose="020B0604020202020204" pitchFamily="34" charset="0"/>
                        </a:rPr>
                        <a:t>Xiaoyi</a:t>
                      </a:r>
                      <a:r>
                        <a:rPr lang="en-US" sz="1800" dirty="0">
                          <a:solidFill>
                            <a:srgbClr val="000000"/>
                          </a:solidFill>
                          <a:latin typeface="Arial" panose="020B0604020202020204" pitchFamily="34" charset="0"/>
                          <a:ea typeface="Calibri"/>
                          <a:cs typeface="Arial" panose="020B0604020202020204" pitchFamily="34" charset="0"/>
                        </a:rPr>
                        <a:t> Feng</a:t>
                      </a:r>
                      <a:endParaRPr lang="en-US" sz="1800" dirty="0">
                        <a:latin typeface="Arial" panose="020B0604020202020204" pitchFamily="34" charset="0"/>
                        <a:ea typeface="Calibri"/>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15000"/>
                        </a:lnSpc>
                        <a:spcBef>
                          <a:spcPts val="0"/>
                        </a:spcBef>
                        <a:spcAft>
                          <a:spcPts val="0"/>
                        </a:spcAft>
                      </a:pPr>
                      <a:r>
                        <a:rPr lang="en-US" sz="1800" dirty="0">
                          <a:latin typeface="Arial" panose="020B0604020202020204" pitchFamily="34" charset="0"/>
                          <a:ea typeface="Calibri"/>
                          <a:cs typeface="Arial" panose="020B0604020202020204" pitchFamily="34" charset="0"/>
                        </a:rPr>
                        <a:t>This paper proposes a method to detect lung nodule of lung CT images using 3D convolutional neural networks. It combines the traditional morphological preprocessing methods and 3D convolutional neural networks are applied to lung CT images.</a:t>
                      </a:r>
                    </a:p>
                    <a:p>
                      <a:pPr algn="l"/>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50000"/>
                        </a:lnSpc>
                        <a:spcBef>
                          <a:spcPts val="0"/>
                        </a:spcBef>
                        <a:spcAft>
                          <a:spcPts val="0"/>
                        </a:spcAft>
                      </a:pPr>
                      <a:r>
                        <a:rPr lang="en-US" sz="1800" dirty="0">
                          <a:latin typeface="Arial" panose="020B0604020202020204" pitchFamily="34" charset="0"/>
                          <a:ea typeface="Calibri"/>
                          <a:cs typeface="Arial" panose="020B0604020202020204" pitchFamily="34" charset="0"/>
                        </a:rPr>
                        <a:t>CNN</a:t>
                      </a:r>
                      <a:r>
                        <a:rPr lang="en-US" sz="1800" dirty="0">
                          <a:solidFill>
                            <a:srgbClr val="000000"/>
                          </a:solidFill>
                          <a:latin typeface="Arial" panose="020B0604020202020204" pitchFamily="34" charset="0"/>
                          <a:ea typeface="Calibri"/>
                          <a:cs typeface="Arial" panose="020B0604020202020204" pitchFamily="34" charset="0"/>
                        </a:rPr>
                        <a:t>  </a:t>
                      </a:r>
                      <a:endParaRPr lang="en-US" sz="1800" dirty="0">
                        <a:latin typeface="Arial" panose="020B0604020202020204" pitchFamily="34" charset="0"/>
                        <a:ea typeface="Calibri"/>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6613826"/>
                  </a:ext>
                </a:extLst>
              </a:tr>
            </a:tbl>
          </a:graphicData>
        </a:graphic>
      </p:graphicFrame>
    </p:spTree>
    <p:extLst>
      <p:ext uri="{BB962C8B-B14F-4D97-AF65-F5344CB8AC3E}">
        <p14:creationId xmlns:p14="http://schemas.microsoft.com/office/powerpoint/2010/main" val="34138708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B9FC98-1BA4-4EA0-A351-B64EC9DE4FFF}"/>
              </a:ext>
            </a:extLst>
          </p:cNvPr>
          <p:cNvSpPr>
            <a:spLocks noGrp="1"/>
          </p:cNvSpPr>
          <p:nvPr>
            <p:ph type="title"/>
          </p:nvPr>
        </p:nvSpPr>
        <p:spPr/>
        <p:txBody>
          <a:bodyPr/>
          <a:lstStyle/>
          <a:p>
            <a:r>
              <a:rPr lang="en-US" dirty="0"/>
              <a:t>Existing System</a:t>
            </a:r>
            <a:endParaRPr lang="en-IN" dirty="0"/>
          </a:p>
        </p:txBody>
      </p:sp>
      <p:sp>
        <p:nvSpPr>
          <p:cNvPr id="7" name="Content Placeholder 6">
            <a:extLst>
              <a:ext uri="{FF2B5EF4-FFF2-40B4-BE49-F238E27FC236}">
                <a16:creationId xmlns:a16="http://schemas.microsoft.com/office/drawing/2014/main" id="{96C1700E-4848-4AE7-AC48-45A820BB269D}"/>
              </a:ext>
            </a:extLst>
          </p:cNvPr>
          <p:cNvSpPr>
            <a:spLocks noGrp="1"/>
          </p:cNvSpPr>
          <p:nvPr>
            <p:ph idx="10"/>
          </p:nvPr>
        </p:nvSpPr>
        <p:spPr>
          <a:xfrm>
            <a:off x="2567269" y="1788172"/>
            <a:ext cx="9217024" cy="3994316"/>
          </a:xfrm>
        </p:spPr>
        <p:txBody>
          <a:bodyPr>
            <a:normAutofit/>
          </a:bodyPr>
          <a:lstStyle/>
          <a:p>
            <a:pPr algn="just"/>
            <a:r>
              <a:rPr lang="en-US" sz="2200" dirty="0"/>
              <a:t>Nowadays the cancer disease patients are increasing rapidly. The main reason behind it that the disease is not detected at early stage. The doctors or any medical consultant are manually analyzing the nodule by looking at CT scanned images. Which does not give the correct diagnosis in the early stage of disease. Sometime it is detected in the critical stage. There are many existing system which can work for detecting the lung nodule.</a:t>
            </a:r>
          </a:p>
          <a:p>
            <a:pPr algn="just"/>
            <a:endParaRPr lang="en-IN" sz="2200" dirty="0"/>
          </a:p>
        </p:txBody>
      </p:sp>
      <p:pic>
        <p:nvPicPr>
          <p:cNvPr id="1026" name="Picture 2" descr="Doctor looking at chest x-ray | Free Photo">
            <a:extLst>
              <a:ext uri="{FF2B5EF4-FFF2-40B4-BE49-F238E27FC236}">
                <a16:creationId xmlns:a16="http://schemas.microsoft.com/office/drawing/2014/main" id="{A8600E08-EEB0-4183-B9AA-E2A7B5A9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279" y="4133422"/>
            <a:ext cx="3666392" cy="244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72415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6D57-CB16-4B4B-BF0A-0AB4B44208BD}"/>
              </a:ext>
            </a:extLst>
          </p:cNvPr>
          <p:cNvSpPr>
            <a:spLocks noGrp="1"/>
          </p:cNvSpPr>
          <p:nvPr>
            <p:ph type="title"/>
          </p:nvPr>
        </p:nvSpPr>
        <p:spPr/>
        <p:txBody>
          <a:bodyPr>
            <a:normAutofit/>
          </a:bodyPr>
          <a:lstStyle/>
          <a:p>
            <a:r>
              <a:rPr lang="en-US" dirty="0"/>
              <a:t>Disadvantages (Existing system)</a:t>
            </a:r>
            <a:endParaRPr lang="en-IN" dirty="0"/>
          </a:p>
        </p:txBody>
      </p:sp>
      <p:sp>
        <p:nvSpPr>
          <p:cNvPr id="4" name="Content Placeholder 3">
            <a:extLst>
              <a:ext uri="{FF2B5EF4-FFF2-40B4-BE49-F238E27FC236}">
                <a16:creationId xmlns:a16="http://schemas.microsoft.com/office/drawing/2014/main" id="{4113B468-D7C8-44E9-A089-218076F0A9DD}"/>
              </a:ext>
            </a:extLst>
          </p:cNvPr>
          <p:cNvSpPr>
            <a:spLocks noGrp="1"/>
          </p:cNvSpPr>
          <p:nvPr>
            <p:ph idx="1"/>
          </p:nvPr>
        </p:nvSpPr>
        <p:spPr>
          <a:xfrm>
            <a:off x="2567269" y="1404690"/>
            <a:ext cx="9217024" cy="4925772"/>
          </a:xfrm>
        </p:spPr>
        <p:txBody>
          <a:bodyPr>
            <a:noAutofit/>
          </a:bodyPr>
          <a:lstStyle/>
          <a:p>
            <a:pPr marL="380990" indent="-380990" algn="just">
              <a:lnSpc>
                <a:spcPct val="200000"/>
              </a:lnSpc>
              <a:buFont typeface="Arial" panose="020B0604020202020204" pitchFamily="34" charset="0"/>
              <a:buChar char="•"/>
            </a:pPr>
            <a:r>
              <a:rPr lang="en-US" sz="2670" dirty="0"/>
              <a:t>Doctors can manually analyze the nodule for their CT images.</a:t>
            </a:r>
          </a:p>
          <a:p>
            <a:pPr marL="380990" indent="-380990">
              <a:lnSpc>
                <a:spcPct val="200000"/>
              </a:lnSpc>
              <a:buFont typeface="Arial" panose="020B0604020202020204" pitchFamily="34" charset="0"/>
              <a:buChar char="•"/>
            </a:pPr>
            <a:r>
              <a:rPr lang="en-US" sz="2670" dirty="0"/>
              <a:t>It is not gives the correct diagnosis in the early stage of disease.</a:t>
            </a:r>
          </a:p>
          <a:p>
            <a:endParaRPr lang="en-IN" sz="2670" dirty="0"/>
          </a:p>
        </p:txBody>
      </p:sp>
    </p:spTree>
    <p:extLst>
      <p:ext uri="{BB962C8B-B14F-4D97-AF65-F5344CB8AC3E}">
        <p14:creationId xmlns:p14="http://schemas.microsoft.com/office/powerpoint/2010/main" val="156785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072F-68FA-4789-874E-EAEC39084865}"/>
              </a:ext>
            </a:extLst>
          </p:cNvPr>
          <p:cNvSpPr>
            <a:spLocks noGrp="1"/>
          </p:cNvSpPr>
          <p:nvPr>
            <p:ph type="title"/>
          </p:nvPr>
        </p:nvSpPr>
        <p:spPr/>
        <p:txBody>
          <a:bodyPr>
            <a:normAutofit/>
          </a:bodyPr>
          <a:lstStyle/>
          <a:p>
            <a:r>
              <a:rPr lang="en-US" dirty="0"/>
              <a:t>Proposed System</a:t>
            </a:r>
            <a:endParaRPr lang="en-IN" dirty="0"/>
          </a:p>
        </p:txBody>
      </p:sp>
      <p:sp>
        <p:nvSpPr>
          <p:cNvPr id="4" name="Content Placeholder 3">
            <a:extLst>
              <a:ext uri="{FF2B5EF4-FFF2-40B4-BE49-F238E27FC236}">
                <a16:creationId xmlns:a16="http://schemas.microsoft.com/office/drawing/2014/main" id="{EE60A089-8715-4F22-A9A1-721D18A8834A}"/>
              </a:ext>
            </a:extLst>
          </p:cNvPr>
          <p:cNvSpPr>
            <a:spLocks noGrp="1"/>
          </p:cNvSpPr>
          <p:nvPr>
            <p:ph idx="10"/>
          </p:nvPr>
        </p:nvSpPr>
        <p:spPr>
          <a:xfrm>
            <a:off x="239349" y="1399096"/>
            <a:ext cx="11713301" cy="5030485"/>
          </a:xfrm>
        </p:spPr>
        <p:txBody>
          <a:bodyPr>
            <a:normAutofit lnSpcReduction="10000"/>
          </a:bodyPr>
          <a:lstStyle/>
          <a:p>
            <a:pPr marL="457189" indent="-457189" algn="just">
              <a:buFont typeface="Arial" panose="020B0604020202020204" pitchFamily="34" charset="0"/>
              <a:buChar char="•"/>
            </a:pPr>
            <a:r>
              <a:rPr lang="en-US" sz="2200" dirty="0"/>
              <a:t>In this system we use Lung image as a input and apply some techniques to identify the nodule of lung.</a:t>
            </a:r>
          </a:p>
          <a:p>
            <a:pPr marL="457189" indent="-457189" algn="just">
              <a:buFont typeface="Arial" panose="020B0604020202020204" pitchFamily="34" charset="0"/>
              <a:buChar char="•"/>
            </a:pPr>
            <a:endParaRPr lang="en-US" sz="2200" dirty="0"/>
          </a:p>
          <a:p>
            <a:pPr marL="457189" indent="-457189" algn="just">
              <a:buFont typeface="Arial" panose="020B0604020202020204" pitchFamily="34" charset="0"/>
              <a:buChar char="•"/>
            </a:pPr>
            <a:r>
              <a:rPr lang="en-US" sz="2200" dirty="0"/>
              <a:t>Otsu's thresholding method involves iterating through all the possible threshold values and calculating a measure of spread for the pixel levels each side of the threshold, i.e. the pixels that either fall in foreground or background. </a:t>
            </a:r>
          </a:p>
          <a:p>
            <a:pPr marL="457189" indent="-457189" algn="just">
              <a:buFont typeface="Arial" panose="020B0604020202020204" pitchFamily="34" charset="0"/>
              <a:buChar char="•"/>
            </a:pPr>
            <a:endParaRPr lang="en-US" sz="2200" dirty="0"/>
          </a:p>
          <a:p>
            <a:pPr marL="457189" indent="-457189" algn="just">
              <a:buFont typeface="Arial" panose="020B0604020202020204" pitchFamily="34" charset="0"/>
              <a:buChar char="•"/>
            </a:pPr>
            <a:r>
              <a:rPr lang="en-US" sz="2200" dirty="0"/>
              <a:t>Images are filtered for image segmentation by using watershed algorithm. </a:t>
            </a:r>
          </a:p>
          <a:p>
            <a:pPr marL="457189" indent="-457189" algn="just">
              <a:buFont typeface="Arial" panose="020B0604020202020204" pitchFamily="34" charset="0"/>
              <a:buChar char="•"/>
            </a:pPr>
            <a:endParaRPr lang="en-US" sz="2200" dirty="0"/>
          </a:p>
          <a:p>
            <a:pPr marL="457189" indent="-457189" algn="just">
              <a:buFont typeface="Arial" panose="020B0604020202020204" pitchFamily="34" charset="0"/>
              <a:buChar char="•"/>
            </a:pPr>
            <a:r>
              <a:rPr lang="en-US" sz="2200" dirty="0"/>
              <a:t>Segmentation using the watershed transform works better to  identify, foreground objects and background locations. </a:t>
            </a:r>
          </a:p>
          <a:p>
            <a:pPr marL="457189" indent="-457189" algn="just">
              <a:buFont typeface="Arial" panose="020B0604020202020204" pitchFamily="34" charset="0"/>
              <a:buChar char="•"/>
            </a:pPr>
            <a:endParaRPr lang="en-US" sz="2200" dirty="0"/>
          </a:p>
          <a:p>
            <a:pPr marL="457189" indent="-457189" algn="just">
              <a:buFont typeface="Arial" panose="020B0604020202020204" pitchFamily="34" charset="0"/>
              <a:buChar char="•"/>
            </a:pPr>
            <a:r>
              <a:rPr lang="en-US" sz="2200" dirty="0"/>
              <a:t>GLCM feature that compute from the detected lung nodule in CT image. and finally we apply the SVM machine learning algorithm for detecting nodule of lung.</a:t>
            </a:r>
          </a:p>
          <a:p>
            <a:pPr marL="457189" indent="-457189"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314602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03C2-2289-4787-AC9E-8DBDC1E7417A}"/>
              </a:ext>
            </a:extLst>
          </p:cNvPr>
          <p:cNvSpPr>
            <a:spLocks noGrp="1"/>
          </p:cNvSpPr>
          <p:nvPr>
            <p:ph type="title"/>
          </p:nvPr>
        </p:nvSpPr>
        <p:spPr/>
        <p:txBody>
          <a:bodyPr>
            <a:normAutofit/>
          </a:bodyPr>
          <a:lstStyle/>
          <a:p>
            <a:r>
              <a:rPr lang="en-US" dirty="0"/>
              <a:t>Key Contribution Work</a:t>
            </a:r>
            <a:endParaRPr lang="en-IN" dirty="0"/>
          </a:p>
        </p:txBody>
      </p:sp>
      <p:sp>
        <p:nvSpPr>
          <p:cNvPr id="4" name="Content Placeholder 3">
            <a:extLst>
              <a:ext uri="{FF2B5EF4-FFF2-40B4-BE49-F238E27FC236}">
                <a16:creationId xmlns:a16="http://schemas.microsoft.com/office/drawing/2014/main" id="{35526EF4-1FFB-4EE7-B12A-6E6CD5BBA170}"/>
              </a:ext>
            </a:extLst>
          </p:cNvPr>
          <p:cNvSpPr>
            <a:spLocks noGrp="1"/>
          </p:cNvSpPr>
          <p:nvPr>
            <p:ph idx="10"/>
          </p:nvPr>
        </p:nvSpPr>
        <p:spPr>
          <a:xfrm>
            <a:off x="383365" y="1504604"/>
            <a:ext cx="11425269" cy="5226043"/>
          </a:xfrm>
        </p:spPr>
        <p:txBody>
          <a:bodyPr/>
          <a:lstStyle/>
          <a:p>
            <a:pPr marL="457189" indent="-457189">
              <a:buFont typeface="Arial" panose="020B0604020202020204" pitchFamily="34" charset="0"/>
              <a:buChar char="•"/>
            </a:pPr>
            <a:r>
              <a:rPr lang="en-IN" sz="2667" dirty="0"/>
              <a:t>Watershed technique</a:t>
            </a:r>
          </a:p>
          <a:p>
            <a:pPr marL="457189" indent="-457189">
              <a:buFont typeface="Arial" panose="020B0604020202020204" pitchFamily="34" charset="0"/>
              <a:buChar char="•"/>
            </a:pPr>
            <a:endParaRPr lang="en-IN" sz="2667" dirty="0"/>
          </a:p>
          <a:p>
            <a:pPr marL="457189" indent="-457189">
              <a:buFont typeface="Arial" panose="020B0604020202020204" pitchFamily="34" charset="0"/>
              <a:buChar char="•"/>
            </a:pPr>
            <a:r>
              <a:rPr lang="en-IN" sz="2667" dirty="0" err="1"/>
              <a:t>Otsus</a:t>
            </a:r>
            <a:r>
              <a:rPr lang="en-IN" sz="2667" dirty="0"/>
              <a:t> algorithm  </a:t>
            </a:r>
          </a:p>
          <a:p>
            <a:pPr marL="457189" indent="-457189">
              <a:buFont typeface="Arial" panose="020B0604020202020204" pitchFamily="34" charset="0"/>
              <a:buChar char="•"/>
            </a:pPr>
            <a:endParaRPr lang="en-IN" sz="2667" dirty="0"/>
          </a:p>
          <a:p>
            <a:pPr marL="457189" indent="-457189">
              <a:buFont typeface="Arial" panose="020B0604020202020204" pitchFamily="34" charset="0"/>
              <a:buChar char="•"/>
            </a:pPr>
            <a:r>
              <a:rPr lang="en-IN" sz="2667" dirty="0"/>
              <a:t>Segmentation  </a:t>
            </a:r>
          </a:p>
          <a:p>
            <a:pPr marL="457189" indent="-457189">
              <a:buFont typeface="Arial" panose="020B0604020202020204" pitchFamily="34" charset="0"/>
              <a:buChar char="•"/>
            </a:pPr>
            <a:endParaRPr lang="en-IN" sz="2667" dirty="0"/>
          </a:p>
          <a:p>
            <a:pPr marL="457189" indent="-457189">
              <a:buFont typeface="Arial" panose="020B0604020202020204" pitchFamily="34" charset="0"/>
              <a:buChar char="•"/>
            </a:pPr>
            <a:r>
              <a:rPr lang="en-IN" sz="2667" dirty="0"/>
              <a:t>Detection </a:t>
            </a:r>
          </a:p>
          <a:p>
            <a:endParaRPr lang="en-IN" dirty="0"/>
          </a:p>
        </p:txBody>
      </p:sp>
    </p:spTree>
    <p:extLst>
      <p:ext uri="{BB962C8B-B14F-4D97-AF65-F5344CB8AC3E}">
        <p14:creationId xmlns:p14="http://schemas.microsoft.com/office/powerpoint/2010/main" val="205467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C8CC-AD65-4682-8AFF-D3336AEF49F4}"/>
              </a:ext>
            </a:extLst>
          </p:cNvPr>
          <p:cNvSpPr>
            <a:spLocks noGrp="1"/>
          </p:cNvSpPr>
          <p:nvPr>
            <p:ph type="title"/>
          </p:nvPr>
        </p:nvSpPr>
        <p:spPr/>
        <p:txBody>
          <a:bodyPr>
            <a:normAutofit/>
          </a:bodyPr>
          <a:lstStyle/>
          <a:p>
            <a:r>
              <a:rPr lang="en-US" dirty="0"/>
              <a:t>Domain Analysis</a:t>
            </a:r>
            <a:endParaRPr lang="en-IN" dirty="0"/>
          </a:p>
        </p:txBody>
      </p:sp>
      <p:sp>
        <p:nvSpPr>
          <p:cNvPr id="4" name="Content Placeholder 3">
            <a:extLst>
              <a:ext uri="{FF2B5EF4-FFF2-40B4-BE49-F238E27FC236}">
                <a16:creationId xmlns:a16="http://schemas.microsoft.com/office/drawing/2014/main" id="{8DCE1DCC-90A3-4072-9EC3-65F9ED3E8718}"/>
              </a:ext>
            </a:extLst>
          </p:cNvPr>
          <p:cNvSpPr>
            <a:spLocks noGrp="1"/>
          </p:cNvSpPr>
          <p:nvPr>
            <p:ph idx="10"/>
          </p:nvPr>
        </p:nvSpPr>
        <p:spPr>
          <a:xfrm>
            <a:off x="896815" y="2338752"/>
            <a:ext cx="10973617" cy="4123594"/>
          </a:xfrm>
        </p:spPr>
        <p:txBody>
          <a:bodyPr>
            <a:noAutofit/>
          </a:bodyPr>
          <a:lstStyle/>
          <a:p>
            <a:pPr marL="342900" indent="-342900" algn="just">
              <a:buFont typeface="Arial" panose="020B0604020202020204" pitchFamily="34" charset="0"/>
              <a:buChar char="•"/>
            </a:pPr>
            <a:r>
              <a:rPr lang="en-US" sz="2200" dirty="0"/>
              <a:t>Image processing is a method to perform some operations on an image, in order to get an enhanced image or to extract some useful information from it. It is a type of signal processing in which input is an image and output may be image or characteristics/features associated with that image. Nowadays, image processing is among rapidly growing technologies. It forms core research area within engineering and computer science disciplines too.</a:t>
            </a:r>
          </a:p>
          <a:p>
            <a:pPr marL="457189" indent="-457189" algn="just">
              <a:buFont typeface="Arial" panose="020B0604020202020204" pitchFamily="34" charset="0"/>
              <a:buChar char="•"/>
            </a:pPr>
            <a:endParaRPr lang="en-US" sz="2200" dirty="0"/>
          </a:p>
          <a:p>
            <a:pPr marL="457189" indent="-457189" algn="just">
              <a:buFont typeface="Arial" panose="020B0604020202020204" pitchFamily="34" charset="0"/>
              <a:buChar char="•"/>
            </a:pPr>
            <a:r>
              <a:rPr lang="en-US" sz="2200" dirty="0"/>
              <a:t>Image processing basically includes the following three steps:</a:t>
            </a:r>
          </a:p>
          <a:p>
            <a:pPr marL="1456919" lvl="2" indent="-609585" algn="just">
              <a:buFont typeface="+mj-lt"/>
              <a:buAutoNum type="arabicPeriod"/>
            </a:pPr>
            <a:r>
              <a:rPr lang="en-US" sz="2200" dirty="0">
                <a:solidFill>
                  <a:schemeClr val="tx1">
                    <a:lumMod val="75000"/>
                    <a:lumOff val="25000"/>
                  </a:schemeClr>
                </a:solidFill>
                <a:latin typeface="Arial" panose="020B0604020202020204" pitchFamily="34" charset="0"/>
                <a:cs typeface="Arial" panose="020B0604020202020204" pitchFamily="34" charset="0"/>
              </a:rPr>
              <a:t>Importing the image via image acquisition tools;</a:t>
            </a:r>
          </a:p>
          <a:p>
            <a:pPr marL="1456919" lvl="2" indent="-609585" algn="just">
              <a:buFont typeface="+mj-lt"/>
              <a:buAutoNum type="arabicPeriod"/>
            </a:pPr>
            <a:r>
              <a:rPr lang="en-US" sz="2200" dirty="0" err="1">
                <a:solidFill>
                  <a:schemeClr val="tx1">
                    <a:lumMod val="75000"/>
                    <a:lumOff val="25000"/>
                  </a:schemeClr>
                </a:solidFill>
                <a:latin typeface="Arial" panose="020B0604020202020204" pitchFamily="34" charset="0"/>
                <a:cs typeface="Arial" panose="020B0604020202020204" pitchFamily="34" charset="0"/>
              </a:rPr>
              <a:t>Analysing</a:t>
            </a:r>
            <a:r>
              <a:rPr lang="en-US" sz="2200" dirty="0">
                <a:solidFill>
                  <a:schemeClr val="tx1">
                    <a:lumMod val="75000"/>
                    <a:lumOff val="25000"/>
                  </a:schemeClr>
                </a:solidFill>
                <a:latin typeface="Arial" panose="020B0604020202020204" pitchFamily="34" charset="0"/>
                <a:cs typeface="Arial" panose="020B0604020202020204" pitchFamily="34" charset="0"/>
              </a:rPr>
              <a:t> and manipulating the image;</a:t>
            </a:r>
          </a:p>
          <a:p>
            <a:pPr marL="1456919" lvl="2" indent="-609585" algn="just">
              <a:buFont typeface="+mj-lt"/>
              <a:buAutoNum type="arabicPeriod"/>
            </a:pPr>
            <a:r>
              <a:rPr lang="en-US" sz="2200" dirty="0">
                <a:solidFill>
                  <a:schemeClr val="tx1">
                    <a:lumMod val="75000"/>
                    <a:lumOff val="25000"/>
                  </a:schemeClr>
                </a:solidFill>
                <a:latin typeface="Arial" panose="020B0604020202020204" pitchFamily="34" charset="0"/>
                <a:cs typeface="Arial" panose="020B0604020202020204" pitchFamily="34" charset="0"/>
              </a:rPr>
              <a:t>Output in which result can be altered image or report that is based on image analysis.</a:t>
            </a:r>
          </a:p>
          <a:p>
            <a:endParaRPr lang="en-IN" sz="2200" dirty="0"/>
          </a:p>
          <a:p>
            <a:endParaRPr lang="en-US" sz="2200" dirty="0"/>
          </a:p>
          <a:p>
            <a:endParaRPr lang="en-IN" sz="2200" dirty="0"/>
          </a:p>
        </p:txBody>
      </p:sp>
      <p:sp>
        <p:nvSpPr>
          <p:cNvPr id="5" name="Content Placeholder 5">
            <a:extLst>
              <a:ext uri="{FF2B5EF4-FFF2-40B4-BE49-F238E27FC236}">
                <a16:creationId xmlns:a16="http://schemas.microsoft.com/office/drawing/2014/main" id="{855A596D-C1F9-4686-8BC5-1C616F20E492}"/>
              </a:ext>
            </a:extLst>
          </p:cNvPr>
          <p:cNvSpPr>
            <a:spLocks noGrp="1"/>
          </p:cNvSpPr>
          <p:nvPr>
            <p:ph idx="1"/>
          </p:nvPr>
        </p:nvSpPr>
        <p:spPr>
          <a:xfrm>
            <a:off x="896815" y="1496515"/>
            <a:ext cx="9217024" cy="614197"/>
          </a:xfrm>
        </p:spPr>
        <p:txBody>
          <a:bodyPr/>
          <a:lstStyle/>
          <a:p>
            <a:r>
              <a:rPr lang="en-US" b="1" dirty="0"/>
              <a:t>Image Processing</a:t>
            </a:r>
            <a:endParaRPr lang="en-IN" b="1" dirty="0"/>
          </a:p>
        </p:txBody>
      </p:sp>
    </p:spTree>
    <p:extLst>
      <p:ext uri="{BB962C8B-B14F-4D97-AF65-F5344CB8AC3E}">
        <p14:creationId xmlns:p14="http://schemas.microsoft.com/office/powerpoint/2010/main" val="357359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52A9-A793-4223-84AC-57078C2F83DF}"/>
              </a:ext>
            </a:extLst>
          </p:cNvPr>
          <p:cNvSpPr>
            <a:spLocks noGrp="1"/>
          </p:cNvSpPr>
          <p:nvPr>
            <p:ph type="title"/>
          </p:nvPr>
        </p:nvSpPr>
        <p:spPr/>
        <p:txBody>
          <a:bodyPr>
            <a:normAutofit/>
          </a:bodyPr>
          <a:lstStyle/>
          <a:p>
            <a:r>
              <a:rPr lang="en-US" dirty="0"/>
              <a:t>Domain Analysis</a:t>
            </a:r>
            <a:endParaRPr lang="en-IN" dirty="0"/>
          </a:p>
        </p:txBody>
      </p:sp>
      <p:sp>
        <p:nvSpPr>
          <p:cNvPr id="4" name="Content Placeholder 3">
            <a:extLst>
              <a:ext uri="{FF2B5EF4-FFF2-40B4-BE49-F238E27FC236}">
                <a16:creationId xmlns:a16="http://schemas.microsoft.com/office/drawing/2014/main" id="{4E6A123B-FB90-486C-8EBC-113FAC5CE10E}"/>
              </a:ext>
            </a:extLst>
          </p:cNvPr>
          <p:cNvSpPr>
            <a:spLocks noGrp="1"/>
          </p:cNvSpPr>
          <p:nvPr>
            <p:ph idx="10"/>
          </p:nvPr>
        </p:nvSpPr>
        <p:spPr>
          <a:xfrm>
            <a:off x="352318" y="2086306"/>
            <a:ext cx="11487363" cy="4587056"/>
          </a:xfrm>
        </p:spPr>
        <p:txBody>
          <a:bodyPr/>
          <a:lstStyle/>
          <a:p>
            <a:pPr algn="just"/>
            <a:r>
              <a:rPr lang="en-US" sz="2200"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algn="just"/>
            <a:endParaRPr lang="en-US" sz="2200" dirty="0"/>
          </a:p>
          <a:p>
            <a:pPr algn="just"/>
            <a:r>
              <a:rPr lang="en-US" sz="2200" dirty="0"/>
              <a:t>Machine learning algorithms are often categorized as supervised or unsupervised</a:t>
            </a:r>
          </a:p>
          <a:p>
            <a:pPr marL="609585" indent="-609585" algn="just">
              <a:buFont typeface="+mj-lt"/>
              <a:buAutoNum type="arabicPeriod"/>
            </a:pPr>
            <a:r>
              <a:rPr lang="en-IN" sz="2200" dirty="0"/>
              <a:t>Supervised machine learning algorithms</a:t>
            </a:r>
          </a:p>
          <a:p>
            <a:pPr marL="609585" indent="-609585" algn="just">
              <a:buFont typeface="+mj-lt"/>
              <a:buAutoNum type="arabicPeriod"/>
            </a:pPr>
            <a:r>
              <a:rPr lang="en-IN" sz="2200" dirty="0"/>
              <a:t>unsupervised machine learning algorithms</a:t>
            </a:r>
          </a:p>
          <a:p>
            <a:endParaRPr lang="en-US" sz="2200" dirty="0"/>
          </a:p>
          <a:p>
            <a:endParaRPr lang="en-IN" sz="2667" dirty="0"/>
          </a:p>
        </p:txBody>
      </p:sp>
      <p:sp>
        <p:nvSpPr>
          <p:cNvPr id="5" name="Content Placeholder 5">
            <a:extLst>
              <a:ext uri="{FF2B5EF4-FFF2-40B4-BE49-F238E27FC236}">
                <a16:creationId xmlns:a16="http://schemas.microsoft.com/office/drawing/2014/main" id="{F392FCCB-907C-48C8-B6E2-16DE0CF085AD}"/>
              </a:ext>
            </a:extLst>
          </p:cNvPr>
          <p:cNvSpPr>
            <a:spLocks noGrp="1"/>
          </p:cNvSpPr>
          <p:nvPr>
            <p:ph idx="1"/>
          </p:nvPr>
        </p:nvSpPr>
        <p:spPr>
          <a:xfrm>
            <a:off x="369276" y="1325698"/>
            <a:ext cx="9217024" cy="614197"/>
          </a:xfrm>
        </p:spPr>
        <p:txBody>
          <a:bodyPr/>
          <a:lstStyle/>
          <a:p>
            <a:r>
              <a:rPr lang="en-IN" b="1" dirty="0"/>
              <a:t>Machine Learning</a:t>
            </a:r>
            <a:endParaRPr lang="en-IN" dirty="0"/>
          </a:p>
        </p:txBody>
      </p:sp>
    </p:spTree>
    <p:extLst>
      <p:ext uri="{BB962C8B-B14F-4D97-AF65-F5344CB8AC3E}">
        <p14:creationId xmlns:p14="http://schemas.microsoft.com/office/powerpoint/2010/main" val="409471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DBB7-7F1B-4ECE-BF05-6531E2A4C4EB}"/>
              </a:ext>
            </a:extLst>
          </p:cNvPr>
          <p:cNvSpPr>
            <a:spLocks noGrp="1"/>
          </p:cNvSpPr>
          <p:nvPr>
            <p:ph type="title"/>
          </p:nvPr>
        </p:nvSpPr>
        <p:spPr>
          <a:xfrm>
            <a:off x="0" y="0"/>
            <a:ext cx="12192000" cy="1179288"/>
          </a:xfrm>
        </p:spPr>
        <p:txBody>
          <a:bodyPr>
            <a:normAutofit/>
          </a:bodyPr>
          <a:lstStyle/>
          <a:p>
            <a:r>
              <a:rPr lang="en-US" dirty="0"/>
              <a:t>SRS</a:t>
            </a:r>
            <a:endParaRPr lang="en-IN" dirty="0"/>
          </a:p>
        </p:txBody>
      </p:sp>
      <p:sp>
        <p:nvSpPr>
          <p:cNvPr id="4" name="Content Placeholder 3">
            <a:extLst>
              <a:ext uri="{FF2B5EF4-FFF2-40B4-BE49-F238E27FC236}">
                <a16:creationId xmlns:a16="http://schemas.microsoft.com/office/drawing/2014/main" id="{5EF336EC-3F18-4599-B6C3-B41B3ACBA155}"/>
              </a:ext>
            </a:extLst>
          </p:cNvPr>
          <p:cNvSpPr>
            <a:spLocks noGrp="1"/>
          </p:cNvSpPr>
          <p:nvPr>
            <p:ph idx="10"/>
          </p:nvPr>
        </p:nvSpPr>
        <p:spPr>
          <a:xfrm>
            <a:off x="439614" y="4600317"/>
            <a:ext cx="9352979" cy="1863970"/>
          </a:xfrm>
        </p:spPr>
        <p:txBody>
          <a:bodyPr>
            <a:normAutofit/>
          </a:bodyPr>
          <a:lstStyle/>
          <a:p>
            <a:pPr lvl="8"/>
            <a:r>
              <a:rPr lang="en-IN" sz="2200" dirty="0">
                <a:solidFill>
                  <a:schemeClr val="tx1">
                    <a:lumMod val="75000"/>
                    <a:lumOff val="25000"/>
                  </a:schemeClr>
                </a:solidFill>
                <a:latin typeface="Arial" panose="020B0604020202020204" pitchFamily="34" charset="0"/>
                <a:cs typeface="Arial" panose="020B0604020202020204" pitchFamily="34" charset="0"/>
              </a:rPr>
              <a:t>Response Time </a:t>
            </a:r>
          </a:p>
          <a:p>
            <a:pPr lvl="8"/>
            <a:r>
              <a:rPr lang="en-IN" sz="2200" dirty="0">
                <a:solidFill>
                  <a:schemeClr val="tx1">
                    <a:lumMod val="75000"/>
                    <a:lumOff val="25000"/>
                  </a:schemeClr>
                </a:solidFill>
                <a:latin typeface="Arial" panose="020B0604020202020204" pitchFamily="34" charset="0"/>
                <a:cs typeface="Arial" panose="020B0604020202020204" pitchFamily="34" charset="0"/>
              </a:rPr>
              <a:t>Throughput</a:t>
            </a:r>
          </a:p>
          <a:p>
            <a:pPr lvl="8"/>
            <a:r>
              <a:rPr lang="en-IN" sz="2200" dirty="0">
                <a:solidFill>
                  <a:schemeClr val="tx1">
                    <a:lumMod val="75000"/>
                    <a:lumOff val="25000"/>
                  </a:schemeClr>
                </a:solidFill>
                <a:latin typeface="Arial" panose="020B0604020202020204" pitchFamily="34" charset="0"/>
                <a:cs typeface="Arial" panose="020B0604020202020204" pitchFamily="34" charset="0"/>
              </a:rPr>
              <a:t>Accuracy</a:t>
            </a:r>
          </a:p>
          <a:p>
            <a:pPr lvl="8"/>
            <a:r>
              <a:rPr lang="en-IN" sz="2200" dirty="0">
                <a:solidFill>
                  <a:schemeClr val="tx1">
                    <a:lumMod val="75000"/>
                    <a:lumOff val="25000"/>
                  </a:schemeClr>
                </a:solidFill>
                <a:latin typeface="Arial" panose="020B0604020202020204" pitchFamily="34" charset="0"/>
                <a:cs typeface="Arial" panose="020B0604020202020204" pitchFamily="34" charset="0"/>
              </a:rPr>
              <a:t>High Speed</a:t>
            </a:r>
          </a:p>
          <a:p>
            <a:pPr marL="268217" lvl="1" indent="0">
              <a:buNone/>
            </a:pPr>
            <a:r>
              <a:rPr lang="en-IN" sz="2200" b="1" dirty="0">
                <a:solidFill>
                  <a:schemeClr val="tx1">
                    <a:lumMod val="75000"/>
                    <a:lumOff val="25000"/>
                  </a:schemeClr>
                </a:solidFill>
                <a:latin typeface="Arial" panose="020B0604020202020204" pitchFamily="34" charset="0"/>
                <a:cs typeface="Arial" panose="020B0604020202020204" pitchFamily="34" charset="0"/>
              </a:rPr>
              <a:t>	</a:t>
            </a:r>
          </a:p>
          <a:p>
            <a:endParaRPr lang="en-IN" sz="2200" dirty="0"/>
          </a:p>
        </p:txBody>
      </p:sp>
      <p:sp>
        <p:nvSpPr>
          <p:cNvPr id="5" name="Content Placeholder 5">
            <a:extLst>
              <a:ext uri="{FF2B5EF4-FFF2-40B4-BE49-F238E27FC236}">
                <a16:creationId xmlns:a16="http://schemas.microsoft.com/office/drawing/2014/main" id="{3768EDE6-718F-49F7-8B97-6EA05719ED27}"/>
              </a:ext>
            </a:extLst>
          </p:cNvPr>
          <p:cNvSpPr>
            <a:spLocks noGrp="1"/>
          </p:cNvSpPr>
          <p:nvPr>
            <p:ph idx="1"/>
          </p:nvPr>
        </p:nvSpPr>
        <p:spPr>
          <a:xfrm>
            <a:off x="369276" y="1325698"/>
            <a:ext cx="9217024" cy="614197"/>
          </a:xfrm>
        </p:spPr>
        <p:txBody>
          <a:bodyPr/>
          <a:lstStyle/>
          <a:p>
            <a:r>
              <a:rPr lang="en-IN" b="1" dirty="0"/>
              <a:t>Software Requirements</a:t>
            </a:r>
          </a:p>
        </p:txBody>
      </p:sp>
      <p:sp>
        <p:nvSpPr>
          <p:cNvPr id="6" name="Content Placeholder 5">
            <a:extLst>
              <a:ext uri="{FF2B5EF4-FFF2-40B4-BE49-F238E27FC236}">
                <a16:creationId xmlns:a16="http://schemas.microsoft.com/office/drawing/2014/main" id="{C4138AEF-8502-4AAA-80A5-70B26DE80BE1}"/>
              </a:ext>
            </a:extLst>
          </p:cNvPr>
          <p:cNvSpPr txBox="1">
            <a:spLocks/>
          </p:cNvSpPr>
          <p:nvPr/>
        </p:nvSpPr>
        <p:spPr>
          <a:xfrm>
            <a:off x="439614" y="3775920"/>
            <a:ext cx="9217024"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70" b="1" dirty="0"/>
              <a:t>Performance Requirements</a:t>
            </a:r>
          </a:p>
        </p:txBody>
      </p:sp>
      <p:sp>
        <p:nvSpPr>
          <p:cNvPr id="7" name="TextBox 6">
            <a:extLst>
              <a:ext uri="{FF2B5EF4-FFF2-40B4-BE49-F238E27FC236}">
                <a16:creationId xmlns:a16="http://schemas.microsoft.com/office/drawing/2014/main" id="{62AACA93-93AE-4B98-ACD5-1583166F0F17}"/>
              </a:ext>
            </a:extLst>
          </p:cNvPr>
          <p:cNvSpPr txBox="1"/>
          <p:nvPr/>
        </p:nvSpPr>
        <p:spPr>
          <a:xfrm>
            <a:off x="772705" y="2016288"/>
            <a:ext cx="9724292" cy="1446550"/>
          </a:xfrm>
          <a:prstGeom prst="rect">
            <a:avLst/>
          </a:prstGeom>
          <a:noFill/>
        </p:spPr>
        <p:txBody>
          <a:bodyPr wrap="square" rtlCol="0">
            <a:spAutoFit/>
          </a:bodyPr>
          <a:lstStyle/>
          <a:p>
            <a:pPr marL="3943350" lvl="8" indent="-285750">
              <a:buFont typeface="Arial" panose="020B0604020202020204" pitchFamily="34" charset="0"/>
              <a:buChar char="•"/>
            </a:pPr>
            <a:r>
              <a:rPr lang="en-IN" sz="2200" dirty="0">
                <a:solidFill>
                  <a:schemeClr val="tx1">
                    <a:lumMod val="75000"/>
                    <a:lumOff val="25000"/>
                  </a:schemeClr>
                </a:solidFill>
                <a:latin typeface="Arial" panose="020B0604020202020204" pitchFamily="34" charset="0"/>
                <a:cs typeface="Arial" panose="020B0604020202020204" pitchFamily="34" charset="0"/>
              </a:rPr>
              <a:t>Language : Python 3</a:t>
            </a:r>
          </a:p>
          <a:p>
            <a:pPr marL="3943350" lvl="8" indent="-285750">
              <a:buFont typeface="Arial" panose="020B0604020202020204" pitchFamily="34" charset="0"/>
              <a:buChar char="•"/>
            </a:pPr>
            <a:r>
              <a:rPr lang="en-IN" sz="2200" dirty="0">
                <a:solidFill>
                  <a:schemeClr val="tx1">
                    <a:lumMod val="75000"/>
                    <a:lumOff val="25000"/>
                  </a:schemeClr>
                </a:solidFill>
                <a:latin typeface="Arial" panose="020B0604020202020204" pitchFamily="34" charset="0"/>
                <a:cs typeface="Arial" panose="020B0604020202020204" pitchFamily="34" charset="0"/>
              </a:rPr>
              <a:t>IDE : Pycharam</a:t>
            </a:r>
          </a:p>
          <a:p>
            <a:pPr marL="3943350" lvl="8" indent="-285750">
              <a:buFont typeface="Arial" panose="020B0604020202020204" pitchFamily="34" charset="0"/>
              <a:buChar char="•"/>
            </a:pPr>
            <a:r>
              <a:rPr lang="en-IN" sz="2200" dirty="0">
                <a:solidFill>
                  <a:schemeClr val="tx1">
                    <a:lumMod val="75000"/>
                    <a:lumOff val="25000"/>
                  </a:schemeClr>
                </a:solidFill>
                <a:latin typeface="Arial" panose="020B0604020202020204" pitchFamily="34" charset="0"/>
                <a:cs typeface="Arial" panose="020B0604020202020204" pitchFamily="34" charset="0"/>
              </a:rPr>
              <a:t>Database : MySQL</a:t>
            </a:r>
          </a:p>
          <a:p>
            <a:pPr marL="3943350" lvl="8" indent="-285750">
              <a:buFont typeface="Arial" panose="020B0604020202020204" pitchFamily="34" charset="0"/>
              <a:buChar char="•"/>
            </a:pPr>
            <a:r>
              <a:rPr lang="en-IN" sz="2200" dirty="0">
                <a:solidFill>
                  <a:schemeClr val="tx1">
                    <a:lumMod val="75000"/>
                    <a:lumOff val="25000"/>
                  </a:schemeClr>
                </a:solidFill>
                <a:latin typeface="Arial" panose="020B0604020202020204" pitchFamily="34" charset="0"/>
                <a:cs typeface="Arial" panose="020B0604020202020204" pitchFamily="34" charset="0"/>
              </a:rPr>
              <a:t>OpenCV</a:t>
            </a:r>
          </a:p>
        </p:txBody>
      </p:sp>
      <p:pic>
        <p:nvPicPr>
          <p:cNvPr id="2050" name="Picture 2" descr="OpenCV - Wikipedia">
            <a:extLst>
              <a:ext uri="{FF2B5EF4-FFF2-40B4-BE49-F238E27FC236}">
                <a16:creationId xmlns:a16="http://schemas.microsoft.com/office/drawing/2014/main" id="{FA76EEA6-7A51-461C-AD56-EC6419AB2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4469" y="2983980"/>
            <a:ext cx="906481" cy="11166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does the Python logo stand for? - Quora">
            <a:extLst>
              <a:ext uri="{FF2B5EF4-FFF2-40B4-BE49-F238E27FC236}">
                <a16:creationId xmlns:a16="http://schemas.microsoft.com/office/drawing/2014/main" id="{2AE0CCBA-2766-4C69-886A-C1BDAFDA4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5423" y="1746177"/>
            <a:ext cx="1190625" cy="11411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yCharm - Wikipedia">
            <a:extLst>
              <a:ext uri="{FF2B5EF4-FFF2-40B4-BE49-F238E27FC236}">
                <a16:creationId xmlns:a16="http://schemas.microsoft.com/office/drawing/2014/main" id="{974EF7E2-70EA-4074-B9F7-617EA9BAD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892" y="3849742"/>
            <a:ext cx="1225062" cy="122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6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67E3-4C8F-4B9C-9375-FAB473EE8807}"/>
              </a:ext>
            </a:extLst>
          </p:cNvPr>
          <p:cNvSpPr>
            <a:spLocks noGrp="1"/>
          </p:cNvSpPr>
          <p:nvPr>
            <p:ph type="title"/>
          </p:nvPr>
        </p:nvSpPr>
        <p:spPr/>
        <p:txBody>
          <a:bodyPr>
            <a:normAutofit/>
          </a:bodyPr>
          <a:lstStyle/>
          <a:p>
            <a:r>
              <a:rPr lang="en-US" dirty="0"/>
              <a:t>System Architecture</a:t>
            </a:r>
            <a:endParaRPr lang="en-IN" dirty="0"/>
          </a:p>
        </p:txBody>
      </p:sp>
      <p:pic>
        <p:nvPicPr>
          <p:cNvPr id="5" name="Picture 1" descr="D:\ANU Data\Final All Domain\Image Processing\LUNG Cancer\UML\archi.jpg">
            <a:extLst>
              <a:ext uri="{FF2B5EF4-FFF2-40B4-BE49-F238E27FC236}">
                <a16:creationId xmlns:a16="http://schemas.microsoft.com/office/drawing/2014/main" id="{DC55F72F-C82A-42C7-B316-02B4ED430718}"/>
              </a:ext>
            </a:extLst>
          </p:cNvPr>
          <p:cNvPicPr>
            <a:picLocks noGrp="1" noChangeAspect="1" noChangeArrowheads="1"/>
          </p:cNvPicPr>
          <p:nvPr>
            <p:ph idx="10"/>
          </p:nvPr>
        </p:nvPicPr>
        <p:blipFill>
          <a:blip r:embed="rId2"/>
          <a:srcRect/>
          <a:stretch>
            <a:fillRect/>
          </a:stretch>
        </p:blipFill>
        <p:spPr bwMode="auto">
          <a:xfrm>
            <a:off x="835065" y="1892830"/>
            <a:ext cx="10373929" cy="3840425"/>
          </a:xfrm>
          <a:prstGeom prst="rect">
            <a:avLst/>
          </a:prstGeom>
          <a:noFill/>
        </p:spPr>
      </p:pic>
    </p:spTree>
    <p:extLst>
      <p:ext uri="{BB962C8B-B14F-4D97-AF65-F5344CB8AC3E}">
        <p14:creationId xmlns:p14="http://schemas.microsoft.com/office/powerpoint/2010/main" val="282051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E590-5397-4F7B-9BAC-37B8366C70A4}"/>
              </a:ext>
            </a:extLst>
          </p:cNvPr>
          <p:cNvSpPr>
            <a:spLocks noGrp="1"/>
          </p:cNvSpPr>
          <p:nvPr>
            <p:ph type="title"/>
          </p:nvPr>
        </p:nvSpPr>
        <p:spPr>
          <a:xfrm>
            <a:off x="0" y="938243"/>
            <a:ext cx="12192000" cy="1179288"/>
          </a:xfrm>
        </p:spPr>
        <p:txBody>
          <a:bodyPr>
            <a:normAutofit fontScale="90000"/>
          </a:bodyPr>
          <a:lstStyle/>
          <a:p>
            <a:r>
              <a:rPr lang="en-US" b="1" dirty="0"/>
              <a:t>Implementation of Lung Cancer Nodule Detection</a:t>
            </a:r>
            <a:endParaRPr lang="en-IN" dirty="0"/>
          </a:p>
        </p:txBody>
      </p:sp>
      <p:sp>
        <p:nvSpPr>
          <p:cNvPr id="3" name="Content Placeholder 2">
            <a:extLst>
              <a:ext uri="{FF2B5EF4-FFF2-40B4-BE49-F238E27FC236}">
                <a16:creationId xmlns:a16="http://schemas.microsoft.com/office/drawing/2014/main" id="{3D79A691-64EB-4E7B-9F2B-0925F23EFFB6}"/>
              </a:ext>
            </a:extLst>
          </p:cNvPr>
          <p:cNvSpPr>
            <a:spLocks noGrp="1"/>
          </p:cNvSpPr>
          <p:nvPr>
            <p:ph idx="1"/>
          </p:nvPr>
        </p:nvSpPr>
        <p:spPr>
          <a:xfrm>
            <a:off x="5775002" y="1928435"/>
            <a:ext cx="641996" cy="614197"/>
          </a:xfrm>
        </p:spPr>
        <p:txBody>
          <a:bodyPr/>
          <a:lstStyle/>
          <a:p>
            <a:r>
              <a:rPr lang="en-IN" dirty="0"/>
              <a:t>by</a:t>
            </a:r>
          </a:p>
        </p:txBody>
      </p:sp>
      <p:sp>
        <p:nvSpPr>
          <p:cNvPr id="4" name="Content Placeholder 3">
            <a:extLst>
              <a:ext uri="{FF2B5EF4-FFF2-40B4-BE49-F238E27FC236}">
                <a16:creationId xmlns:a16="http://schemas.microsoft.com/office/drawing/2014/main" id="{4065272D-7A0E-412C-AAF4-6F6FF8E84E23}"/>
              </a:ext>
            </a:extLst>
          </p:cNvPr>
          <p:cNvSpPr>
            <a:spLocks noGrp="1"/>
          </p:cNvSpPr>
          <p:nvPr>
            <p:ph idx="10"/>
          </p:nvPr>
        </p:nvSpPr>
        <p:spPr>
          <a:xfrm>
            <a:off x="2564570" y="2512686"/>
            <a:ext cx="8351726" cy="1658436"/>
          </a:xfrm>
        </p:spPr>
        <p:txBody>
          <a:bodyPr numCol="1"/>
          <a:lstStyle/>
          <a:p>
            <a:pPr algn="just"/>
            <a:r>
              <a:rPr lang="en-IN" dirty="0" err="1"/>
              <a:t>Maramwar</a:t>
            </a:r>
            <a:r>
              <a:rPr lang="en-IN" dirty="0"/>
              <a:t> </a:t>
            </a:r>
            <a:r>
              <a:rPr lang="en-IN" dirty="0" err="1"/>
              <a:t>Siddharaj</a:t>
            </a:r>
            <a:r>
              <a:rPr lang="en-IN" dirty="0"/>
              <a:t>  	   [ Roll No A- 28 ]        [ PRN 71630852f  ]	</a:t>
            </a:r>
          </a:p>
          <a:p>
            <a:pPr algn="just"/>
            <a:r>
              <a:rPr lang="en-IN" dirty="0"/>
              <a:t>Patil Sarang 		   [ Roll No B- 06 ]        [ PRN 71726099c ]</a:t>
            </a:r>
          </a:p>
          <a:p>
            <a:pPr algn="just"/>
            <a:r>
              <a:rPr lang="en-IN" dirty="0" err="1"/>
              <a:t>Damkonwar</a:t>
            </a:r>
            <a:r>
              <a:rPr lang="en-IN" dirty="0"/>
              <a:t> Shubham         [ Roll No B- 28 ]        [ PRN 71751678e ]</a:t>
            </a:r>
          </a:p>
          <a:p>
            <a:pPr algn="just"/>
            <a:r>
              <a:rPr lang="en-IN" dirty="0"/>
              <a:t>Gawande Mahesh	   [ Roll No A- 18 ]        [ PRN 71630644b ]</a:t>
            </a:r>
          </a:p>
          <a:p>
            <a:pPr algn="ctr"/>
            <a:endParaRPr lang="en-IN" dirty="0"/>
          </a:p>
        </p:txBody>
      </p:sp>
      <p:sp>
        <p:nvSpPr>
          <p:cNvPr id="5" name="TextBox 4">
            <a:extLst>
              <a:ext uri="{FF2B5EF4-FFF2-40B4-BE49-F238E27FC236}">
                <a16:creationId xmlns:a16="http://schemas.microsoft.com/office/drawing/2014/main" id="{40953346-0735-4AD3-8BA2-3E78A613456D}"/>
              </a:ext>
            </a:extLst>
          </p:cNvPr>
          <p:cNvSpPr txBox="1"/>
          <p:nvPr/>
        </p:nvSpPr>
        <p:spPr>
          <a:xfrm>
            <a:off x="4852099" y="4015200"/>
            <a:ext cx="2487797" cy="1172629"/>
          </a:xfrm>
          <a:prstGeom prst="rect">
            <a:avLst/>
          </a:prstGeom>
          <a:noFill/>
        </p:spPr>
        <p:txBody>
          <a:bodyPr wrap="none" rtlCol="0">
            <a:spAutoFit/>
          </a:bodyPr>
          <a:lstStyle/>
          <a:p>
            <a:pPr algn="ctr">
              <a:lnSpc>
                <a:spcPct val="120000"/>
              </a:lnSpc>
            </a:pPr>
            <a:r>
              <a:rPr lang="en-US" dirty="0">
                <a:solidFill>
                  <a:schemeClr val="tx1">
                    <a:lumMod val="75000"/>
                    <a:lumOff val="25000"/>
                  </a:schemeClr>
                </a:solidFill>
                <a:latin typeface="Cambria" pitchFamily="18" charset="0"/>
                <a:cs typeface="Times New Roman" pitchFamily="18" charset="0"/>
              </a:rPr>
              <a:t>Under the Guidance of</a:t>
            </a:r>
          </a:p>
          <a:p>
            <a:pPr algn="ctr">
              <a:lnSpc>
                <a:spcPct val="90000"/>
              </a:lnSpc>
              <a:spcBef>
                <a:spcPct val="0"/>
              </a:spcBef>
            </a:pPr>
            <a:r>
              <a:rPr lang="en-US" dirty="0">
                <a:solidFill>
                  <a:schemeClr val="tx1">
                    <a:lumMod val="75000"/>
                    <a:lumOff val="25000"/>
                  </a:schemeClr>
                </a:solidFill>
                <a:latin typeface="Cambria" pitchFamily="18" charset="0"/>
                <a:cs typeface="Times New Roman" pitchFamily="18" charset="0"/>
              </a:rPr>
              <a:t>Prof. Prof. Neha </a:t>
            </a:r>
            <a:r>
              <a:rPr lang="en-US" dirty="0" err="1">
                <a:solidFill>
                  <a:schemeClr val="tx1">
                    <a:lumMod val="75000"/>
                    <a:lumOff val="25000"/>
                  </a:schemeClr>
                </a:solidFill>
                <a:latin typeface="Cambria" pitchFamily="18" charset="0"/>
                <a:cs typeface="Times New Roman" pitchFamily="18" charset="0"/>
              </a:rPr>
              <a:t>Jamdar</a:t>
            </a:r>
            <a:endParaRPr lang="en-US" dirty="0">
              <a:solidFill>
                <a:schemeClr val="tx1">
                  <a:lumMod val="75000"/>
                  <a:lumOff val="25000"/>
                </a:schemeClr>
              </a:solidFill>
              <a:latin typeface="Cambria" pitchFamily="18" charset="0"/>
              <a:cs typeface="Times New Roman" pitchFamily="18" charset="0"/>
            </a:endParaRPr>
          </a:p>
          <a:p>
            <a:pPr algn="ctr">
              <a:lnSpc>
                <a:spcPct val="90000"/>
              </a:lnSpc>
              <a:spcBef>
                <a:spcPct val="0"/>
              </a:spcBef>
            </a:pPr>
            <a:r>
              <a:rPr lang="en-US" b="1" dirty="0">
                <a:solidFill>
                  <a:schemeClr val="tx1">
                    <a:lumMod val="75000"/>
                    <a:lumOff val="25000"/>
                  </a:schemeClr>
                </a:solidFill>
              </a:rPr>
              <a:t>Academic Year 2019-20</a:t>
            </a:r>
          </a:p>
          <a:p>
            <a:pPr algn="ctr">
              <a:lnSpc>
                <a:spcPct val="90000"/>
              </a:lnSpc>
              <a:spcBef>
                <a:spcPct val="0"/>
              </a:spcBef>
            </a:pPr>
            <a:endParaRPr lang="en-IN" dirty="0">
              <a:solidFill>
                <a:schemeClr val="tx1">
                  <a:lumMod val="75000"/>
                  <a:lumOff val="25000"/>
                </a:schemeClr>
              </a:solidFill>
            </a:endParaRPr>
          </a:p>
        </p:txBody>
      </p:sp>
      <p:pic>
        <p:nvPicPr>
          <p:cNvPr id="6" name="Picture 5">
            <a:extLst>
              <a:ext uri="{FF2B5EF4-FFF2-40B4-BE49-F238E27FC236}">
                <a16:creationId xmlns:a16="http://schemas.microsoft.com/office/drawing/2014/main" id="{271C94D9-CC13-4B49-AB9D-91AA8809D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984" y="5031907"/>
            <a:ext cx="1260029" cy="1260029"/>
          </a:xfrm>
          <a:prstGeom prst="rect">
            <a:avLst/>
          </a:prstGeom>
        </p:spPr>
      </p:pic>
      <p:sp>
        <p:nvSpPr>
          <p:cNvPr id="7" name="TextBox 6">
            <a:extLst>
              <a:ext uri="{FF2B5EF4-FFF2-40B4-BE49-F238E27FC236}">
                <a16:creationId xmlns:a16="http://schemas.microsoft.com/office/drawing/2014/main" id="{7F10C997-EF24-46D0-BA95-A587C13AC2BD}"/>
              </a:ext>
            </a:extLst>
          </p:cNvPr>
          <p:cNvSpPr txBox="1"/>
          <p:nvPr/>
        </p:nvSpPr>
        <p:spPr>
          <a:xfrm>
            <a:off x="2564570" y="6388651"/>
            <a:ext cx="7704856" cy="369332"/>
          </a:xfrm>
          <a:prstGeom prst="rect">
            <a:avLst/>
          </a:prstGeom>
          <a:noFill/>
        </p:spPr>
        <p:txBody>
          <a:bodyPr wrap="square" rtlCol="0">
            <a:spAutoFit/>
          </a:bodyPr>
          <a:lstStyle/>
          <a:p>
            <a:r>
              <a:rPr lang="en-IN" dirty="0">
                <a:solidFill>
                  <a:schemeClr val="tx1">
                    <a:lumMod val="75000"/>
                    <a:lumOff val="25000"/>
                  </a:schemeClr>
                </a:solidFill>
              </a:rPr>
              <a:t>SKN SINHGAD INSTITUTE OF TECHNOLOGY AND SCIENCE, LONAVALA</a:t>
            </a:r>
          </a:p>
        </p:txBody>
      </p:sp>
    </p:spTree>
    <p:extLst>
      <p:ext uri="{BB962C8B-B14F-4D97-AF65-F5344CB8AC3E}">
        <p14:creationId xmlns:p14="http://schemas.microsoft.com/office/powerpoint/2010/main" val="27602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DDD0-E5AE-4C52-93DC-23C5A6B5EF20}"/>
              </a:ext>
            </a:extLst>
          </p:cNvPr>
          <p:cNvSpPr>
            <a:spLocks noGrp="1"/>
          </p:cNvSpPr>
          <p:nvPr>
            <p:ph type="title"/>
          </p:nvPr>
        </p:nvSpPr>
        <p:spPr>
          <a:xfrm>
            <a:off x="123092" y="73205"/>
            <a:ext cx="12192000" cy="1179288"/>
          </a:xfrm>
        </p:spPr>
        <p:txBody>
          <a:bodyPr>
            <a:normAutofit/>
          </a:bodyPr>
          <a:lstStyle/>
          <a:p>
            <a:r>
              <a:rPr lang="en-US" dirty="0"/>
              <a:t>Models</a:t>
            </a:r>
            <a:endParaRPr lang="en-IN" dirty="0"/>
          </a:p>
        </p:txBody>
      </p:sp>
      <p:sp>
        <p:nvSpPr>
          <p:cNvPr id="4" name="Content Placeholder 3">
            <a:extLst>
              <a:ext uri="{FF2B5EF4-FFF2-40B4-BE49-F238E27FC236}">
                <a16:creationId xmlns:a16="http://schemas.microsoft.com/office/drawing/2014/main" id="{4EFFAFE7-9589-433E-BB70-FAFFF5BFD0F8}"/>
              </a:ext>
            </a:extLst>
          </p:cNvPr>
          <p:cNvSpPr>
            <a:spLocks noGrp="1"/>
          </p:cNvSpPr>
          <p:nvPr>
            <p:ph idx="10"/>
          </p:nvPr>
        </p:nvSpPr>
        <p:spPr>
          <a:xfrm>
            <a:off x="703228" y="2086305"/>
            <a:ext cx="10199234" cy="4408151"/>
          </a:xfrm>
        </p:spPr>
        <p:txBody>
          <a:bodyPr>
            <a:normAutofit/>
          </a:bodyPr>
          <a:lstStyle/>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Upload lung image</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View Result</a:t>
            </a:r>
          </a:p>
          <a:p>
            <a:pPr marL="457200" lvl="1" indent="0">
              <a:buNone/>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Get Image</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Preprocessing</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Segmentation</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Feature Extraction</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Get nodule details.</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Send detail to doctor</a:t>
            </a:r>
          </a:p>
          <a:p>
            <a:pPr marL="457189" indent="-457189">
              <a:buFont typeface="Arial" panose="020B0604020202020204" pitchFamily="34" charset="0"/>
              <a:buChar char="•"/>
            </a:pPr>
            <a:endParaRPr lang="en-US" sz="2200" dirty="0"/>
          </a:p>
          <a:p>
            <a:endParaRPr lang="en-IN" sz="2200" dirty="0"/>
          </a:p>
        </p:txBody>
      </p:sp>
      <p:sp>
        <p:nvSpPr>
          <p:cNvPr id="5" name="Content Placeholder 5">
            <a:extLst>
              <a:ext uri="{FF2B5EF4-FFF2-40B4-BE49-F238E27FC236}">
                <a16:creationId xmlns:a16="http://schemas.microsoft.com/office/drawing/2014/main" id="{8420FDD5-DC23-4097-9836-9A7DDC19E73F}"/>
              </a:ext>
            </a:extLst>
          </p:cNvPr>
          <p:cNvSpPr>
            <a:spLocks noGrp="1"/>
          </p:cNvSpPr>
          <p:nvPr>
            <p:ph idx="1"/>
          </p:nvPr>
        </p:nvSpPr>
        <p:spPr>
          <a:xfrm>
            <a:off x="369276" y="1325698"/>
            <a:ext cx="9217024" cy="614197"/>
          </a:xfrm>
        </p:spPr>
        <p:txBody>
          <a:bodyPr/>
          <a:lstStyle/>
          <a:p>
            <a:r>
              <a:rPr lang="en-US" dirty="0"/>
              <a:t>Doctor</a:t>
            </a:r>
          </a:p>
        </p:txBody>
      </p:sp>
      <p:sp>
        <p:nvSpPr>
          <p:cNvPr id="6" name="Content Placeholder 5">
            <a:extLst>
              <a:ext uri="{FF2B5EF4-FFF2-40B4-BE49-F238E27FC236}">
                <a16:creationId xmlns:a16="http://schemas.microsoft.com/office/drawing/2014/main" id="{7DD911E6-8032-43D7-ADF0-FD313DD13236}"/>
              </a:ext>
            </a:extLst>
          </p:cNvPr>
          <p:cNvSpPr txBox="1">
            <a:spLocks/>
          </p:cNvSpPr>
          <p:nvPr/>
        </p:nvSpPr>
        <p:spPr>
          <a:xfrm>
            <a:off x="369276" y="3121901"/>
            <a:ext cx="9217024"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Admin</a:t>
            </a:r>
          </a:p>
        </p:txBody>
      </p:sp>
    </p:spTree>
    <p:extLst>
      <p:ext uri="{BB962C8B-B14F-4D97-AF65-F5344CB8AC3E}">
        <p14:creationId xmlns:p14="http://schemas.microsoft.com/office/powerpoint/2010/main" val="331857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5287-9E49-4732-AD27-203D8A3E218C}"/>
              </a:ext>
            </a:extLst>
          </p:cNvPr>
          <p:cNvSpPr>
            <a:spLocks noGrp="1"/>
          </p:cNvSpPr>
          <p:nvPr>
            <p:ph type="title"/>
          </p:nvPr>
        </p:nvSpPr>
        <p:spPr>
          <a:xfrm>
            <a:off x="0" y="0"/>
            <a:ext cx="12192000" cy="1179288"/>
          </a:xfrm>
        </p:spPr>
        <p:txBody>
          <a:bodyPr>
            <a:normAutofit/>
          </a:bodyPr>
          <a:lstStyle/>
          <a:p>
            <a:r>
              <a:rPr lang="en-US" dirty="0"/>
              <a:t>Algorithms</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DC1EACD-D9D9-4055-94D8-2F3715EDEE91}"/>
                  </a:ext>
                </a:extLst>
              </p:cNvPr>
              <p:cNvSpPr>
                <a:spLocks noGrp="1"/>
              </p:cNvSpPr>
              <p:nvPr>
                <p:ph idx="10"/>
              </p:nvPr>
            </p:nvSpPr>
            <p:spPr>
              <a:xfrm>
                <a:off x="424474" y="2078073"/>
                <a:ext cx="11343051" cy="5226043"/>
              </a:xfrm>
            </p:spPr>
            <p:txBody>
              <a:bodyPr>
                <a:normAutofit/>
              </a:bodyPr>
              <a:lstStyle/>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Compute histogram and probabilities of each intensity level</a:t>
                </a: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Set up initial </a:t>
                </a:r>
                <a14:m>
                  <m:oMath xmlns:m="http://schemas.openxmlformats.org/officeDocument/2006/math">
                    <m:r>
                      <a:rPr lang="en-IN" sz="2200" i="1">
                        <a:solidFill>
                          <a:schemeClr val="tx1">
                            <a:lumMod val="75000"/>
                            <a:lumOff val="25000"/>
                          </a:schemeClr>
                        </a:solidFill>
                        <a:latin typeface="Cambria Math" panose="02040503050406030204" pitchFamily="18" charset="0"/>
                      </a:rPr>
                      <m:t>𝜔</m:t>
                    </m:r>
                  </m:oMath>
                </a14:m>
                <a:r>
                  <a:rPr lang="en-IN" sz="2200" i="1" baseline="-25000" dirty="0" err="1">
                    <a:solidFill>
                      <a:schemeClr val="tx1">
                        <a:lumMod val="75000"/>
                        <a:lumOff val="25000"/>
                      </a:schemeClr>
                    </a:solidFill>
                    <a:latin typeface="Arial" panose="020B0604020202020204" pitchFamily="34" charset="0"/>
                    <a:cs typeface="Arial" panose="020B0604020202020204" pitchFamily="34" charset="0"/>
                  </a:rPr>
                  <a:t>i</a:t>
                </a:r>
                <a:r>
                  <a:rPr lang="en-IN" sz="2200" i="1" baseline="-25000" dirty="0">
                    <a:solidFill>
                      <a:schemeClr val="tx1">
                        <a:lumMod val="75000"/>
                        <a:lumOff val="25000"/>
                      </a:schemeClr>
                    </a:solidFill>
                    <a:latin typeface="Arial" panose="020B0604020202020204" pitchFamily="34" charset="0"/>
                    <a:cs typeface="Arial" panose="020B0604020202020204" pitchFamily="34" charset="0"/>
                  </a:rPr>
                  <a:t> </a:t>
                </a:r>
                <a:r>
                  <a:rPr lang="en-US" sz="2200" dirty="0">
                    <a:solidFill>
                      <a:schemeClr val="tx1">
                        <a:lumMod val="75000"/>
                        <a:lumOff val="25000"/>
                      </a:schemeClr>
                    </a:solidFill>
                    <a:latin typeface="Arial" panose="020B0604020202020204" pitchFamily="34" charset="0"/>
                    <a:cs typeface="Arial" panose="020B0604020202020204" pitchFamily="34" charset="0"/>
                  </a:rPr>
                  <a:t>(0) and </a:t>
                </a:r>
                <a14:m>
                  <m:oMath xmlns:m="http://schemas.openxmlformats.org/officeDocument/2006/math">
                    <m:r>
                      <a:rPr lang="en-IN" sz="2200" i="1">
                        <a:solidFill>
                          <a:schemeClr val="tx1">
                            <a:lumMod val="75000"/>
                            <a:lumOff val="25000"/>
                          </a:schemeClr>
                        </a:solidFill>
                        <a:latin typeface="Cambria Math" panose="02040503050406030204" pitchFamily="18" charset="0"/>
                      </a:rPr>
                      <m:t>𝜇</m:t>
                    </m:r>
                  </m:oMath>
                </a14:m>
                <a:r>
                  <a:rPr lang="en-IN" sz="2200" i="1" baseline="-25000" dirty="0">
                    <a:solidFill>
                      <a:schemeClr val="tx1">
                        <a:lumMod val="75000"/>
                        <a:lumOff val="25000"/>
                      </a:schemeClr>
                    </a:solidFill>
                    <a:latin typeface="Arial" panose="020B0604020202020204" pitchFamily="34" charset="0"/>
                    <a:cs typeface="Arial" panose="020B0604020202020204" pitchFamily="34" charset="0"/>
                  </a:rPr>
                  <a:t>I</a:t>
                </a:r>
                <a:r>
                  <a:rPr lang="en-US" sz="2200" dirty="0">
                    <a:solidFill>
                      <a:schemeClr val="tx1">
                        <a:lumMod val="75000"/>
                        <a:lumOff val="25000"/>
                      </a:schemeClr>
                    </a:solidFill>
                    <a:latin typeface="Arial" panose="020B0604020202020204" pitchFamily="34" charset="0"/>
                    <a:cs typeface="Arial" panose="020B0604020202020204" pitchFamily="34" charset="0"/>
                  </a:rPr>
                  <a:t>(0)</a:t>
                </a: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Step through all possible thresholds t=1… maximum intensity</a:t>
                </a:r>
              </a:p>
              <a:p>
                <a:pPr lvl="2"/>
                <a:r>
                  <a:rPr lang="en-US" sz="2200" dirty="0">
                    <a:solidFill>
                      <a:schemeClr val="tx1">
                        <a:lumMod val="75000"/>
                        <a:lumOff val="25000"/>
                      </a:schemeClr>
                    </a:solidFill>
                    <a:latin typeface="Arial" panose="020B0604020202020204" pitchFamily="34" charset="0"/>
                    <a:cs typeface="Arial" panose="020B0604020202020204" pitchFamily="34" charset="0"/>
                  </a:rPr>
                  <a:t>Update </a:t>
                </a:r>
                <a14:m>
                  <m:oMath xmlns:m="http://schemas.openxmlformats.org/officeDocument/2006/math">
                    <m:r>
                      <a:rPr lang="en-IN" sz="2200" i="1">
                        <a:solidFill>
                          <a:schemeClr val="tx1">
                            <a:lumMod val="75000"/>
                            <a:lumOff val="25000"/>
                          </a:schemeClr>
                        </a:solidFill>
                        <a:latin typeface="Cambria Math" panose="02040503050406030204" pitchFamily="18" charset="0"/>
                      </a:rPr>
                      <m:t>𝜔</m:t>
                    </m:r>
                  </m:oMath>
                </a14:m>
                <a:r>
                  <a:rPr lang="en-IN" sz="2200" i="1" baseline="-25000" dirty="0" err="1">
                    <a:solidFill>
                      <a:schemeClr val="tx1">
                        <a:lumMod val="75000"/>
                        <a:lumOff val="25000"/>
                      </a:schemeClr>
                    </a:solidFill>
                    <a:latin typeface="Arial" panose="020B0604020202020204" pitchFamily="34" charset="0"/>
                    <a:cs typeface="Arial" panose="020B0604020202020204" pitchFamily="34" charset="0"/>
                  </a:rPr>
                  <a:t>i</a:t>
                </a:r>
                <a:r>
                  <a:rPr lang="en-US" sz="2200" dirty="0">
                    <a:solidFill>
                      <a:schemeClr val="tx1">
                        <a:lumMod val="75000"/>
                        <a:lumOff val="25000"/>
                      </a:schemeClr>
                    </a:solidFill>
                    <a:latin typeface="Arial" panose="020B0604020202020204" pitchFamily="34" charset="0"/>
                    <a:cs typeface="Arial" panose="020B0604020202020204" pitchFamily="34" charset="0"/>
                  </a:rPr>
                  <a:t> and </a:t>
                </a:r>
                <a14:m>
                  <m:oMath xmlns:m="http://schemas.openxmlformats.org/officeDocument/2006/math">
                    <m:r>
                      <a:rPr lang="en-IN" sz="2200" i="1">
                        <a:solidFill>
                          <a:schemeClr val="tx1">
                            <a:lumMod val="75000"/>
                            <a:lumOff val="25000"/>
                          </a:schemeClr>
                        </a:solidFill>
                        <a:latin typeface="Cambria Math" panose="02040503050406030204" pitchFamily="18" charset="0"/>
                      </a:rPr>
                      <m:t>𝜇</m:t>
                    </m:r>
                  </m:oMath>
                </a14:m>
                <a:r>
                  <a:rPr lang="en-IN" sz="2200" i="1" baseline="-25000" dirty="0" err="1">
                    <a:solidFill>
                      <a:schemeClr val="tx1">
                        <a:lumMod val="75000"/>
                        <a:lumOff val="25000"/>
                      </a:schemeClr>
                    </a:solidFill>
                    <a:latin typeface="Arial" panose="020B0604020202020204" pitchFamily="34" charset="0"/>
                    <a:cs typeface="Arial" panose="020B0604020202020204" pitchFamily="34" charset="0"/>
                  </a:rPr>
                  <a:t>i</a:t>
                </a:r>
                <a:endParaRPr lang="en-US" sz="2200" i="1" dirty="0">
                  <a:solidFill>
                    <a:schemeClr val="tx1">
                      <a:lumMod val="75000"/>
                      <a:lumOff val="25000"/>
                    </a:schemeClr>
                  </a:solidFill>
                  <a:latin typeface="Arial" panose="020B0604020202020204" pitchFamily="34" charset="0"/>
                  <a:cs typeface="Arial" panose="020B0604020202020204" pitchFamily="34" charset="0"/>
                </a:endParaRPr>
              </a:p>
              <a:p>
                <a:pPr lvl="2"/>
                <a:r>
                  <a:rPr lang="en-US" sz="2200" dirty="0">
                    <a:solidFill>
                      <a:schemeClr val="tx1">
                        <a:lumMod val="75000"/>
                        <a:lumOff val="25000"/>
                      </a:schemeClr>
                    </a:solidFill>
                    <a:latin typeface="Arial" panose="020B0604020202020204" pitchFamily="34" charset="0"/>
                    <a:cs typeface="Arial" panose="020B0604020202020204" pitchFamily="34" charset="0"/>
                  </a:rPr>
                  <a:t>Compute </a:t>
                </a: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Desired threshold corresponds to the maximum </a:t>
                </a:r>
              </a:p>
              <a:p>
                <a:pPr marL="457189" indent="-457189">
                  <a:buFont typeface="Arial" panose="020B0604020202020204" pitchFamily="34" charset="0"/>
                  <a:buChar char="•"/>
                </a:pPr>
                <a:endParaRPr lang="en-US" sz="2200" dirty="0">
                  <a:solidFill>
                    <a:schemeClr val="tx1">
                      <a:lumMod val="75000"/>
                      <a:lumOff val="25000"/>
                    </a:schemeClr>
                  </a:solidFill>
                </a:endParaRPr>
              </a:p>
            </p:txBody>
          </p:sp>
        </mc:Choice>
        <mc:Fallback xmlns="">
          <p:sp>
            <p:nvSpPr>
              <p:cNvPr id="4" name="Content Placeholder 3">
                <a:extLst>
                  <a:ext uri="{FF2B5EF4-FFF2-40B4-BE49-F238E27FC236}">
                    <a16:creationId xmlns:a16="http://schemas.microsoft.com/office/drawing/2014/main" id="{1DC1EACD-D9D9-4055-94D8-2F3715EDEE91}"/>
                  </a:ext>
                </a:extLst>
              </p:cNvPr>
              <p:cNvSpPr>
                <a:spLocks noGrp="1" noRot="1" noChangeAspect="1" noMove="1" noResize="1" noEditPoints="1" noAdjustHandles="1" noChangeArrowheads="1" noChangeShapeType="1" noTextEdit="1"/>
              </p:cNvSpPr>
              <p:nvPr>
                <p:ph idx="10"/>
              </p:nvPr>
            </p:nvSpPr>
            <p:spPr>
              <a:xfrm>
                <a:off x="424474" y="2078073"/>
                <a:ext cx="11343051" cy="5226043"/>
              </a:xfrm>
              <a:blipFill>
                <a:blip r:embed="rId2"/>
                <a:stretch>
                  <a:fillRect t="-1400"/>
                </a:stretch>
              </a:blipFill>
            </p:spPr>
            <p:txBody>
              <a:bodyPr/>
              <a:lstStyle/>
              <a:p>
                <a:r>
                  <a:rPr lang="en-IN">
                    <a:noFill/>
                  </a:rPr>
                  <a:t> </a:t>
                </a:r>
              </a:p>
            </p:txBody>
          </p:sp>
        </mc:Fallback>
      </mc:AlternateContent>
      <p:sp>
        <p:nvSpPr>
          <p:cNvPr id="6" name="Content Placeholder 5">
            <a:extLst>
              <a:ext uri="{FF2B5EF4-FFF2-40B4-BE49-F238E27FC236}">
                <a16:creationId xmlns:a16="http://schemas.microsoft.com/office/drawing/2014/main" id="{CDDA9073-16C0-436E-B5DC-45A99C818E89}"/>
              </a:ext>
            </a:extLst>
          </p:cNvPr>
          <p:cNvSpPr>
            <a:spLocks noGrp="1"/>
          </p:cNvSpPr>
          <p:nvPr>
            <p:ph idx="1"/>
          </p:nvPr>
        </p:nvSpPr>
        <p:spPr>
          <a:xfrm>
            <a:off x="866691" y="1321582"/>
            <a:ext cx="9217024" cy="614197"/>
          </a:xfrm>
        </p:spPr>
        <p:txBody>
          <a:bodyPr/>
          <a:lstStyle/>
          <a:p>
            <a:r>
              <a:rPr lang="en-US" b="1" dirty="0"/>
              <a:t>Otsu</a:t>
            </a:r>
            <a:endParaRPr lang="en-US" dirty="0"/>
          </a:p>
        </p:txBody>
      </p:sp>
      <p:pic>
        <p:nvPicPr>
          <p:cNvPr id="7" name="Picture 6">
            <a:extLst>
              <a:ext uri="{FF2B5EF4-FFF2-40B4-BE49-F238E27FC236}">
                <a16:creationId xmlns:a16="http://schemas.microsoft.com/office/drawing/2014/main" id="{828D88B5-4A1F-4242-8275-C880C0EE9F50}"/>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09193" y="4289103"/>
            <a:ext cx="615461" cy="356320"/>
          </a:xfrm>
          <a:prstGeom prst="rect">
            <a:avLst/>
          </a:prstGeom>
          <a:noFill/>
        </p:spPr>
      </p:pic>
      <p:pic>
        <p:nvPicPr>
          <p:cNvPr id="8" name="Picture 7">
            <a:extLst>
              <a:ext uri="{FF2B5EF4-FFF2-40B4-BE49-F238E27FC236}">
                <a16:creationId xmlns:a16="http://schemas.microsoft.com/office/drawing/2014/main" id="{CD6F04EC-C001-4617-8AF9-35EC40F06AB8}"/>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510763" y="5010207"/>
            <a:ext cx="706348" cy="408939"/>
          </a:xfrm>
          <a:prstGeom prst="rect">
            <a:avLst/>
          </a:prstGeom>
          <a:noFill/>
        </p:spPr>
      </p:pic>
    </p:spTree>
    <p:extLst>
      <p:ext uri="{BB962C8B-B14F-4D97-AF65-F5344CB8AC3E}">
        <p14:creationId xmlns:p14="http://schemas.microsoft.com/office/powerpoint/2010/main" val="30967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BAF7987-59CB-455C-AA59-70104300C29E}"/>
              </a:ext>
            </a:extLst>
          </p:cNvPr>
          <p:cNvSpPr>
            <a:spLocks noGrp="1"/>
          </p:cNvSpPr>
          <p:nvPr>
            <p:ph idx="10"/>
          </p:nvPr>
        </p:nvSpPr>
        <p:spPr>
          <a:xfrm>
            <a:off x="280458" y="2142537"/>
            <a:ext cx="11631083" cy="4992556"/>
          </a:xfrm>
        </p:spPr>
        <p:txBody>
          <a:bodyPr>
            <a:normAutofit/>
          </a:bodyPr>
          <a:lstStyle/>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Compute a segmentation function. This is an image whose dark regions are the objects you are trying to segment.</a:t>
            </a: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Compute foreground markers. These are connected blobs of pixels within each of the objects.</a:t>
            </a: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Compute background markers. These are pixels that are not part of any object.</a:t>
            </a: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Modify the segmentation function so that it only has minima at the foreground and background marker locations.</a:t>
            </a:r>
          </a:p>
          <a:p>
            <a:pPr lvl="1">
              <a:buFont typeface="Arial" panose="020B0604020202020204" pitchFamily="34" charset="0"/>
              <a:buChar char="•"/>
            </a:pPr>
            <a:endParaRPr lang="en-US" sz="2200" dirty="0">
              <a:solidFill>
                <a:schemeClr val="tx1">
                  <a:lumMod val="75000"/>
                  <a:lumOff val="25000"/>
                </a:schemeClr>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Compute the watershed transform of the modified segmentation function.</a:t>
            </a:r>
          </a:p>
          <a:p>
            <a:pPr marL="944856" lvl="1" indent="-457189"/>
            <a:endParaRPr lang="en-US"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5F1E18AE-65EC-49E6-A208-B3BBFC675266}"/>
              </a:ext>
            </a:extLst>
          </p:cNvPr>
          <p:cNvSpPr>
            <a:spLocks noGrp="1"/>
          </p:cNvSpPr>
          <p:nvPr>
            <p:ph idx="1"/>
          </p:nvPr>
        </p:nvSpPr>
        <p:spPr>
          <a:xfrm>
            <a:off x="805145" y="1397479"/>
            <a:ext cx="9217024" cy="614197"/>
          </a:xfrm>
        </p:spPr>
        <p:txBody>
          <a:bodyPr/>
          <a:lstStyle/>
          <a:p>
            <a:r>
              <a:rPr lang="en-US" b="1" dirty="0"/>
              <a:t>Watershed</a:t>
            </a:r>
          </a:p>
        </p:txBody>
      </p:sp>
      <p:sp>
        <p:nvSpPr>
          <p:cNvPr id="7" name="Title 1">
            <a:extLst>
              <a:ext uri="{FF2B5EF4-FFF2-40B4-BE49-F238E27FC236}">
                <a16:creationId xmlns:a16="http://schemas.microsoft.com/office/drawing/2014/main" id="{749C426C-F44F-4981-93BC-BA0E0B1C9172}"/>
              </a:ext>
            </a:extLst>
          </p:cNvPr>
          <p:cNvSpPr>
            <a:spLocks noGrp="1"/>
          </p:cNvSpPr>
          <p:nvPr>
            <p:ph type="title"/>
          </p:nvPr>
        </p:nvSpPr>
        <p:spPr>
          <a:xfrm>
            <a:off x="-1" y="0"/>
            <a:ext cx="12192000" cy="1179288"/>
          </a:xfrm>
        </p:spPr>
        <p:txBody>
          <a:bodyPr>
            <a:normAutofit/>
          </a:bodyPr>
          <a:lstStyle/>
          <a:p>
            <a:r>
              <a:rPr lang="en-US" dirty="0"/>
              <a:t>Algorithms</a:t>
            </a:r>
            <a:endParaRPr lang="en-IN" dirty="0"/>
          </a:p>
        </p:txBody>
      </p:sp>
    </p:spTree>
    <p:extLst>
      <p:ext uri="{BB962C8B-B14F-4D97-AF65-F5344CB8AC3E}">
        <p14:creationId xmlns:p14="http://schemas.microsoft.com/office/powerpoint/2010/main" val="160488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C592-123B-4854-9E6D-430A0707F3D7}"/>
              </a:ext>
            </a:extLst>
          </p:cNvPr>
          <p:cNvSpPr>
            <a:spLocks noGrp="1"/>
          </p:cNvSpPr>
          <p:nvPr>
            <p:ph type="title"/>
          </p:nvPr>
        </p:nvSpPr>
        <p:spPr>
          <a:xfrm>
            <a:off x="-11992" y="0"/>
            <a:ext cx="12192000" cy="1179288"/>
          </a:xfrm>
        </p:spPr>
        <p:txBody>
          <a:bodyPr>
            <a:normAutofit/>
          </a:bodyPr>
          <a:lstStyle/>
          <a:p>
            <a:r>
              <a:rPr lang="en-US" dirty="0"/>
              <a:t>Algorithms</a:t>
            </a:r>
            <a:endParaRPr lang="en-IN" dirty="0"/>
          </a:p>
        </p:txBody>
      </p:sp>
      <p:sp>
        <p:nvSpPr>
          <p:cNvPr id="4" name="Content Placeholder 3">
            <a:extLst>
              <a:ext uri="{FF2B5EF4-FFF2-40B4-BE49-F238E27FC236}">
                <a16:creationId xmlns:a16="http://schemas.microsoft.com/office/drawing/2014/main" id="{9FD566E2-D9CD-4D60-B014-AF5DE184B6F9}"/>
              </a:ext>
            </a:extLst>
          </p:cNvPr>
          <p:cNvSpPr>
            <a:spLocks noGrp="1"/>
          </p:cNvSpPr>
          <p:nvPr>
            <p:ph idx="10"/>
          </p:nvPr>
        </p:nvSpPr>
        <p:spPr>
          <a:xfrm>
            <a:off x="376469" y="2097836"/>
            <a:ext cx="11439061" cy="5226043"/>
          </a:xfrm>
        </p:spPr>
        <p:txBody>
          <a:bodyPr>
            <a:normAutofit/>
          </a:bodyPr>
          <a:lstStyle/>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It should separate the two classes A and B very well so that the function defined by:</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f(x) = </a:t>
            </a:r>
            <a:r>
              <a:rPr lang="en-US" sz="2200" dirty="0" err="1">
                <a:solidFill>
                  <a:schemeClr val="tx1">
                    <a:lumMod val="75000"/>
                    <a:lumOff val="25000"/>
                  </a:schemeClr>
                </a:solidFill>
                <a:latin typeface="Arial" panose="020B0604020202020204" pitchFamily="34" charset="0"/>
                <a:cs typeface="Arial" panose="020B0604020202020204" pitchFamily="34" charset="0"/>
              </a:rPr>
              <a:t>a.x</a:t>
            </a:r>
            <a:r>
              <a:rPr lang="en-US" sz="2200" dirty="0">
                <a:solidFill>
                  <a:schemeClr val="tx1">
                    <a:lumMod val="75000"/>
                    <a:lumOff val="25000"/>
                  </a:schemeClr>
                </a:solidFill>
                <a:latin typeface="Arial" panose="020B0604020202020204" pitchFamily="34" charset="0"/>
                <a:cs typeface="Arial" panose="020B0604020202020204" pitchFamily="34" charset="0"/>
              </a:rPr>
              <a:t> + b is positive if and only if x E A</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f(x) 0 if and only if x E B</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It exists as far away as possible from all the observations (robustness of the model). Given that the distance from an observation x to the hyperplane is </a:t>
            </a:r>
            <a:r>
              <a:rPr lang="en-US" sz="2200" dirty="0" err="1">
                <a:solidFill>
                  <a:schemeClr val="tx1">
                    <a:lumMod val="75000"/>
                    <a:lumOff val="25000"/>
                  </a:schemeClr>
                </a:solidFill>
                <a:latin typeface="Arial" panose="020B0604020202020204" pitchFamily="34" charset="0"/>
                <a:cs typeface="Arial" panose="020B0604020202020204" pitchFamily="34" charset="0"/>
              </a:rPr>
              <a:t>a.x</a:t>
            </a:r>
            <a:r>
              <a:rPr lang="en-US" sz="2200" dirty="0">
                <a:solidFill>
                  <a:schemeClr val="tx1">
                    <a:lumMod val="75000"/>
                    <a:lumOff val="25000"/>
                  </a:schemeClr>
                </a:solidFill>
                <a:latin typeface="Arial" panose="020B0604020202020204" pitchFamily="34" charset="0"/>
                <a:cs typeface="Arial" panose="020B0604020202020204" pitchFamily="34" charset="0"/>
              </a:rPr>
              <a:t>+ b/a.</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The width of the space between observations is 2/ a. It is called margin and it should be largest.</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Hyperplane depends on support points called the closest points. </a:t>
            </a:r>
          </a:p>
          <a:p>
            <a:pPr lvl="1">
              <a:buFont typeface="Arial" panose="020B0604020202020204" pitchFamily="34" charset="0"/>
              <a:buChar char="•"/>
            </a:pPr>
            <a:r>
              <a:rPr lang="en-US" sz="2200" dirty="0">
                <a:solidFill>
                  <a:schemeClr val="tx1">
                    <a:lumMod val="75000"/>
                    <a:lumOff val="25000"/>
                  </a:schemeClr>
                </a:solidFill>
                <a:latin typeface="Arial" panose="020B0604020202020204" pitchFamily="34" charset="0"/>
                <a:cs typeface="Arial" panose="020B0604020202020204" pitchFamily="34" charset="0"/>
              </a:rPr>
              <a:t>Generalization capacity of SVM increases as the number of support points decreases. </a:t>
            </a:r>
          </a:p>
          <a:p>
            <a:pPr marL="380990" indent="-380990">
              <a:buFont typeface="Arial" panose="020B0604020202020204" pitchFamily="34" charset="0"/>
              <a:buChar char="•"/>
            </a:pPr>
            <a:endParaRPr lang="en-US" sz="2200" dirty="0"/>
          </a:p>
          <a:p>
            <a:endParaRPr lang="en-IN" sz="2200" dirty="0"/>
          </a:p>
        </p:txBody>
      </p:sp>
      <p:sp>
        <p:nvSpPr>
          <p:cNvPr id="5" name="Content Placeholder 5">
            <a:extLst>
              <a:ext uri="{FF2B5EF4-FFF2-40B4-BE49-F238E27FC236}">
                <a16:creationId xmlns:a16="http://schemas.microsoft.com/office/drawing/2014/main" id="{EBA1DA70-E9B0-4896-AAAE-64C791C7A9B9}"/>
              </a:ext>
            </a:extLst>
          </p:cNvPr>
          <p:cNvSpPr>
            <a:spLocks noGrp="1"/>
          </p:cNvSpPr>
          <p:nvPr>
            <p:ph idx="1"/>
          </p:nvPr>
        </p:nvSpPr>
        <p:spPr>
          <a:xfrm>
            <a:off x="752939" y="1459025"/>
            <a:ext cx="9217024" cy="614197"/>
          </a:xfrm>
        </p:spPr>
        <p:txBody>
          <a:bodyPr/>
          <a:lstStyle/>
          <a:p>
            <a:r>
              <a:rPr lang="en-US" b="1" dirty="0"/>
              <a:t>SVM</a:t>
            </a:r>
          </a:p>
        </p:txBody>
      </p:sp>
    </p:spTree>
    <p:extLst>
      <p:ext uri="{BB962C8B-B14F-4D97-AF65-F5344CB8AC3E}">
        <p14:creationId xmlns:p14="http://schemas.microsoft.com/office/powerpoint/2010/main" val="2184463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635"/>
            <a:ext cx="9648395" cy="864096"/>
          </a:xfrm>
        </p:spPr>
        <p:txBody>
          <a:bodyPr>
            <a:normAutofit/>
          </a:bodyPr>
          <a:lstStyle/>
          <a:p>
            <a:r>
              <a:rPr lang="en-US" b="1" dirty="0"/>
              <a:t>UML Diagrams Use Case :-</a:t>
            </a:r>
            <a:endParaRPr lang="en-IN" b="1" dirty="0"/>
          </a:p>
        </p:txBody>
      </p:sp>
      <p:pic>
        <p:nvPicPr>
          <p:cNvPr id="5" name="Picture 1" descr="D:\ANU Data\Final All Domain\Image Processing\LUNG Cancer\UML\Usecase.jpg"/>
          <p:cNvPicPr>
            <a:picLocks noGrp="1" noChangeAspect="1" noChangeArrowheads="1"/>
          </p:cNvPicPr>
          <p:nvPr>
            <p:ph idx="10"/>
          </p:nvPr>
        </p:nvPicPr>
        <p:blipFill>
          <a:blip r:embed="rId2"/>
          <a:srcRect/>
          <a:stretch>
            <a:fillRect/>
          </a:stretch>
        </p:blipFill>
        <p:spPr bwMode="auto">
          <a:xfrm>
            <a:off x="2063553" y="1604798"/>
            <a:ext cx="6766225" cy="4224471"/>
          </a:xfrm>
          <a:prstGeom prst="rect">
            <a:avLst/>
          </a:prstGeom>
          <a:noFill/>
        </p:spPr>
      </p:pic>
    </p:spTree>
    <p:extLst>
      <p:ext uri="{BB962C8B-B14F-4D97-AF65-F5344CB8AC3E}">
        <p14:creationId xmlns:p14="http://schemas.microsoft.com/office/powerpoint/2010/main" val="296193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856"/>
            <a:ext cx="10032437" cy="822629"/>
          </a:xfrm>
        </p:spPr>
        <p:txBody>
          <a:bodyPr>
            <a:normAutofit/>
          </a:bodyPr>
          <a:lstStyle/>
          <a:p>
            <a:r>
              <a:rPr lang="en-US" b="1" dirty="0"/>
              <a:t>UML Diagrams Activity :-</a:t>
            </a:r>
            <a:endParaRPr lang="en-IN" b="1" dirty="0"/>
          </a:p>
        </p:txBody>
      </p:sp>
      <p:pic>
        <p:nvPicPr>
          <p:cNvPr id="5" name="Picture 2" descr="D:\ANU Data\Final All Domain\Image Processing\LUNG Cancer\UML\activity.jpg"/>
          <p:cNvPicPr>
            <a:picLocks noGrp="1" noChangeAspect="1" noChangeArrowheads="1"/>
          </p:cNvPicPr>
          <p:nvPr>
            <p:ph idx="10"/>
          </p:nvPr>
        </p:nvPicPr>
        <p:blipFill>
          <a:blip r:embed="rId2"/>
          <a:srcRect/>
          <a:stretch>
            <a:fillRect/>
          </a:stretch>
        </p:blipFill>
        <p:spPr bwMode="auto">
          <a:xfrm>
            <a:off x="1775520" y="1604798"/>
            <a:ext cx="8448939" cy="4801492"/>
          </a:xfrm>
          <a:prstGeom prst="rect">
            <a:avLst/>
          </a:prstGeom>
          <a:noFill/>
        </p:spPr>
      </p:pic>
    </p:spTree>
    <p:extLst>
      <p:ext uri="{BB962C8B-B14F-4D97-AF65-F5344CB8AC3E}">
        <p14:creationId xmlns:p14="http://schemas.microsoft.com/office/powerpoint/2010/main" val="819675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661"/>
            <a:ext cx="10224459" cy="1014651"/>
          </a:xfrm>
        </p:spPr>
        <p:txBody>
          <a:bodyPr>
            <a:normAutofit/>
          </a:bodyPr>
          <a:lstStyle/>
          <a:p>
            <a:r>
              <a:rPr lang="en-US" b="1" dirty="0"/>
              <a:t>UML Diagrams Sequence</a:t>
            </a:r>
            <a:endParaRPr lang="en-IN" b="1" dirty="0"/>
          </a:p>
        </p:txBody>
      </p:sp>
      <p:pic>
        <p:nvPicPr>
          <p:cNvPr id="5" name="Picture 2" descr="D:\ANU Data\Final All Domain\Image Processing\LUNG Cancer\UML\sequence.jpg"/>
          <p:cNvPicPr>
            <a:picLocks noGrp="1" noChangeAspect="1" noChangeArrowheads="1"/>
          </p:cNvPicPr>
          <p:nvPr>
            <p:ph idx="10"/>
          </p:nvPr>
        </p:nvPicPr>
        <p:blipFill>
          <a:blip r:embed="rId2"/>
          <a:srcRect/>
          <a:stretch>
            <a:fillRect/>
          </a:stretch>
        </p:blipFill>
        <p:spPr bwMode="auto">
          <a:xfrm>
            <a:off x="1241654" y="1700809"/>
            <a:ext cx="8832981" cy="4512204"/>
          </a:xfrm>
          <a:prstGeom prst="rect">
            <a:avLst/>
          </a:prstGeom>
          <a:noFill/>
        </p:spPr>
      </p:pic>
    </p:spTree>
    <p:extLst>
      <p:ext uri="{BB962C8B-B14F-4D97-AF65-F5344CB8AC3E}">
        <p14:creationId xmlns:p14="http://schemas.microsoft.com/office/powerpoint/2010/main" val="444957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182"/>
            <a:ext cx="9168341" cy="1014651"/>
          </a:xfrm>
        </p:spPr>
        <p:txBody>
          <a:bodyPr>
            <a:normAutofit/>
          </a:bodyPr>
          <a:lstStyle/>
          <a:p>
            <a:r>
              <a:rPr lang="en-US" b="1" dirty="0"/>
              <a:t>UML Diagrams  Class</a:t>
            </a:r>
            <a:endParaRPr lang="en-IN" b="1" dirty="0"/>
          </a:p>
        </p:txBody>
      </p:sp>
      <p:pic>
        <p:nvPicPr>
          <p:cNvPr id="5" name="Picture 2" descr="D:\ANU Data\Final All Domain\Image Processing\LUNG Cancer\UML\Class.jpg"/>
          <p:cNvPicPr>
            <a:picLocks noGrp="1" noChangeAspect="1" noChangeArrowheads="1"/>
          </p:cNvPicPr>
          <p:nvPr>
            <p:ph idx="10"/>
          </p:nvPr>
        </p:nvPicPr>
        <p:blipFill>
          <a:blip r:embed="rId2"/>
          <a:srcRect/>
          <a:stretch>
            <a:fillRect/>
          </a:stretch>
        </p:blipFill>
        <p:spPr bwMode="auto">
          <a:xfrm>
            <a:off x="2897717" y="2180862"/>
            <a:ext cx="6616700" cy="2927713"/>
          </a:xfrm>
          <a:prstGeom prst="rect">
            <a:avLst/>
          </a:prstGeom>
          <a:noFill/>
        </p:spPr>
      </p:pic>
    </p:spTree>
    <p:extLst>
      <p:ext uri="{BB962C8B-B14F-4D97-AF65-F5344CB8AC3E}">
        <p14:creationId xmlns:p14="http://schemas.microsoft.com/office/powerpoint/2010/main" val="325750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Conclusion</a:t>
            </a:r>
            <a:endParaRPr lang="ko-KR" altLang="en-US" b="1" dirty="0"/>
          </a:p>
        </p:txBody>
      </p:sp>
      <p:sp>
        <p:nvSpPr>
          <p:cNvPr id="5" name="Content Placeholder 4"/>
          <p:cNvSpPr>
            <a:spLocks noGrp="1"/>
          </p:cNvSpPr>
          <p:nvPr>
            <p:ph idx="10"/>
          </p:nvPr>
        </p:nvSpPr>
        <p:spPr>
          <a:xfrm>
            <a:off x="2159563" y="1508787"/>
            <a:ext cx="9217024" cy="3648405"/>
          </a:xfrm>
        </p:spPr>
        <p:txBody>
          <a:bodyPr>
            <a:normAutofit/>
          </a:bodyPr>
          <a:lstStyle/>
          <a:p>
            <a:pPr marL="380990" indent="-380990" algn="just">
              <a:buFont typeface="Arial" panose="020B0604020202020204" pitchFamily="34" charset="0"/>
              <a:buChar char="•"/>
            </a:pPr>
            <a:r>
              <a:rPr lang="en-US" sz="2200" dirty="0"/>
              <a:t>Our simulations showed that it is feasible to quantify sub-cm nodules within 20% bias using low-dose PET in the simulation. However, more thorough validations using clinically realistic phantoms should be  performed. </a:t>
            </a:r>
          </a:p>
          <a:p>
            <a:pPr algn="just"/>
            <a:endParaRPr lang="en-US" sz="2200" dirty="0"/>
          </a:p>
          <a:p>
            <a:pPr marL="380990" indent="-380990" algn="just">
              <a:buFont typeface="Arial" panose="020B0604020202020204" pitchFamily="34" charset="0"/>
              <a:buChar char="•"/>
            </a:pPr>
            <a:r>
              <a:rPr lang="en-US" sz="2200" dirty="0"/>
              <a:t>Reconstruction voxel size of 1 mm is recommended for small nodules. Respiratory motion correction is critical for nodules in the lung and abdomen. This project get accurate nodule size by using Otsu, Watershed, GLCM, and SVM.</a:t>
            </a:r>
          </a:p>
        </p:txBody>
      </p:sp>
    </p:spTree>
    <p:extLst>
      <p:ext uri="{BB962C8B-B14F-4D97-AF65-F5344CB8AC3E}">
        <p14:creationId xmlns:p14="http://schemas.microsoft.com/office/powerpoint/2010/main" val="979107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63" y="260648"/>
            <a:ext cx="9505056" cy="918640"/>
          </a:xfrm>
        </p:spPr>
        <p:txBody>
          <a:bodyPr/>
          <a:lstStyle/>
          <a:p>
            <a:r>
              <a:rPr lang="en-US" sz="4267" dirty="0">
                <a:latin typeface="Calibri" panose="020F0502020204030204" pitchFamily="34" charset="0"/>
                <a:cs typeface="Calibri" panose="020F0502020204030204" pitchFamily="34" charset="0"/>
              </a:rPr>
              <a:t>References :-</a:t>
            </a:r>
            <a:endParaRPr lang="en-IN" sz="4267" dirty="0">
              <a:latin typeface="Calibri" panose="020F0502020204030204" pitchFamily="34" charset="0"/>
              <a:cs typeface="Calibri" panose="020F0502020204030204" pitchFamily="34" charset="0"/>
            </a:endParaRPr>
          </a:p>
        </p:txBody>
      </p:sp>
      <p:sp>
        <p:nvSpPr>
          <p:cNvPr id="4" name="Content Placeholder 3"/>
          <p:cNvSpPr>
            <a:spLocks noGrp="1"/>
          </p:cNvSpPr>
          <p:nvPr>
            <p:ph idx="10"/>
          </p:nvPr>
        </p:nvSpPr>
        <p:spPr>
          <a:xfrm>
            <a:off x="2187079" y="1508787"/>
            <a:ext cx="9217024" cy="4896544"/>
          </a:xfrm>
        </p:spPr>
        <p:txBody>
          <a:bodyPr/>
          <a:lstStyle/>
          <a:p>
            <a:r>
              <a:rPr lang="en-US" sz="1600" b="1" dirty="0">
                <a:latin typeface="Calibri" panose="020F0502020204030204" pitchFamily="34" charset="0"/>
                <a:cs typeface="Calibri" panose="020F0502020204030204" pitchFamily="34" charset="0"/>
              </a:rPr>
              <a:t>[1] </a:t>
            </a:r>
            <a:r>
              <a:rPr lang="en-US" sz="1600" b="1" dirty="0" err="1">
                <a:latin typeface="Calibri" panose="020F0502020204030204" pitchFamily="34" charset="0"/>
                <a:cs typeface="Calibri" panose="020F0502020204030204" pitchFamily="34" charset="0"/>
              </a:rPr>
              <a:t>Rekka</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Mastouri</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Henda</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Neji</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Saoussen</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Hantous-Zannad</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Nawres</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Khlifa</a:t>
            </a:r>
            <a:r>
              <a:rPr lang="en-US" sz="1600" b="1" dirty="0">
                <a:latin typeface="Calibri" panose="020F0502020204030204" pitchFamily="34" charset="0"/>
                <a:cs typeface="Calibri" panose="020F0502020204030204" pitchFamily="34" charset="0"/>
              </a:rPr>
              <a:t>, “A morphological operation-based approach for </a:t>
            </a:r>
            <a:r>
              <a:rPr lang="en-US" sz="1600" b="1" dirty="0" err="1">
                <a:latin typeface="Calibri" panose="020F0502020204030204" pitchFamily="34" charset="0"/>
                <a:cs typeface="Calibri" panose="020F0502020204030204" pitchFamily="34" charset="0"/>
              </a:rPr>
              <a:t>Subpleural</a:t>
            </a:r>
            <a:r>
              <a:rPr lang="en-US" sz="1600" b="1" dirty="0">
                <a:latin typeface="Calibri" panose="020F0502020204030204" pitchFamily="34" charset="0"/>
                <a:cs typeface="Calibri" panose="020F0502020204030204" pitchFamily="34" charset="0"/>
              </a:rPr>
              <a:t> lung nodule detection from CT images”, 4th Middle East Conference on Biomedical Engineering (MECBME), IEEE, 2018.</a:t>
            </a:r>
          </a:p>
          <a:p>
            <a:r>
              <a:rPr lang="en-US" sz="1600" b="1" dirty="0">
                <a:latin typeface="Calibri" panose="020F0502020204030204" pitchFamily="34" charset="0"/>
                <a:cs typeface="Calibri" panose="020F0502020204030204" pitchFamily="34" charset="0"/>
              </a:rPr>
              <a:t> </a:t>
            </a:r>
          </a:p>
          <a:p>
            <a:r>
              <a:rPr lang="en-US" sz="1600" b="1" dirty="0">
                <a:latin typeface="Calibri" panose="020F0502020204030204" pitchFamily="34" charset="0"/>
                <a:cs typeface="Calibri" panose="020F0502020204030204" pitchFamily="34" charset="0"/>
              </a:rPr>
              <a:t>[2] R. L. Siegel, K. D. Miller, and A. </a:t>
            </a:r>
            <a:r>
              <a:rPr lang="en-US" sz="1600" b="1" dirty="0" err="1">
                <a:latin typeface="Calibri" panose="020F0502020204030204" pitchFamily="34" charset="0"/>
                <a:cs typeface="Calibri" panose="020F0502020204030204" pitchFamily="34" charset="0"/>
              </a:rPr>
              <a:t>Jemal</a:t>
            </a:r>
            <a:r>
              <a:rPr lang="en-US" sz="1600" b="1" dirty="0">
                <a:latin typeface="Calibri" panose="020F0502020204030204" pitchFamily="34" charset="0"/>
                <a:cs typeface="Calibri" panose="020F0502020204030204" pitchFamily="34" charset="0"/>
              </a:rPr>
              <a:t>, “Cancer statistics, 2016,” </a:t>
            </a:r>
            <a:r>
              <a:rPr lang="en-US" sz="1600" b="1" i="1" dirty="0">
                <a:latin typeface="Calibri" panose="020F0502020204030204" pitchFamily="34" charset="0"/>
                <a:cs typeface="Calibri" panose="020F0502020204030204" pitchFamily="34" charset="0"/>
              </a:rPr>
              <a:t>CA Cancer J. Clinicians</a:t>
            </a:r>
            <a:r>
              <a:rPr lang="en-US" sz="1600" b="1" dirty="0">
                <a:latin typeface="Calibri" panose="020F0502020204030204" pitchFamily="34" charset="0"/>
                <a:cs typeface="Calibri" panose="020F0502020204030204" pitchFamily="34" charset="0"/>
              </a:rPr>
              <a:t>, vol. 66, no. 1, pp. 7–30, 2016.</a:t>
            </a:r>
          </a:p>
          <a:p>
            <a:r>
              <a:rPr lang="en-US" sz="1600" b="1" dirty="0">
                <a:latin typeface="Calibri" panose="020F0502020204030204" pitchFamily="34" charset="0"/>
                <a:cs typeface="Calibri" panose="020F0502020204030204" pitchFamily="34" charset="0"/>
              </a:rPr>
              <a:t> </a:t>
            </a:r>
          </a:p>
          <a:p>
            <a:r>
              <a:rPr lang="en-US" sz="1600" b="1" dirty="0">
                <a:latin typeface="Calibri" panose="020F0502020204030204" pitchFamily="34" charset="0"/>
                <a:cs typeface="Calibri" panose="020F0502020204030204" pitchFamily="34" charset="0"/>
              </a:rPr>
              <a:t>[3] F. C. </a:t>
            </a:r>
            <a:r>
              <a:rPr lang="en-US" sz="1600" b="1" dirty="0" err="1">
                <a:latin typeface="Calibri" panose="020F0502020204030204" pitchFamily="34" charset="0"/>
                <a:cs typeface="Calibri" panose="020F0502020204030204" pitchFamily="34" charset="0"/>
              </a:rPr>
              <a:t>Detterbeck</a:t>
            </a:r>
            <a:r>
              <a:rPr lang="en-US" sz="1600" b="1" dirty="0">
                <a:latin typeface="Calibri" panose="020F0502020204030204" pitchFamily="34" charset="0"/>
                <a:cs typeface="Calibri" panose="020F0502020204030204" pitchFamily="34" charset="0"/>
              </a:rPr>
              <a:t>, P. J. </a:t>
            </a:r>
            <a:r>
              <a:rPr lang="en-US" sz="1600" b="1" dirty="0" err="1">
                <a:latin typeface="Calibri" panose="020F0502020204030204" pitchFamily="34" charset="0"/>
                <a:cs typeface="Calibri" panose="020F0502020204030204" pitchFamily="34" charset="0"/>
              </a:rPr>
              <a:t>Mazzone</a:t>
            </a:r>
            <a:r>
              <a:rPr lang="en-US" sz="1600" b="1" dirty="0">
                <a:latin typeface="Calibri" panose="020F0502020204030204" pitchFamily="34" charset="0"/>
                <a:cs typeface="Calibri" panose="020F0502020204030204" pitchFamily="34" charset="0"/>
              </a:rPr>
              <a:t>, D. P. </a:t>
            </a:r>
            <a:r>
              <a:rPr lang="en-US" sz="1600" b="1" dirty="0" err="1">
                <a:latin typeface="Calibri" panose="020F0502020204030204" pitchFamily="34" charset="0"/>
                <a:cs typeface="Calibri" panose="020F0502020204030204" pitchFamily="34" charset="0"/>
              </a:rPr>
              <a:t>Naidich</a:t>
            </a:r>
            <a:r>
              <a:rPr lang="en-US" sz="1600" b="1" dirty="0">
                <a:latin typeface="Calibri" panose="020F0502020204030204" pitchFamily="34" charset="0"/>
                <a:cs typeface="Calibri" panose="020F0502020204030204" pitchFamily="34" charset="0"/>
              </a:rPr>
              <a:t>, and P. B. Bach, “Screening for lung cancer: Diagnosis and management of lung cancer, 3rd </a:t>
            </a:r>
            <a:r>
              <a:rPr lang="en-US" sz="1600" b="1" dirty="0" err="1">
                <a:latin typeface="Calibri" panose="020F0502020204030204" pitchFamily="34" charset="0"/>
                <a:cs typeface="Calibri" panose="020F0502020204030204" pitchFamily="34" charset="0"/>
              </a:rPr>
              <a:t>ed</a:t>
            </a:r>
            <a:r>
              <a:rPr lang="en-US" sz="1600" b="1" dirty="0">
                <a:latin typeface="Calibri" panose="020F0502020204030204" pitchFamily="34" charset="0"/>
                <a:cs typeface="Calibri" panose="020F0502020204030204" pitchFamily="34" charset="0"/>
              </a:rPr>
              <a:t>: American College of chest physicians evidence-based clinical practice guidelines,” </a:t>
            </a:r>
            <a:r>
              <a:rPr lang="en-US" sz="1600" b="1" i="1" dirty="0">
                <a:latin typeface="Calibri" panose="020F0502020204030204" pitchFamily="34" charset="0"/>
                <a:cs typeface="Calibri" panose="020F0502020204030204" pitchFamily="34" charset="0"/>
              </a:rPr>
              <a:t>Chest</a:t>
            </a:r>
            <a:r>
              <a:rPr lang="en-US" sz="1600" b="1" dirty="0">
                <a:latin typeface="Calibri" panose="020F0502020204030204" pitchFamily="34" charset="0"/>
                <a:cs typeface="Calibri" panose="020F0502020204030204" pitchFamily="34" charset="0"/>
              </a:rPr>
              <a:t>, vol. 143, no. 5, pp. E78S–E92S, May 2013.</a:t>
            </a:r>
          </a:p>
          <a:p>
            <a:r>
              <a:rPr lang="en-US" sz="1600" b="1" dirty="0">
                <a:latin typeface="Calibri" panose="020F0502020204030204" pitchFamily="34" charset="0"/>
                <a:cs typeface="Calibri" panose="020F0502020204030204" pitchFamily="34" charset="0"/>
              </a:rPr>
              <a:t> </a:t>
            </a:r>
          </a:p>
          <a:p>
            <a:r>
              <a:rPr lang="en-US" sz="1600" b="1" dirty="0">
                <a:latin typeface="Calibri" panose="020F0502020204030204" pitchFamily="34" charset="0"/>
                <a:cs typeface="Calibri" panose="020F0502020204030204" pitchFamily="34" charset="0"/>
              </a:rPr>
              <a:t>[4] P. B. Bach </a:t>
            </a:r>
            <a:r>
              <a:rPr lang="en-US" sz="1600" b="1" i="1" dirty="0">
                <a:latin typeface="Calibri" panose="020F0502020204030204" pitchFamily="34" charset="0"/>
                <a:cs typeface="Calibri" panose="020F0502020204030204" pitchFamily="34" charset="0"/>
              </a:rPr>
              <a:t>et al.</a:t>
            </a:r>
            <a:r>
              <a:rPr lang="en-US" sz="1600" b="1" dirty="0">
                <a:latin typeface="Calibri" panose="020F0502020204030204" pitchFamily="34" charset="0"/>
                <a:cs typeface="Calibri" panose="020F0502020204030204" pitchFamily="34" charset="0"/>
              </a:rPr>
              <a:t>, “Benefits and harms of CT screening for lung cancer: A systematic review,” </a:t>
            </a:r>
            <a:r>
              <a:rPr lang="en-US" sz="1600" b="1" i="1" dirty="0">
                <a:latin typeface="Calibri" panose="020F0502020204030204" pitchFamily="34" charset="0"/>
                <a:cs typeface="Calibri" panose="020F0502020204030204" pitchFamily="34" charset="0"/>
              </a:rPr>
              <a:t>J. Amer. Med. Assoc.</a:t>
            </a:r>
            <a:r>
              <a:rPr lang="en-US" sz="1600" b="1" dirty="0">
                <a:latin typeface="Calibri" panose="020F0502020204030204" pitchFamily="34" charset="0"/>
                <a:cs typeface="Calibri" panose="020F0502020204030204" pitchFamily="34" charset="0"/>
              </a:rPr>
              <a:t>, vol. 307, no. 22, pp. 2418–2429, Jun. 2012.</a:t>
            </a:r>
          </a:p>
          <a:p>
            <a:r>
              <a:rPr lang="en-US" sz="1600" b="1" dirty="0">
                <a:latin typeface="Calibri" panose="020F0502020204030204" pitchFamily="34" charset="0"/>
                <a:cs typeface="Calibri" panose="020F0502020204030204" pitchFamily="34" charset="0"/>
              </a:rPr>
              <a:t> </a:t>
            </a:r>
          </a:p>
          <a:p>
            <a:r>
              <a:rPr lang="en-US" sz="1600" b="1" dirty="0">
                <a:latin typeface="Calibri" panose="020F0502020204030204" pitchFamily="34" charset="0"/>
                <a:cs typeface="Calibri" panose="020F0502020204030204" pitchFamily="34" charset="0"/>
              </a:rPr>
              <a:t>[5] W. C. Hanna </a:t>
            </a:r>
            <a:r>
              <a:rPr lang="en-US" sz="1600" b="1" i="1" dirty="0">
                <a:latin typeface="Calibri" panose="020F0502020204030204" pitchFamily="34" charset="0"/>
                <a:cs typeface="Calibri" panose="020F0502020204030204" pitchFamily="34" charset="0"/>
              </a:rPr>
              <a:t>et al.</a:t>
            </a:r>
            <a:r>
              <a:rPr lang="en-US" sz="1600" b="1" dirty="0">
                <a:latin typeface="Calibri" panose="020F0502020204030204" pitchFamily="34" charset="0"/>
                <a:cs typeface="Calibri" panose="020F0502020204030204" pitchFamily="34" charset="0"/>
              </a:rPr>
              <a:t>, “Minimal-dose computed tomography is superior to chest X-ray for the follow-up and treatment of patients with resected lung cancer,” </a:t>
            </a:r>
            <a:r>
              <a:rPr lang="en-US" sz="1600" b="1" i="1" dirty="0">
                <a:latin typeface="Calibri" panose="020F0502020204030204" pitchFamily="34" charset="0"/>
                <a:cs typeface="Calibri" panose="020F0502020204030204" pitchFamily="34" charset="0"/>
              </a:rPr>
              <a:t>J. Thoracic </a:t>
            </a:r>
            <a:r>
              <a:rPr lang="en-US" sz="1600" b="1" i="1" dirty="0" err="1">
                <a:latin typeface="Calibri" panose="020F0502020204030204" pitchFamily="34" charset="0"/>
                <a:cs typeface="Calibri" panose="020F0502020204030204" pitchFamily="34" charset="0"/>
              </a:rPr>
              <a:t>Cardiovasc</a:t>
            </a:r>
            <a:r>
              <a:rPr lang="en-US" sz="1600" b="1" i="1" dirty="0">
                <a:latin typeface="Calibri" panose="020F0502020204030204" pitchFamily="34" charset="0"/>
                <a:cs typeface="Calibri" panose="020F0502020204030204" pitchFamily="34" charset="0"/>
              </a:rPr>
              <a:t>. Surgery</a:t>
            </a:r>
            <a:r>
              <a:rPr lang="en-US" sz="1600" b="1" dirty="0">
                <a:latin typeface="Calibri" panose="020F0502020204030204" pitchFamily="34" charset="0"/>
                <a:cs typeface="Calibri" panose="020F0502020204030204" pitchFamily="34" charset="0"/>
              </a:rPr>
              <a:t>, vol. 147, no. 1, pp. 30–35, Jan. 2014. </a:t>
            </a:r>
          </a:p>
        </p:txBody>
      </p:sp>
    </p:spTree>
    <p:extLst>
      <p:ext uri="{BB962C8B-B14F-4D97-AF65-F5344CB8AC3E}">
        <p14:creationId xmlns:p14="http://schemas.microsoft.com/office/powerpoint/2010/main" val="163506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6036-EE2A-4A00-9205-934A1BE1ED70}"/>
              </a:ext>
            </a:extLst>
          </p:cNvPr>
          <p:cNvSpPr>
            <a:spLocks noGrp="1"/>
          </p:cNvSpPr>
          <p:nvPr>
            <p:ph type="title"/>
          </p:nvPr>
        </p:nvSpPr>
        <p:spPr/>
        <p:txBody>
          <a:bodyPr/>
          <a:lstStyle/>
          <a:p>
            <a:r>
              <a:rPr lang="en-IN" dirty="0"/>
              <a:t>Index</a:t>
            </a:r>
          </a:p>
        </p:txBody>
      </p:sp>
      <p:sp>
        <p:nvSpPr>
          <p:cNvPr id="4" name="Content Placeholder 3">
            <a:extLst>
              <a:ext uri="{FF2B5EF4-FFF2-40B4-BE49-F238E27FC236}">
                <a16:creationId xmlns:a16="http://schemas.microsoft.com/office/drawing/2014/main" id="{952BBB30-615E-4556-A9BC-0F38AE57B53D}"/>
              </a:ext>
            </a:extLst>
          </p:cNvPr>
          <p:cNvSpPr>
            <a:spLocks noGrp="1"/>
          </p:cNvSpPr>
          <p:nvPr>
            <p:ph idx="10"/>
          </p:nvPr>
        </p:nvSpPr>
        <p:spPr>
          <a:xfrm>
            <a:off x="2159563" y="1179288"/>
            <a:ext cx="9217024" cy="5746836"/>
          </a:xfrm>
        </p:spPr>
        <p:txBody>
          <a:bodyPr>
            <a:normAutofit fontScale="92500" lnSpcReduction="20000"/>
          </a:bodyPr>
          <a:lstStyle/>
          <a:p>
            <a:pPr>
              <a:buFont typeface="Arial" panose="020B0604020202020204" pitchFamily="34" charset="0"/>
              <a:buChar char="•"/>
            </a:pPr>
            <a:r>
              <a:rPr lang="en-IN" sz="2400" dirty="0">
                <a:solidFill>
                  <a:schemeClr val="tx1"/>
                </a:solidFill>
              </a:rPr>
              <a:t>Abstract</a:t>
            </a:r>
          </a:p>
          <a:p>
            <a:pPr>
              <a:buFont typeface="Arial" panose="020B0604020202020204" pitchFamily="34" charset="0"/>
              <a:buChar char="•"/>
            </a:pPr>
            <a:r>
              <a:rPr lang="en-IN" sz="2400" dirty="0">
                <a:solidFill>
                  <a:schemeClr val="tx1"/>
                </a:solidFill>
              </a:rPr>
              <a:t>Synopsis</a:t>
            </a:r>
          </a:p>
          <a:p>
            <a:pPr>
              <a:buFont typeface="Arial" panose="020B0604020202020204" pitchFamily="34" charset="0"/>
              <a:buChar char="•"/>
            </a:pPr>
            <a:r>
              <a:rPr lang="en-IN" sz="2400" dirty="0">
                <a:solidFill>
                  <a:schemeClr val="tx1"/>
                </a:solidFill>
              </a:rPr>
              <a:t>Technical Keyword</a:t>
            </a:r>
          </a:p>
          <a:p>
            <a:pPr>
              <a:buFont typeface="Arial" panose="020B0604020202020204" pitchFamily="34" charset="0"/>
              <a:buChar char="•"/>
            </a:pPr>
            <a:r>
              <a:rPr lang="en-IN" sz="2400" dirty="0">
                <a:solidFill>
                  <a:schemeClr val="tx1"/>
                </a:solidFill>
              </a:rPr>
              <a:t>Introduction</a:t>
            </a:r>
          </a:p>
          <a:p>
            <a:pPr>
              <a:buFont typeface="Arial" panose="020B0604020202020204" pitchFamily="34" charset="0"/>
              <a:buChar char="•"/>
            </a:pPr>
            <a:r>
              <a:rPr lang="en-US" sz="2400" kern="0" dirty="0">
                <a:solidFill>
                  <a:schemeClr val="tx1"/>
                </a:solidFill>
                <a:ea typeface="Times New Roman" panose="02020603050405020304" pitchFamily="18" charset="0"/>
              </a:rPr>
              <a:t>Literature Survey </a:t>
            </a:r>
          </a:p>
          <a:p>
            <a:pPr>
              <a:buFont typeface="Arial" panose="020B0604020202020204" pitchFamily="34" charset="0"/>
              <a:buChar char="•"/>
            </a:pPr>
            <a:r>
              <a:rPr lang="en-US" sz="2400" dirty="0">
                <a:solidFill>
                  <a:schemeClr val="tx1"/>
                </a:solidFill>
              </a:rPr>
              <a:t>Existing System</a:t>
            </a:r>
          </a:p>
          <a:p>
            <a:pPr>
              <a:buFont typeface="Arial" panose="020B0604020202020204" pitchFamily="34" charset="0"/>
              <a:buChar char="•"/>
            </a:pPr>
            <a:r>
              <a:rPr lang="en-US" sz="2400" dirty="0">
                <a:solidFill>
                  <a:schemeClr val="tx1"/>
                </a:solidFill>
              </a:rPr>
              <a:t>Limitations</a:t>
            </a:r>
          </a:p>
          <a:p>
            <a:pPr>
              <a:buFont typeface="Arial" panose="020B0604020202020204" pitchFamily="34" charset="0"/>
              <a:buChar char="•"/>
            </a:pPr>
            <a:r>
              <a:rPr lang="en-US" sz="2400" dirty="0">
                <a:solidFill>
                  <a:schemeClr val="tx1"/>
                </a:solidFill>
              </a:rPr>
              <a:t>Proposed System</a:t>
            </a:r>
          </a:p>
          <a:p>
            <a:pPr>
              <a:buFont typeface="Arial" panose="020B0604020202020204" pitchFamily="34" charset="0"/>
              <a:buChar char="•"/>
            </a:pPr>
            <a:r>
              <a:rPr lang="en-US" sz="2400" dirty="0">
                <a:solidFill>
                  <a:schemeClr val="tx1"/>
                </a:solidFill>
              </a:rPr>
              <a:t>Key Contribution of work</a:t>
            </a:r>
          </a:p>
          <a:p>
            <a:pPr>
              <a:buFont typeface="Arial" panose="020B0604020202020204" pitchFamily="34" charset="0"/>
              <a:buChar char="•"/>
            </a:pPr>
            <a:r>
              <a:rPr lang="en-US" sz="2400" dirty="0">
                <a:solidFill>
                  <a:schemeClr val="tx1"/>
                </a:solidFill>
              </a:rPr>
              <a:t>Domain Analysis</a:t>
            </a:r>
          </a:p>
          <a:p>
            <a:pPr>
              <a:buFont typeface="Arial" panose="020B0604020202020204" pitchFamily="34" charset="0"/>
              <a:buChar char="•"/>
            </a:pPr>
            <a:r>
              <a:rPr lang="en-US" sz="2400" dirty="0">
                <a:solidFill>
                  <a:schemeClr val="tx1"/>
                </a:solidFill>
              </a:rPr>
              <a:t>SRS</a:t>
            </a:r>
          </a:p>
          <a:p>
            <a:pPr>
              <a:buFont typeface="Arial" panose="020B0604020202020204" pitchFamily="34" charset="0"/>
              <a:buChar char="•"/>
            </a:pPr>
            <a:r>
              <a:rPr lang="en-US" sz="2400" dirty="0">
                <a:solidFill>
                  <a:schemeClr val="tx1"/>
                </a:solidFill>
              </a:rPr>
              <a:t>Architecture</a:t>
            </a:r>
            <a:endParaRPr lang="en-IN" sz="2400" dirty="0"/>
          </a:p>
          <a:p>
            <a:pPr>
              <a:buFont typeface="Arial" panose="020B0604020202020204" pitchFamily="34" charset="0"/>
              <a:buChar char="•"/>
            </a:pPr>
            <a:r>
              <a:rPr lang="en-IN" sz="2400" dirty="0">
                <a:solidFill>
                  <a:schemeClr val="tx1"/>
                </a:solidFill>
              </a:rPr>
              <a:t>Algorithm</a:t>
            </a:r>
          </a:p>
          <a:p>
            <a:pPr>
              <a:buFont typeface="Arial" panose="020B0604020202020204" pitchFamily="34" charset="0"/>
              <a:buChar char="•"/>
            </a:pPr>
            <a:r>
              <a:rPr lang="en-IN" sz="2400" dirty="0">
                <a:solidFill>
                  <a:schemeClr val="tx1"/>
                </a:solidFill>
              </a:rPr>
              <a:t>Conclusion</a:t>
            </a:r>
          </a:p>
          <a:p>
            <a:pPr>
              <a:buFont typeface="Arial" panose="020B0604020202020204" pitchFamily="34" charset="0"/>
              <a:buChar char="•"/>
            </a:pPr>
            <a:r>
              <a:rPr lang="en-IN" sz="2400" dirty="0">
                <a:solidFill>
                  <a:schemeClr val="tx1"/>
                </a:solidFill>
              </a:rPr>
              <a:t>References</a:t>
            </a:r>
          </a:p>
          <a:p>
            <a:endParaRPr lang="en-IN" dirty="0"/>
          </a:p>
        </p:txBody>
      </p:sp>
    </p:spTree>
    <p:extLst>
      <p:ext uri="{BB962C8B-B14F-4D97-AF65-F5344CB8AC3E}">
        <p14:creationId xmlns:p14="http://schemas.microsoft.com/office/powerpoint/2010/main" val="410665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858E1A-17E7-40C7-90A0-1F90F2B67C50}"/>
              </a:ext>
            </a:extLst>
          </p:cNvPr>
          <p:cNvSpPr txBox="1"/>
          <p:nvPr/>
        </p:nvSpPr>
        <p:spPr>
          <a:xfrm>
            <a:off x="219808" y="2659559"/>
            <a:ext cx="3573414" cy="769441"/>
          </a:xfrm>
          <a:prstGeom prst="rect">
            <a:avLst/>
          </a:prstGeom>
          <a:noFill/>
        </p:spPr>
        <p:txBody>
          <a:bodyPr wrap="none" rtlCol="0">
            <a:spAutoFit/>
          </a:bodyPr>
          <a:lstStyle/>
          <a:p>
            <a:r>
              <a:rPr lang="en-IN" sz="4400" b="1" dirty="0">
                <a:latin typeface="Arial" panose="020B0604020202020204" pitchFamily="34" charset="0"/>
                <a:cs typeface="Arial" panose="020B0604020202020204" pitchFamily="34" charset="0"/>
              </a:rPr>
              <a:t>Screenshots</a:t>
            </a:r>
          </a:p>
        </p:txBody>
      </p:sp>
    </p:spTree>
    <p:extLst>
      <p:ext uri="{BB962C8B-B14F-4D97-AF65-F5344CB8AC3E}">
        <p14:creationId xmlns:p14="http://schemas.microsoft.com/office/powerpoint/2010/main" val="1570380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Main screen window</a:t>
            </a:r>
          </a:p>
        </p:txBody>
      </p:sp>
      <p:pic>
        <p:nvPicPr>
          <p:cNvPr id="7" name="Content Placeholder 6">
            <a:extLst>
              <a:ext uri="{FF2B5EF4-FFF2-40B4-BE49-F238E27FC236}">
                <a16:creationId xmlns:a16="http://schemas.microsoft.com/office/drawing/2014/main" id="{1D410511-43FE-4F44-B95D-60DC89F14E9A}"/>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87447" y="1263037"/>
            <a:ext cx="9617106" cy="5406982"/>
          </a:xfrm>
        </p:spPr>
      </p:pic>
    </p:spTree>
    <p:extLst>
      <p:ext uri="{BB962C8B-B14F-4D97-AF65-F5344CB8AC3E}">
        <p14:creationId xmlns:p14="http://schemas.microsoft.com/office/powerpoint/2010/main" val="3084442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Upload CT scan image</a:t>
            </a:r>
          </a:p>
        </p:txBody>
      </p:sp>
      <p:pic>
        <p:nvPicPr>
          <p:cNvPr id="6" name="Content Placeholder 5">
            <a:extLst>
              <a:ext uri="{FF2B5EF4-FFF2-40B4-BE49-F238E27FC236}">
                <a16:creationId xmlns:a16="http://schemas.microsoft.com/office/drawing/2014/main" id="{9AEAA525-A68E-478E-9D7F-167592D78703}"/>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32260" y="1179288"/>
            <a:ext cx="9727479" cy="5469036"/>
          </a:xfrm>
        </p:spPr>
      </p:pic>
    </p:spTree>
    <p:extLst>
      <p:ext uri="{BB962C8B-B14F-4D97-AF65-F5344CB8AC3E}">
        <p14:creationId xmlns:p14="http://schemas.microsoft.com/office/powerpoint/2010/main" val="3666815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File path of uploaded image</a:t>
            </a:r>
          </a:p>
        </p:txBody>
      </p:sp>
      <p:pic>
        <p:nvPicPr>
          <p:cNvPr id="7" name="Content Placeholder 6">
            <a:extLst>
              <a:ext uri="{FF2B5EF4-FFF2-40B4-BE49-F238E27FC236}">
                <a16:creationId xmlns:a16="http://schemas.microsoft.com/office/drawing/2014/main" id="{8B954238-6423-477F-9E16-2CB3EA596B77}"/>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179506" y="1179288"/>
            <a:ext cx="9832987" cy="5528356"/>
          </a:xfrm>
        </p:spPr>
      </p:pic>
    </p:spTree>
    <p:extLst>
      <p:ext uri="{BB962C8B-B14F-4D97-AF65-F5344CB8AC3E}">
        <p14:creationId xmlns:p14="http://schemas.microsoft.com/office/powerpoint/2010/main" val="149016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processing and segmentation</a:t>
            </a:r>
          </a:p>
        </p:txBody>
      </p:sp>
      <p:pic>
        <p:nvPicPr>
          <p:cNvPr id="6" name="Content Placeholder 5">
            <a:extLst>
              <a:ext uri="{FF2B5EF4-FFF2-40B4-BE49-F238E27FC236}">
                <a16:creationId xmlns:a16="http://schemas.microsoft.com/office/drawing/2014/main" id="{3E39F2E1-8DD5-404D-A8EF-B327FE8C9AED}"/>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168495" y="1179288"/>
            <a:ext cx="9855010" cy="5540738"/>
          </a:xfrm>
        </p:spPr>
      </p:pic>
    </p:spTree>
    <p:extLst>
      <p:ext uri="{BB962C8B-B14F-4D97-AF65-F5344CB8AC3E}">
        <p14:creationId xmlns:p14="http://schemas.microsoft.com/office/powerpoint/2010/main" val="369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extraction – original image</a:t>
            </a:r>
          </a:p>
        </p:txBody>
      </p:sp>
      <p:pic>
        <p:nvPicPr>
          <p:cNvPr id="7" name="Content Placeholder 6">
            <a:extLst>
              <a:ext uri="{FF2B5EF4-FFF2-40B4-BE49-F238E27FC236}">
                <a16:creationId xmlns:a16="http://schemas.microsoft.com/office/drawing/2014/main" id="{030ED152-DC1B-4091-9089-D40D37B7AEFF}"/>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52657" y="1179288"/>
            <a:ext cx="9686685" cy="5446101"/>
          </a:xfrm>
        </p:spPr>
      </p:pic>
    </p:spTree>
    <p:extLst>
      <p:ext uri="{BB962C8B-B14F-4D97-AF65-F5344CB8AC3E}">
        <p14:creationId xmlns:p14="http://schemas.microsoft.com/office/powerpoint/2010/main" val="3310243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extraction – global thresholding</a:t>
            </a:r>
          </a:p>
        </p:txBody>
      </p:sp>
      <p:pic>
        <p:nvPicPr>
          <p:cNvPr id="6" name="Content Placeholder 5">
            <a:extLst>
              <a:ext uri="{FF2B5EF4-FFF2-40B4-BE49-F238E27FC236}">
                <a16:creationId xmlns:a16="http://schemas.microsoft.com/office/drawing/2014/main" id="{48E98134-512F-4BFC-A2AB-B9AE14BB1020}"/>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56460" y="1179288"/>
            <a:ext cx="9679079" cy="5441825"/>
          </a:xfrm>
        </p:spPr>
      </p:pic>
    </p:spTree>
    <p:extLst>
      <p:ext uri="{BB962C8B-B14F-4D97-AF65-F5344CB8AC3E}">
        <p14:creationId xmlns:p14="http://schemas.microsoft.com/office/powerpoint/2010/main" val="2282068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extraction – adaptive mean</a:t>
            </a:r>
          </a:p>
        </p:txBody>
      </p:sp>
      <p:pic>
        <p:nvPicPr>
          <p:cNvPr id="7" name="Content Placeholder 6">
            <a:extLst>
              <a:ext uri="{FF2B5EF4-FFF2-40B4-BE49-F238E27FC236}">
                <a16:creationId xmlns:a16="http://schemas.microsoft.com/office/drawing/2014/main" id="{AAAEB585-0A3A-4AE6-9D2F-95EAF64CB466}"/>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362561" y="1346342"/>
            <a:ext cx="9466877" cy="5322520"/>
          </a:xfrm>
        </p:spPr>
      </p:pic>
    </p:spTree>
    <p:extLst>
      <p:ext uri="{BB962C8B-B14F-4D97-AF65-F5344CB8AC3E}">
        <p14:creationId xmlns:p14="http://schemas.microsoft.com/office/powerpoint/2010/main" val="748734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extraction – adaptive </a:t>
            </a:r>
            <a:r>
              <a:rPr lang="en-US" dirty="0" err="1"/>
              <a:t>guassian</a:t>
            </a:r>
            <a:endParaRPr lang="en-US" dirty="0"/>
          </a:p>
        </p:txBody>
      </p:sp>
      <p:pic>
        <p:nvPicPr>
          <p:cNvPr id="7" name="Content Placeholder 6">
            <a:extLst>
              <a:ext uri="{FF2B5EF4-FFF2-40B4-BE49-F238E27FC236}">
                <a16:creationId xmlns:a16="http://schemas.microsoft.com/office/drawing/2014/main" id="{288A6B85-621E-4D6C-B27F-6B2603B3B932}"/>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80618" y="1179288"/>
            <a:ext cx="9630764" cy="5414661"/>
          </a:xfrm>
        </p:spPr>
      </p:pic>
    </p:spTree>
    <p:extLst>
      <p:ext uri="{BB962C8B-B14F-4D97-AF65-F5344CB8AC3E}">
        <p14:creationId xmlns:p14="http://schemas.microsoft.com/office/powerpoint/2010/main" val="503272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Histogram – dialogue box with status</a:t>
            </a:r>
          </a:p>
        </p:txBody>
      </p:sp>
      <p:pic>
        <p:nvPicPr>
          <p:cNvPr id="6" name="Content Placeholder 5">
            <a:extLst>
              <a:ext uri="{FF2B5EF4-FFF2-40B4-BE49-F238E27FC236}">
                <a16:creationId xmlns:a16="http://schemas.microsoft.com/office/drawing/2014/main" id="{44AB3D56-1C46-41B6-98D0-EBE465376081}"/>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60814" y="1179288"/>
            <a:ext cx="9670372" cy="5436930"/>
          </a:xfrm>
        </p:spPr>
      </p:pic>
    </p:spTree>
    <p:extLst>
      <p:ext uri="{BB962C8B-B14F-4D97-AF65-F5344CB8AC3E}">
        <p14:creationId xmlns:p14="http://schemas.microsoft.com/office/powerpoint/2010/main" val="30272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31370" y="1874684"/>
            <a:ext cx="11329259" cy="3994316"/>
          </a:xfrm>
        </p:spPr>
        <p:txBody>
          <a:bodyPr>
            <a:normAutofit/>
          </a:bodyPr>
          <a:lstStyle/>
          <a:p>
            <a:pPr marL="285750" indent="-285750">
              <a:buFont typeface="Arial" panose="020B0604020202020204" pitchFamily="34" charset="0"/>
              <a:buChar char="•"/>
            </a:pPr>
            <a:r>
              <a:rPr lang="en-US" sz="2000" dirty="0"/>
              <a:t>In this project, we performed a comprehensive simulation to explore the quantitative accuracy of sub-centimeter nodules using the Otsu, Watershed and GLCM technique.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Images were reconstructed using motion-compensation ordered subset expectation Otsu thresholding  algorithm.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results from this studies were consistent. Segmentation using the watershed transform works better to identify foreground objects and background locations.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GLCM feature will be computed from the detected lung nodule in CT image, finally by using machine learning algorithm we detect actual lung cancer nodule.</a:t>
            </a:r>
          </a:p>
          <a:p>
            <a:pPr marL="285750" indent="-285750">
              <a:buFont typeface="Arial" panose="020B0604020202020204" pitchFamily="34" charset="0"/>
              <a:buChar char="•"/>
            </a:pPr>
            <a:endParaRPr lang="en-US" sz="2000" dirty="0"/>
          </a:p>
        </p:txBody>
      </p:sp>
      <p:sp>
        <p:nvSpPr>
          <p:cNvPr id="3" name="Title 2"/>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2090594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Histogram</a:t>
            </a:r>
          </a:p>
        </p:txBody>
      </p:sp>
      <p:pic>
        <p:nvPicPr>
          <p:cNvPr id="7" name="Content Placeholder 6">
            <a:extLst>
              <a:ext uri="{FF2B5EF4-FFF2-40B4-BE49-F238E27FC236}">
                <a16:creationId xmlns:a16="http://schemas.microsoft.com/office/drawing/2014/main" id="{6540A80A-D59B-4BD8-9D52-0C3E51C28F28}"/>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38748" y="1179288"/>
            <a:ext cx="9714504" cy="5461741"/>
          </a:xfrm>
        </p:spPr>
      </p:pic>
    </p:spTree>
    <p:extLst>
      <p:ext uri="{BB962C8B-B14F-4D97-AF65-F5344CB8AC3E}">
        <p14:creationId xmlns:p14="http://schemas.microsoft.com/office/powerpoint/2010/main" val="3136182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 cancer status</a:t>
            </a:r>
          </a:p>
        </p:txBody>
      </p:sp>
      <p:pic>
        <p:nvPicPr>
          <p:cNvPr id="6" name="Content Placeholder 5">
            <a:extLst>
              <a:ext uri="{FF2B5EF4-FFF2-40B4-BE49-F238E27FC236}">
                <a16:creationId xmlns:a16="http://schemas.microsoft.com/office/drawing/2014/main" id="{09A5D9EA-90EA-4A01-9FB6-E52BC1FDBF5C}"/>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177244" y="1179288"/>
            <a:ext cx="9837511" cy="5530899"/>
          </a:xfrm>
        </p:spPr>
      </p:pic>
    </p:spTree>
    <p:extLst>
      <p:ext uri="{BB962C8B-B14F-4D97-AF65-F5344CB8AC3E}">
        <p14:creationId xmlns:p14="http://schemas.microsoft.com/office/powerpoint/2010/main" val="3202940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Snapshot of data training for classification</a:t>
            </a:r>
          </a:p>
        </p:txBody>
      </p:sp>
      <p:pic>
        <p:nvPicPr>
          <p:cNvPr id="11" name="Content Placeholder 10">
            <a:extLst>
              <a:ext uri="{FF2B5EF4-FFF2-40B4-BE49-F238E27FC236}">
                <a16:creationId xmlns:a16="http://schemas.microsoft.com/office/drawing/2014/main" id="{210BA388-26FE-4109-9898-2FD95C1737E5}"/>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210194" y="1179288"/>
            <a:ext cx="9771611" cy="5495195"/>
          </a:xfrm>
        </p:spPr>
      </p:pic>
    </p:spTree>
    <p:extLst>
      <p:ext uri="{BB962C8B-B14F-4D97-AF65-F5344CB8AC3E}">
        <p14:creationId xmlns:p14="http://schemas.microsoft.com/office/powerpoint/2010/main" val="3019589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A8A6BE-BB51-4EEA-8C4D-9D69305090C9}"/>
              </a:ext>
            </a:extLst>
          </p:cNvPr>
          <p:cNvSpPr txBox="1"/>
          <p:nvPr/>
        </p:nvSpPr>
        <p:spPr>
          <a:xfrm>
            <a:off x="4493221" y="2659559"/>
            <a:ext cx="3205558" cy="769441"/>
          </a:xfrm>
          <a:prstGeom prst="rect">
            <a:avLst/>
          </a:prstGeom>
          <a:noFill/>
        </p:spPr>
        <p:txBody>
          <a:bodyPr wrap="none" rtlCol="0">
            <a:spAutoFit/>
          </a:bodyPr>
          <a:lstStyle/>
          <a:p>
            <a:r>
              <a:rPr lang="en-IN" sz="44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87574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Synopsis</a:t>
            </a:r>
            <a:endParaRPr lang="ko-KR" altLang="en-US" dirty="0"/>
          </a:p>
        </p:txBody>
      </p:sp>
      <p:sp>
        <p:nvSpPr>
          <p:cNvPr id="2" name="Content Placeholder 1"/>
          <p:cNvSpPr>
            <a:spLocks noGrp="1"/>
          </p:cNvSpPr>
          <p:nvPr>
            <p:ph idx="1"/>
          </p:nvPr>
        </p:nvSpPr>
        <p:spPr>
          <a:xfrm>
            <a:off x="2159563" y="1179288"/>
            <a:ext cx="9217024" cy="614197"/>
          </a:xfrm>
        </p:spPr>
        <p:txBody>
          <a:bodyPr/>
          <a:lstStyle/>
          <a:p>
            <a:pPr lvl="0"/>
            <a:r>
              <a:rPr lang="en-IN" sz="2800" b="1" dirty="0"/>
              <a:t>Objective</a:t>
            </a:r>
            <a:endParaRPr lang="en-US" b="1" dirty="0"/>
          </a:p>
        </p:txBody>
      </p:sp>
      <p:sp>
        <p:nvSpPr>
          <p:cNvPr id="5" name="Content Placeholder 4"/>
          <p:cNvSpPr>
            <a:spLocks noGrp="1"/>
          </p:cNvSpPr>
          <p:nvPr>
            <p:ph idx="10"/>
          </p:nvPr>
        </p:nvSpPr>
        <p:spPr>
          <a:xfrm>
            <a:off x="2159563" y="1814311"/>
            <a:ext cx="9217024" cy="765974"/>
          </a:xfrm>
        </p:spPr>
        <p:txBody>
          <a:bodyPr/>
          <a:lstStyle/>
          <a:p>
            <a:pPr lvl="1"/>
            <a:r>
              <a:rPr lang="en-IN" sz="2200" dirty="0">
                <a:solidFill>
                  <a:schemeClr val="tx1">
                    <a:lumMod val="75000"/>
                    <a:lumOff val="25000"/>
                  </a:schemeClr>
                </a:solidFill>
                <a:latin typeface="Arial" panose="020B0604020202020204" pitchFamily="34" charset="0"/>
                <a:cs typeface="Arial" panose="020B0604020202020204" pitchFamily="34" charset="0"/>
              </a:rPr>
              <a:t>To detect Lung Nodule Accurately.</a:t>
            </a:r>
          </a:p>
          <a:p>
            <a:pPr lvl="1"/>
            <a:r>
              <a:rPr lang="en-IN" sz="2200" dirty="0">
                <a:solidFill>
                  <a:schemeClr val="tx1">
                    <a:lumMod val="75000"/>
                    <a:lumOff val="25000"/>
                  </a:schemeClr>
                </a:solidFill>
                <a:latin typeface="Arial" panose="020B0604020202020204" pitchFamily="34" charset="0"/>
                <a:cs typeface="Arial" panose="020B0604020202020204" pitchFamily="34" charset="0"/>
              </a:rPr>
              <a:t>To detect the area of nodule.</a:t>
            </a:r>
          </a:p>
          <a:p>
            <a:endParaRPr lang="ko-KR" altLang="en-US" dirty="0"/>
          </a:p>
        </p:txBody>
      </p:sp>
      <p:sp>
        <p:nvSpPr>
          <p:cNvPr id="7" name="Content Placeholder 1">
            <a:extLst>
              <a:ext uri="{FF2B5EF4-FFF2-40B4-BE49-F238E27FC236}">
                <a16:creationId xmlns:a16="http://schemas.microsoft.com/office/drawing/2014/main" id="{D7E96A00-8F83-4ECC-98E3-CFC2C3913F68}"/>
              </a:ext>
            </a:extLst>
          </p:cNvPr>
          <p:cNvSpPr txBox="1">
            <a:spLocks/>
          </p:cNvSpPr>
          <p:nvPr/>
        </p:nvSpPr>
        <p:spPr>
          <a:xfrm>
            <a:off x="2159563" y="4423943"/>
            <a:ext cx="9217024"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800" b="1" dirty="0"/>
              <a:t>Motivation</a:t>
            </a:r>
          </a:p>
        </p:txBody>
      </p:sp>
      <p:sp>
        <p:nvSpPr>
          <p:cNvPr id="8" name="Content Placeholder 1">
            <a:extLst>
              <a:ext uri="{FF2B5EF4-FFF2-40B4-BE49-F238E27FC236}">
                <a16:creationId xmlns:a16="http://schemas.microsoft.com/office/drawing/2014/main" id="{CDD6BA67-9DE2-49AE-86F8-C536932C841B}"/>
              </a:ext>
            </a:extLst>
          </p:cNvPr>
          <p:cNvSpPr txBox="1">
            <a:spLocks/>
          </p:cNvSpPr>
          <p:nvPr/>
        </p:nvSpPr>
        <p:spPr>
          <a:xfrm>
            <a:off x="2159563" y="2709101"/>
            <a:ext cx="9217024"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800" b="1" dirty="0"/>
              <a:t>Scope</a:t>
            </a:r>
            <a:endParaRPr lang="en-US" b="1" dirty="0"/>
          </a:p>
        </p:txBody>
      </p:sp>
      <p:sp>
        <p:nvSpPr>
          <p:cNvPr id="9" name="Content Placeholder 4">
            <a:extLst>
              <a:ext uri="{FF2B5EF4-FFF2-40B4-BE49-F238E27FC236}">
                <a16:creationId xmlns:a16="http://schemas.microsoft.com/office/drawing/2014/main" id="{73B4AD66-808F-475F-AA75-2F316821A49C}"/>
              </a:ext>
            </a:extLst>
          </p:cNvPr>
          <p:cNvSpPr txBox="1">
            <a:spLocks/>
          </p:cNvSpPr>
          <p:nvPr/>
        </p:nvSpPr>
        <p:spPr>
          <a:xfrm>
            <a:off x="2159563" y="3377246"/>
            <a:ext cx="9217024" cy="76597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8660" lvl="1" indent="-342900" algn="just">
              <a:buClr>
                <a:schemeClr val="accent3">
                  <a:lumMod val="50000"/>
                </a:schemeClr>
              </a:buClr>
            </a:pPr>
            <a:r>
              <a:rPr lang="en-IN" sz="2200" dirty="0">
                <a:solidFill>
                  <a:schemeClr val="tx1">
                    <a:lumMod val="75000"/>
                    <a:lumOff val="25000"/>
                  </a:schemeClr>
                </a:solidFill>
                <a:latin typeface="Arial" panose="020B0604020202020204" pitchFamily="34" charset="0"/>
                <a:cs typeface="Arial" panose="020B0604020202020204" pitchFamily="34" charset="0"/>
              </a:rPr>
              <a:t>The Scope of our project is to apply this scheme for private or government hospital to track accurate nodule of the lung with the area.</a:t>
            </a:r>
            <a:endParaRPr lang="en-IN" sz="22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Content Placeholder 4">
            <a:extLst>
              <a:ext uri="{FF2B5EF4-FFF2-40B4-BE49-F238E27FC236}">
                <a16:creationId xmlns:a16="http://schemas.microsoft.com/office/drawing/2014/main" id="{D269109E-D335-4EB8-A80F-5991AE8F84C9}"/>
              </a:ext>
            </a:extLst>
          </p:cNvPr>
          <p:cNvSpPr txBox="1">
            <a:spLocks/>
          </p:cNvSpPr>
          <p:nvPr/>
        </p:nvSpPr>
        <p:spPr>
          <a:xfrm>
            <a:off x="2159563" y="4912738"/>
            <a:ext cx="9217024" cy="765974"/>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8" algn="just">
              <a:buFont typeface="Courier New" panose="02070309020205020404" pitchFamily="49" charset="0"/>
              <a:buChar char="o"/>
            </a:pPr>
            <a:endParaRPr lang="en-IN" b="1" dirty="0">
              <a:solidFill>
                <a:schemeClr val="tx1">
                  <a:lumMod val="75000"/>
                  <a:lumOff val="25000"/>
                </a:schemeClr>
              </a:solidFill>
              <a:latin typeface="Arial" panose="020B0604020202020204" pitchFamily="34" charset="0"/>
              <a:cs typeface="Arial" panose="020B0604020202020204" pitchFamily="34" charset="0"/>
            </a:endParaRPr>
          </a:p>
          <a:p>
            <a:pPr lvl="1" algn="just"/>
            <a:r>
              <a:rPr lang="en-IN" sz="2200" dirty="0">
                <a:solidFill>
                  <a:schemeClr val="tx1">
                    <a:lumMod val="75000"/>
                    <a:lumOff val="25000"/>
                  </a:schemeClr>
                </a:solidFill>
                <a:latin typeface="Arial" panose="020B0604020202020204" pitchFamily="34" charset="0"/>
                <a:cs typeface="Arial" panose="020B0604020202020204" pitchFamily="34" charset="0"/>
              </a:rPr>
              <a:t>Doctors used to predict the cancer by looking at the Scanned images manually.</a:t>
            </a:r>
          </a:p>
          <a:p>
            <a:pPr lvl="1" algn="just"/>
            <a:r>
              <a:rPr lang="en-IN" sz="2200" dirty="0">
                <a:solidFill>
                  <a:schemeClr val="tx1">
                    <a:lumMod val="75000"/>
                    <a:lumOff val="25000"/>
                  </a:schemeClr>
                </a:solidFill>
                <a:latin typeface="Arial" panose="020B0604020202020204" pitchFamily="34" charset="0"/>
                <a:cs typeface="Arial" panose="020B0604020202020204" pitchFamily="34" charset="0"/>
              </a:rPr>
              <a:t>It affect to recognising the disease at early stage.</a:t>
            </a:r>
          </a:p>
          <a:p>
            <a:pPr lvl="1" algn="just"/>
            <a:r>
              <a:rPr lang="en-IN" sz="2200" dirty="0">
                <a:solidFill>
                  <a:schemeClr val="tx1">
                    <a:lumMod val="75000"/>
                    <a:lumOff val="25000"/>
                  </a:schemeClr>
                </a:solidFill>
                <a:latin typeface="Arial" panose="020B0604020202020204" pitchFamily="34" charset="0"/>
                <a:cs typeface="Arial" panose="020B0604020202020204" pitchFamily="34" charset="0"/>
              </a:rPr>
              <a:t>Exact percentage of cancer not detected manually.</a:t>
            </a:r>
          </a:p>
        </p:txBody>
      </p:sp>
    </p:spTree>
    <p:extLst>
      <p:ext uri="{BB962C8B-B14F-4D97-AF65-F5344CB8AC3E}">
        <p14:creationId xmlns:p14="http://schemas.microsoft.com/office/powerpoint/2010/main" val="138648354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17502F-9F6D-4468-8737-396DD1DB9E1B}"/>
              </a:ext>
            </a:extLst>
          </p:cNvPr>
          <p:cNvSpPr>
            <a:spLocks noGrp="1"/>
          </p:cNvSpPr>
          <p:nvPr>
            <p:ph type="title"/>
          </p:nvPr>
        </p:nvSpPr>
        <p:spPr/>
        <p:txBody>
          <a:bodyPr/>
          <a:lstStyle/>
          <a:p>
            <a:r>
              <a:rPr lang="en-US" dirty="0"/>
              <a:t>Technical Keywords</a:t>
            </a:r>
            <a:endParaRPr lang="en-IN" dirty="0"/>
          </a:p>
        </p:txBody>
      </p:sp>
      <p:sp>
        <p:nvSpPr>
          <p:cNvPr id="6" name="Content Placeholder 5">
            <a:extLst>
              <a:ext uri="{FF2B5EF4-FFF2-40B4-BE49-F238E27FC236}">
                <a16:creationId xmlns:a16="http://schemas.microsoft.com/office/drawing/2014/main" id="{70141E75-23C2-4D36-BF73-E601AC31208F}"/>
              </a:ext>
            </a:extLst>
          </p:cNvPr>
          <p:cNvSpPr>
            <a:spLocks noGrp="1"/>
          </p:cNvSpPr>
          <p:nvPr>
            <p:ph idx="1"/>
          </p:nvPr>
        </p:nvSpPr>
        <p:spPr>
          <a:xfrm>
            <a:off x="431370" y="2906764"/>
            <a:ext cx="11329259" cy="3792975"/>
          </a:xfrm>
        </p:spPr>
        <p:txBody>
          <a:bodyPr>
            <a:noAutofit/>
          </a:bodyPr>
          <a:lstStyle/>
          <a:p>
            <a:pPr>
              <a:buFont typeface="Arial" panose="020B0604020202020204" pitchFamily="34" charset="0"/>
              <a:buChar char="•"/>
            </a:pPr>
            <a:r>
              <a:rPr lang="en-US" dirty="0"/>
              <a:t> Cancer Detection </a:t>
            </a:r>
          </a:p>
          <a:p>
            <a:pPr>
              <a:buFont typeface="Arial" panose="020B0604020202020204" pitchFamily="34" charset="0"/>
              <a:buChar char="•"/>
            </a:pPr>
            <a:endParaRPr lang="en-US" dirty="0"/>
          </a:p>
          <a:p>
            <a:pPr>
              <a:buFont typeface="Arial" panose="020B0604020202020204" pitchFamily="34" charset="0"/>
              <a:buChar char="•"/>
            </a:pPr>
            <a:r>
              <a:rPr lang="en-US" dirty="0"/>
              <a:t> Image processing</a:t>
            </a:r>
          </a:p>
          <a:p>
            <a:pPr>
              <a:buFont typeface="Arial" panose="020B0604020202020204" pitchFamily="34" charset="0"/>
              <a:buChar char="•"/>
            </a:pPr>
            <a:endParaRPr lang="en-US" dirty="0"/>
          </a:p>
          <a:p>
            <a:pPr>
              <a:buFont typeface="Arial" panose="020B0604020202020204" pitchFamily="34" charset="0"/>
              <a:buChar char="•"/>
            </a:pPr>
            <a:r>
              <a:rPr lang="en-US" dirty="0"/>
              <a:t> Feature extraction</a:t>
            </a:r>
          </a:p>
          <a:p>
            <a:pPr>
              <a:buFont typeface="Arial" panose="020B0604020202020204" pitchFamily="34" charset="0"/>
              <a:buChar char="•"/>
            </a:pPr>
            <a:endParaRPr lang="en-US" dirty="0"/>
          </a:p>
          <a:p>
            <a:pPr>
              <a:buFont typeface="Arial" panose="020B0604020202020204" pitchFamily="34" charset="0"/>
              <a:buChar char="•"/>
            </a:pPr>
            <a:r>
              <a:rPr lang="en-US" dirty="0"/>
              <a:t> Enhancement Watershed </a:t>
            </a:r>
          </a:p>
          <a:p>
            <a:pPr>
              <a:buFont typeface="Arial" panose="020B0604020202020204" pitchFamily="34" charset="0"/>
              <a:buChar char="•"/>
            </a:pPr>
            <a:endParaRPr lang="en-US" dirty="0"/>
          </a:p>
          <a:p>
            <a:pPr>
              <a:buFont typeface="Arial" panose="020B0604020202020204" pitchFamily="34" charset="0"/>
              <a:buChar char="•"/>
            </a:pPr>
            <a:r>
              <a:rPr lang="en-US" dirty="0"/>
              <a:t> GLCM </a:t>
            </a:r>
            <a:endParaRPr lang="en-IN" dirty="0"/>
          </a:p>
          <a:p>
            <a:endParaRPr lang="en-US" dirty="0"/>
          </a:p>
          <a:p>
            <a:endParaRPr lang="en-IN" sz="8800" dirty="0"/>
          </a:p>
        </p:txBody>
      </p:sp>
    </p:spTree>
    <p:extLst>
      <p:ext uri="{BB962C8B-B14F-4D97-AF65-F5344CB8AC3E}">
        <p14:creationId xmlns:p14="http://schemas.microsoft.com/office/powerpoint/2010/main" val="276138645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EE8C9-7388-4C4A-B4A0-E4023B60872D}"/>
              </a:ext>
            </a:extLst>
          </p:cNvPr>
          <p:cNvSpPr>
            <a:spLocks noGrp="1"/>
          </p:cNvSpPr>
          <p:nvPr>
            <p:ph type="title"/>
          </p:nvPr>
        </p:nvSpPr>
        <p:spPr/>
        <p:txBody>
          <a:bodyPr/>
          <a:lstStyle/>
          <a:p>
            <a:r>
              <a:rPr lang="en-US" dirty="0"/>
              <a:t>Introduction</a:t>
            </a:r>
            <a:endParaRPr lang="en-IN" dirty="0"/>
          </a:p>
        </p:txBody>
      </p:sp>
      <p:sp>
        <p:nvSpPr>
          <p:cNvPr id="6" name="Content Placeholder 5">
            <a:extLst>
              <a:ext uri="{FF2B5EF4-FFF2-40B4-BE49-F238E27FC236}">
                <a16:creationId xmlns:a16="http://schemas.microsoft.com/office/drawing/2014/main" id="{00FECB7C-1F02-41FA-BD18-5CE836B80A62}"/>
              </a:ext>
            </a:extLst>
          </p:cNvPr>
          <p:cNvSpPr>
            <a:spLocks noGrp="1"/>
          </p:cNvSpPr>
          <p:nvPr>
            <p:ph idx="1"/>
          </p:nvPr>
        </p:nvSpPr>
        <p:spPr>
          <a:xfrm>
            <a:off x="2159563" y="961998"/>
            <a:ext cx="9217024" cy="614197"/>
          </a:xfrm>
        </p:spPr>
        <p:txBody>
          <a:bodyPr/>
          <a:lstStyle/>
          <a:p>
            <a:pPr marL="457200" indent="-457200">
              <a:buFont typeface="Wingdings" panose="05000000000000000000" pitchFamily="2" charset="2"/>
              <a:buChar char="§"/>
            </a:pPr>
            <a:r>
              <a:rPr lang="en-US" dirty="0"/>
              <a:t>Lung cancer</a:t>
            </a:r>
            <a:endParaRPr lang="en-IN" dirty="0"/>
          </a:p>
        </p:txBody>
      </p:sp>
      <p:sp>
        <p:nvSpPr>
          <p:cNvPr id="7" name="Content Placeholder 6">
            <a:extLst>
              <a:ext uri="{FF2B5EF4-FFF2-40B4-BE49-F238E27FC236}">
                <a16:creationId xmlns:a16="http://schemas.microsoft.com/office/drawing/2014/main" id="{A4DB4C0D-3CD5-4D90-A59C-362FA189DAF6}"/>
              </a:ext>
            </a:extLst>
          </p:cNvPr>
          <p:cNvSpPr>
            <a:spLocks noGrp="1"/>
          </p:cNvSpPr>
          <p:nvPr>
            <p:ph idx="10"/>
          </p:nvPr>
        </p:nvSpPr>
        <p:spPr>
          <a:xfrm>
            <a:off x="2567269" y="1496101"/>
            <a:ext cx="9217024" cy="1425212"/>
          </a:xfrm>
        </p:spPr>
        <p:txBody>
          <a:bodyPr>
            <a:normAutofit/>
          </a:bodyPr>
          <a:lstStyle/>
          <a:p>
            <a:pPr lvl="1" algn="just"/>
            <a:r>
              <a:rPr lang="en-US" sz="2200" dirty="0">
                <a:solidFill>
                  <a:schemeClr val="tx1">
                    <a:lumMod val="75000"/>
                    <a:lumOff val="25000"/>
                  </a:schemeClr>
                </a:solidFill>
                <a:latin typeface="Arial" panose="020B0604020202020204" pitchFamily="34" charset="0"/>
                <a:cs typeface="Arial" panose="020B0604020202020204" pitchFamily="34" charset="0"/>
              </a:rPr>
              <a:t>It is a disease of abnormal cells multiplying and growing into a tumor. </a:t>
            </a:r>
          </a:p>
          <a:p>
            <a:pPr lvl="1" algn="just"/>
            <a:r>
              <a:rPr lang="en-US" sz="2200" dirty="0">
                <a:solidFill>
                  <a:schemeClr val="tx1">
                    <a:lumMod val="75000"/>
                    <a:lumOff val="25000"/>
                  </a:schemeClr>
                </a:solidFill>
                <a:latin typeface="Arial" panose="020B0604020202020204" pitchFamily="34" charset="0"/>
                <a:cs typeface="Arial" panose="020B0604020202020204" pitchFamily="34" charset="0"/>
              </a:rPr>
              <a:t>Cancer cells can be carried away from the lungs in blood, or lymph fluid that surrounds lung tissue. </a:t>
            </a:r>
          </a:p>
          <a:p>
            <a:pPr algn="just"/>
            <a:endParaRPr lang="en-IN" sz="2200" dirty="0"/>
          </a:p>
        </p:txBody>
      </p:sp>
      <p:sp>
        <p:nvSpPr>
          <p:cNvPr id="8" name="Content Placeholder 5">
            <a:extLst>
              <a:ext uri="{FF2B5EF4-FFF2-40B4-BE49-F238E27FC236}">
                <a16:creationId xmlns:a16="http://schemas.microsoft.com/office/drawing/2014/main" id="{BE2DBBDF-E661-4465-B010-A01B0036574A}"/>
              </a:ext>
            </a:extLst>
          </p:cNvPr>
          <p:cNvSpPr txBox="1">
            <a:spLocks/>
          </p:cNvSpPr>
          <p:nvPr/>
        </p:nvSpPr>
        <p:spPr>
          <a:xfrm>
            <a:off x="2159563" y="2866300"/>
            <a:ext cx="9217024"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US" dirty="0"/>
              <a:t>Pre-processing</a:t>
            </a:r>
          </a:p>
        </p:txBody>
      </p:sp>
      <p:sp>
        <p:nvSpPr>
          <p:cNvPr id="9" name="Content Placeholder 5">
            <a:extLst>
              <a:ext uri="{FF2B5EF4-FFF2-40B4-BE49-F238E27FC236}">
                <a16:creationId xmlns:a16="http://schemas.microsoft.com/office/drawing/2014/main" id="{08AEDDBF-4788-4277-9892-0DC46150A071}"/>
              </a:ext>
            </a:extLst>
          </p:cNvPr>
          <p:cNvSpPr txBox="1">
            <a:spLocks/>
          </p:cNvSpPr>
          <p:nvPr/>
        </p:nvSpPr>
        <p:spPr>
          <a:xfrm>
            <a:off x="2159563" y="3851831"/>
            <a:ext cx="9217024"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US" dirty="0"/>
              <a:t>Image Segmentation</a:t>
            </a:r>
          </a:p>
        </p:txBody>
      </p:sp>
      <p:sp>
        <p:nvSpPr>
          <p:cNvPr id="10" name="Content Placeholder 6">
            <a:extLst>
              <a:ext uri="{FF2B5EF4-FFF2-40B4-BE49-F238E27FC236}">
                <a16:creationId xmlns:a16="http://schemas.microsoft.com/office/drawing/2014/main" id="{962432BE-5DC2-45C3-99DE-026965880A3D}"/>
              </a:ext>
            </a:extLst>
          </p:cNvPr>
          <p:cNvSpPr txBox="1">
            <a:spLocks/>
          </p:cNvSpPr>
          <p:nvPr/>
        </p:nvSpPr>
        <p:spPr>
          <a:xfrm>
            <a:off x="2567269" y="3458864"/>
            <a:ext cx="9217024" cy="614198"/>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solidFill>
                  <a:schemeClr val="tx1">
                    <a:lumMod val="75000"/>
                    <a:lumOff val="25000"/>
                  </a:schemeClr>
                </a:solidFill>
                <a:latin typeface="Arial" panose="020B0604020202020204" pitchFamily="34" charset="0"/>
                <a:cs typeface="Arial" panose="020B0604020202020204" pitchFamily="34" charset="0"/>
              </a:rPr>
              <a:t>Otsu Thresholding  </a:t>
            </a:r>
          </a:p>
        </p:txBody>
      </p:sp>
      <p:sp>
        <p:nvSpPr>
          <p:cNvPr id="11" name="Content Placeholder 6">
            <a:extLst>
              <a:ext uri="{FF2B5EF4-FFF2-40B4-BE49-F238E27FC236}">
                <a16:creationId xmlns:a16="http://schemas.microsoft.com/office/drawing/2014/main" id="{1770976F-049B-417C-828A-EE5EE1930BA9}"/>
              </a:ext>
            </a:extLst>
          </p:cNvPr>
          <p:cNvSpPr txBox="1">
            <a:spLocks/>
          </p:cNvSpPr>
          <p:nvPr/>
        </p:nvSpPr>
        <p:spPr>
          <a:xfrm>
            <a:off x="2567269" y="4530263"/>
            <a:ext cx="9217024" cy="614198"/>
          </a:xfrm>
          <a:prstGeom prst="rect">
            <a:avLst/>
          </a:prstGeom>
        </p:spPr>
        <p:txBody>
          <a:bodyPr vert="horz" lIns="39600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solidFill>
                  <a:schemeClr val="tx1">
                    <a:lumMod val="75000"/>
                    <a:lumOff val="25000"/>
                  </a:schemeClr>
                </a:solidFill>
                <a:latin typeface="Arial" panose="020B0604020202020204" pitchFamily="34" charset="0"/>
                <a:cs typeface="Arial" panose="020B0604020202020204" pitchFamily="34" charset="0"/>
              </a:rPr>
              <a:t>Watershed segmentation</a:t>
            </a:r>
          </a:p>
        </p:txBody>
      </p:sp>
      <p:sp>
        <p:nvSpPr>
          <p:cNvPr id="13" name="Content Placeholder 5">
            <a:extLst>
              <a:ext uri="{FF2B5EF4-FFF2-40B4-BE49-F238E27FC236}">
                <a16:creationId xmlns:a16="http://schemas.microsoft.com/office/drawing/2014/main" id="{1387458C-7C99-4852-BEDD-269DAF305925}"/>
              </a:ext>
            </a:extLst>
          </p:cNvPr>
          <p:cNvSpPr txBox="1">
            <a:spLocks/>
          </p:cNvSpPr>
          <p:nvPr/>
        </p:nvSpPr>
        <p:spPr>
          <a:xfrm>
            <a:off x="2159563" y="5054800"/>
            <a:ext cx="9217024" cy="61419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US" dirty="0"/>
              <a:t>Feature Extraction</a:t>
            </a:r>
          </a:p>
        </p:txBody>
      </p:sp>
      <p:sp>
        <p:nvSpPr>
          <p:cNvPr id="15" name="Content Placeholder 6">
            <a:extLst>
              <a:ext uri="{FF2B5EF4-FFF2-40B4-BE49-F238E27FC236}">
                <a16:creationId xmlns:a16="http://schemas.microsoft.com/office/drawing/2014/main" id="{D8B9D12F-9BB8-4E31-BA05-1348C1C74B20}"/>
              </a:ext>
            </a:extLst>
          </p:cNvPr>
          <p:cNvSpPr txBox="1">
            <a:spLocks/>
          </p:cNvSpPr>
          <p:nvPr/>
        </p:nvSpPr>
        <p:spPr>
          <a:xfrm>
            <a:off x="2567269" y="5853664"/>
            <a:ext cx="9217024" cy="614198"/>
          </a:xfrm>
          <a:prstGeom prst="rect">
            <a:avLst/>
          </a:prstGeom>
        </p:spPr>
        <p:txBody>
          <a:bodyPr vert="horz" lIns="39600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solidFill>
                  <a:schemeClr val="tx1">
                    <a:lumMod val="75000"/>
                    <a:lumOff val="25000"/>
                  </a:schemeClr>
                </a:solidFill>
                <a:latin typeface="Arial" panose="020B0604020202020204" pitchFamily="34" charset="0"/>
                <a:cs typeface="Arial" panose="020B0604020202020204" pitchFamily="34" charset="0"/>
              </a:rPr>
              <a:t>GLCM feature compute from the detected lung nodule in CT image</a:t>
            </a:r>
          </a:p>
        </p:txBody>
      </p:sp>
    </p:spTree>
    <p:extLst>
      <p:ext uri="{BB962C8B-B14F-4D97-AF65-F5344CB8AC3E}">
        <p14:creationId xmlns:p14="http://schemas.microsoft.com/office/powerpoint/2010/main" val="330358774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4E221D-82D1-405D-A90F-4800C03D387F}"/>
              </a:ext>
            </a:extLst>
          </p:cNvPr>
          <p:cNvSpPr>
            <a:spLocks noGrp="1"/>
          </p:cNvSpPr>
          <p:nvPr>
            <p:ph type="title"/>
          </p:nvPr>
        </p:nvSpPr>
        <p:spPr/>
        <p:txBody>
          <a:bodyPr>
            <a:noAutofit/>
          </a:bodyPr>
          <a:lstStyle/>
          <a:p>
            <a:br>
              <a:rPr lang="en-US" kern="0" dirty="0">
                <a:ea typeface="Times New Roman" panose="02020603050405020304" pitchFamily="18" charset="0"/>
              </a:rPr>
            </a:br>
            <a:r>
              <a:rPr lang="en-US" kern="0" dirty="0">
                <a:ea typeface="Times New Roman" panose="02020603050405020304" pitchFamily="18" charset="0"/>
              </a:rPr>
              <a:t>Literature Survey</a:t>
            </a:r>
            <a:br>
              <a:rPr lang="en-US" dirty="0"/>
            </a:br>
            <a:endParaRPr lang="en-IN" dirty="0"/>
          </a:p>
        </p:txBody>
      </p:sp>
      <p:graphicFrame>
        <p:nvGraphicFramePr>
          <p:cNvPr id="8" name="Table 8">
            <a:extLst>
              <a:ext uri="{FF2B5EF4-FFF2-40B4-BE49-F238E27FC236}">
                <a16:creationId xmlns:a16="http://schemas.microsoft.com/office/drawing/2014/main" id="{E29CD041-2D10-47F4-ADA2-34EFB89A95F0}"/>
              </a:ext>
            </a:extLst>
          </p:cNvPr>
          <p:cNvGraphicFramePr>
            <a:graphicFrameLocks noGrp="1"/>
          </p:cNvGraphicFramePr>
          <p:nvPr>
            <p:extLst>
              <p:ext uri="{D42A27DB-BD31-4B8C-83A1-F6EECF244321}">
                <p14:modId xmlns:p14="http://schemas.microsoft.com/office/powerpoint/2010/main" val="4029360894"/>
              </p:ext>
            </p:extLst>
          </p:nvPr>
        </p:nvGraphicFramePr>
        <p:xfrm>
          <a:off x="272561" y="1308751"/>
          <a:ext cx="11473962" cy="5394960"/>
        </p:xfrm>
        <a:graphic>
          <a:graphicData uri="http://schemas.openxmlformats.org/drawingml/2006/table">
            <a:tbl>
              <a:tblPr firstRow="1" bandRow="1">
                <a:tableStyleId>{16D9F66E-5EB9-4882-86FB-DCBF35E3C3E4}</a:tableStyleId>
              </a:tblPr>
              <a:tblGrid>
                <a:gridCol w="800101">
                  <a:extLst>
                    <a:ext uri="{9D8B030D-6E8A-4147-A177-3AD203B41FA5}">
                      <a16:colId xmlns:a16="http://schemas.microsoft.com/office/drawing/2014/main" val="1922607697"/>
                    </a:ext>
                  </a:extLst>
                </a:gridCol>
                <a:gridCol w="2224454">
                  <a:extLst>
                    <a:ext uri="{9D8B030D-6E8A-4147-A177-3AD203B41FA5}">
                      <a16:colId xmlns:a16="http://schemas.microsoft.com/office/drawing/2014/main" val="3120540096"/>
                    </a:ext>
                  </a:extLst>
                </a:gridCol>
                <a:gridCol w="1626576">
                  <a:extLst>
                    <a:ext uri="{9D8B030D-6E8A-4147-A177-3AD203B41FA5}">
                      <a16:colId xmlns:a16="http://schemas.microsoft.com/office/drawing/2014/main" val="764732087"/>
                    </a:ext>
                  </a:extLst>
                </a:gridCol>
                <a:gridCol w="1661746">
                  <a:extLst>
                    <a:ext uri="{9D8B030D-6E8A-4147-A177-3AD203B41FA5}">
                      <a16:colId xmlns:a16="http://schemas.microsoft.com/office/drawing/2014/main" val="2580361639"/>
                    </a:ext>
                  </a:extLst>
                </a:gridCol>
                <a:gridCol w="3248758">
                  <a:extLst>
                    <a:ext uri="{9D8B030D-6E8A-4147-A177-3AD203B41FA5}">
                      <a16:colId xmlns:a16="http://schemas.microsoft.com/office/drawing/2014/main" val="609875240"/>
                    </a:ext>
                  </a:extLst>
                </a:gridCol>
                <a:gridCol w="1912327">
                  <a:extLst>
                    <a:ext uri="{9D8B030D-6E8A-4147-A177-3AD203B41FA5}">
                      <a16:colId xmlns:a16="http://schemas.microsoft.com/office/drawing/2014/main" val="2095725227"/>
                    </a:ext>
                  </a:extLst>
                </a:gridCol>
              </a:tblGrid>
              <a:tr h="370840">
                <a:tc>
                  <a:txBody>
                    <a:bodyPr/>
                    <a:lstStyle/>
                    <a:p>
                      <a:r>
                        <a:rPr lang="en-IN" sz="1800" dirty="0">
                          <a:latin typeface="Arial" panose="020B0604020202020204" pitchFamily="34" charset="0"/>
                          <a:cs typeface="Arial" panose="020B0604020202020204" pitchFamily="34" charset="0"/>
                        </a:rPr>
                        <a:t>Sr. No.</a:t>
                      </a:r>
                    </a:p>
                  </a:txBody>
                  <a:tcPr/>
                </a:tc>
                <a:tc>
                  <a:txBody>
                    <a:bodyPr/>
                    <a:lstStyle/>
                    <a:p>
                      <a:r>
                        <a:rPr lang="en-IN" sz="1800" dirty="0">
                          <a:latin typeface="Arial" panose="020B0604020202020204" pitchFamily="34" charset="0"/>
                          <a:cs typeface="Arial" panose="020B0604020202020204" pitchFamily="34" charset="0"/>
                        </a:rPr>
                        <a:t>Paper Name</a:t>
                      </a:r>
                    </a:p>
                  </a:txBody>
                  <a:tcPr/>
                </a:tc>
                <a:tc>
                  <a:txBody>
                    <a:bodyPr/>
                    <a:lstStyle/>
                    <a:p>
                      <a:r>
                        <a:rPr lang="en-IN" sz="1800" dirty="0">
                          <a:latin typeface="Arial" panose="020B0604020202020204" pitchFamily="34" charset="0"/>
                          <a:cs typeface="Arial" panose="020B0604020202020204" pitchFamily="34" charset="0"/>
                        </a:rPr>
                        <a:t>Publication Year</a:t>
                      </a:r>
                    </a:p>
                  </a:txBody>
                  <a:tcPr/>
                </a:tc>
                <a:tc>
                  <a:txBody>
                    <a:bodyPr/>
                    <a:lstStyle/>
                    <a:p>
                      <a:r>
                        <a:rPr lang="en-IN" sz="1800" dirty="0">
                          <a:latin typeface="Arial" panose="020B0604020202020204" pitchFamily="34" charset="0"/>
                          <a:cs typeface="Arial" panose="020B0604020202020204" pitchFamily="34" charset="0"/>
                        </a:rPr>
                        <a:t>Author</a:t>
                      </a:r>
                    </a:p>
                  </a:txBody>
                  <a:tcPr/>
                </a:tc>
                <a:tc>
                  <a:txBody>
                    <a:bodyPr/>
                    <a:lstStyle/>
                    <a:p>
                      <a:r>
                        <a:rPr lang="en-IN" sz="1800" dirty="0">
                          <a:latin typeface="Arial" panose="020B0604020202020204" pitchFamily="34" charset="0"/>
                          <a:cs typeface="Arial" panose="020B0604020202020204" pitchFamily="34" charset="0"/>
                        </a:rPr>
                        <a:t>Concept</a:t>
                      </a:r>
                    </a:p>
                  </a:txBody>
                  <a:tcPr/>
                </a:tc>
                <a:tc>
                  <a:txBody>
                    <a:bodyPr/>
                    <a:lstStyle/>
                    <a:p>
                      <a:r>
                        <a:rPr lang="en-IN" sz="1800" dirty="0">
                          <a:latin typeface="Arial" panose="020B0604020202020204" pitchFamily="34" charset="0"/>
                          <a:cs typeface="Arial" panose="020B0604020202020204" pitchFamily="34" charset="0"/>
                        </a:rPr>
                        <a:t>Algorithm</a:t>
                      </a:r>
                    </a:p>
                  </a:txBody>
                  <a:tcPr/>
                </a:tc>
                <a:extLst>
                  <a:ext uri="{0D108BD9-81ED-4DB2-BD59-A6C34878D82A}">
                    <a16:rowId xmlns:a16="http://schemas.microsoft.com/office/drawing/2014/main" val="607304575"/>
                  </a:ext>
                </a:extLst>
              </a:tr>
              <a:tr h="370840">
                <a:tc>
                  <a:txBody>
                    <a:bodyPr/>
                    <a:lstStyle/>
                    <a:p>
                      <a:r>
                        <a:rPr lang="en-IN" sz="1800" dirty="0">
                          <a:latin typeface="Arial" panose="020B0604020202020204" pitchFamily="34" charset="0"/>
                          <a:cs typeface="Arial" panose="020B0604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cs typeface="Arial" panose="020B0604020202020204" pitchFamily="34" charset="0"/>
                        </a:rPr>
                        <a:t>A morphological operation-based approach for Subpleural lung nodule detection from CT images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cs typeface="Arial" panose="020B0604020202020204" pitchFamily="34" charset="0"/>
                        </a:rPr>
                        <a:t>4th Middle East Conference on Biomedical Engineering (MECBME), IEEE, 2018</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Arial" panose="020B0604020202020204" pitchFamily="34" charset="0"/>
                          <a:cs typeface="Arial" panose="020B0604020202020204" pitchFamily="34" charset="0"/>
                        </a:rPr>
                        <a:t>Rekka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Mastouri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Henda</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Neji</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Saoussen</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Hantous-Zannad</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Nawres</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Khlifa</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cs typeface="Arial" panose="020B0604020202020204" pitchFamily="34" charset="0"/>
                        </a:rPr>
                        <a:t>This paper is focus on an automatic segmentation approach of sub-pleural lung nodules from Computed Tomography (CT) scans based on morphological operations. Because the extraction of sub-pleural nodules is challenging and a computer-aided diagnosis system is, hence, indispensable. The proposed system is divided into three steps: pre-processing, initial detection of sub-pleural lung nodule and post-processing.</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cs typeface="Arial" panose="020B0604020202020204" pitchFamily="34" charset="0"/>
                        </a:rPr>
                        <a:t>Binarization &amp; Image thresholding</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6613826"/>
                  </a:ext>
                </a:extLst>
              </a:tr>
            </a:tbl>
          </a:graphicData>
        </a:graphic>
      </p:graphicFrame>
    </p:spTree>
    <p:extLst>
      <p:ext uri="{BB962C8B-B14F-4D97-AF65-F5344CB8AC3E}">
        <p14:creationId xmlns:p14="http://schemas.microsoft.com/office/powerpoint/2010/main" val="30826607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7F4F-F20C-4433-8274-186DFDFF453C}"/>
              </a:ext>
            </a:extLst>
          </p:cNvPr>
          <p:cNvSpPr>
            <a:spLocks noGrp="1"/>
          </p:cNvSpPr>
          <p:nvPr>
            <p:ph type="title"/>
          </p:nvPr>
        </p:nvSpPr>
        <p:spPr/>
        <p:txBody>
          <a:bodyPr>
            <a:normAutofit fontScale="90000"/>
          </a:bodyPr>
          <a:lstStyle/>
          <a:p>
            <a:br>
              <a:rPr lang="en-US" kern="0" dirty="0">
                <a:ea typeface="Times New Roman" panose="02020603050405020304" pitchFamily="18" charset="0"/>
              </a:rPr>
            </a:br>
            <a:r>
              <a:rPr lang="en-US" sz="4900" kern="0" dirty="0">
                <a:ea typeface="Times New Roman" panose="02020603050405020304" pitchFamily="18" charset="0"/>
              </a:rPr>
              <a:t>Literature</a:t>
            </a:r>
            <a:r>
              <a:rPr lang="en-US" kern="0" dirty="0">
                <a:ea typeface="Times New Roman" panose="02020603050405020304" pitchFamily="18" charset="0"/>
              </a:rPr>
              <a:t> Survey</a:t>
            </a:r>
            <a:br>
              <a:rPr lang="en-US" dirty="0"/>
            </a:br>
            <a:endParaRPr lang="en-IN" dirty="0"/>
          </a:p>
        </p:txBody>
      </p:sp>
      <p:graphicFrame>
        <p:nvGraphicFramePr>
          <p:cNvPr id="5" name="Table 4">
            <a:extLst>
              <a:ext uri="{FF2B5EF4-FFF2-40B4-BE49-F238E27FC236}">
                <a16:creationId xmlns:a16="http://schemas.microsoft.com/office/drawing/2014/main" id="{F6FF290E-34EA-434E-954B-E3A1DB6718AB}"/>
              </a:ext>
            </a:extLst>
          </p:cNvPr>
          <p:cNvGraphicFramePr>
            <a:graphicFrameLocks noGrp="1"/>
          </p:cNvGraphicFramePr>
          <p:nvPr>
            <p:extLst>
              <p:ext uri="{D42A27DB-BD31-4B8C-83A1-F6EECF244321}">
                <p14:modId xmlns:p14="http://schemas.microsoft.com/office/powerpoint/2010/main" val="2342644649"/>
              </p:ext>
            </p:extLst>
          </p:nvPr>
        </p:nvGraphicFramePr>
        <p:xfrm>
          <a:off x="359019" y="1755287"/>
          <a:ext cx="11473962" cy="4475988"/>
        </p:xfrm>
        <a:graphic>
          <a:graphicData uri="http://schemas.openxmlformats.org/drawingml/2006/table">
            <a:tbl>
              <a:tblPr firstRow="1" bandRow="1">
                <a:tableStyleId>{16D9F66E-5EB9-4882-86FB-DCBF35E3C3E4}</a:tableStyleId>
              </a:tblPr>
              <a:tblGrid>
                <a:gridCol w="800101">
                  <a:extLst>
                    <a:ext uri="{9D8B030D-6E8A-4147-A177-3AD203B41FA5}">
                      <a16:colId xmlns:a16="http://schemas.microsoft.com/office/drawing/2014/main" val="3246972262"/>
                    </a:ext>
                  </a:extLst>
                </a:gridCol>
                <a:gridCol w="2224454">
                  <a:extLst>
                    <a:ext uri="{9D8B030D-6E8A-4147-A177-3AD203B41FA5}">
                      <a16:colId xmlns:a16="http://schemas.microsoft.com/office/drawing/2014/main" val="1444557800"/>
                    </a:ext>
                  </a:extLst>
                </a:gridCol>
                <a:gridCol w="1626576">
                  <a:extLst>
                    <a:ext uri="{9D8B030D-6E8A-4147-A177-3AD203B41FA5}">
                      <a16:colId xmlns:a16="http://schemas.microsoft.com/office/drawing/2014/main" val="3955048499"/>
                    </a:ext>
                  </a:extLst>
                </a:gridCol>
                <a:gridCol w="1661746">
                  <a:extLst>
                    <a:ext uri="{9D8B030D-6E8A-4147-A177-3AD203B41FA5}">
                      <a16:colId xmlns:a16="http://schemas.microsoft.com/office/drawing/2014/main" val="832672997"/>
                    </a:ext>
                  </a:extLst>
                </a:gridCol>
                <a:gridCol w="3248758">
                  <a:extLst>
                    <a:ext uri="{9D8B030D-6E8A-4147-A177-3AD203B41FA5}">
                      <a16:colId xmlns:a16="http://schemas.microsoft.com/office/drawing/2014/main" val="2101114301"/>
                    </a:ext>
                  </a:extLst>
                </a:gridCol>
                <a:gridCol w="1912327">
                  <a:extLst>
                    <a:ext uri="{9D8B030D-6E8A-4147-A177-3AD203B41FA5}">
                      <a16:colId xmlns:a16="http://schemas.microsoft.com/office/drawing/2014/main" val="2529557203"/>
                    </a:ext>
                  </a:extLst>
                </a:gridCol>
              </a:tblGrid>
              <a:tr h="370840">
                <a:tc>
                  <a:txBody>
                    <a:bodyPr/>
                    <a:lstStyle/>
                    <a:p>
                      <a:r>
                        <a:rPr lang="en-IN" sz="1800" dirty="0">
                          <a:latin typeface="Arial" panose="020B0604020202020204" pitchFamily="34" charset="0"/>
                          <a:cs typeface="Arial" panose="020B0604020202020204" pitchFamily="34" charset="0"/>
                        </a:rPr>
                        <a:t>Sr. No.</a:t>
                      </a:r>
                    </a:p>
                  </a:txBody>
                  <a:tcPr/>
                </a:tc>
                <a:tc>
                  <a:txBody>
                    <a:bodyPr/>
                    <a:lstStyle/>
                    <a:p>
                      <a:r>
                        <a:rPr lang="en-IN" sz="1800" dirty="0">
                          <a:latin typeface="Arial" panose="020B0604020202020204" pitchFamily="34" charset="0"/>
                          <a:cs typeface="Arial" panose="020B0604020202020204" pitchFamily="34" charset="0"/>
                        </a:rPr>
                        <a:t>Paper Name</a:t>
                      </a:r>
                    </a:p>
                  </a:txBody>
                  <a:tcPr/>
                </a:tc>
                <a:tc>
                  <a:txBody>
                    <a:bodyPr/>
                    <a:lstStyle/>
                    <a:p>
                      <a:r>
                        <a:rPr lang="en-IN" sz="1800" dirty="0">
                          <a:latin typeface="Arial" panose="020B0604020202020204" pitchFamily="34" charset="0"/>
                          <a:cs typeface="Arial" panose="020B0604020202020204" pitchFamily="34" charset="0"/>
                        </a:rPr>
                        <a:t>Publication Year</a:t>
                      </a:r>
                    </a:p>
                  </a:txBody>
                  <a:tcPr/>
                </a:tc>
                <a:tc>
                  <a:txBody>
                    <a:bodyPr/>
                    <a:lstStyle/>
                    <a:p>
                      <a:r>
                        <a:rPr lang="en-IN" sz="1800" dirty="0">
                          <a:latin typeface="Arial" panose="020B0604020202020204" pitchFamily="34" charset="0"/>
                          <a:cs typeface="Arial" panose="020B0604020202020204" pitchFamily="34" charset="0"/>
                        </a:rPr>
                        <a:t>Author</a:t>
                      </a:r>
                    </a:p>
                  </a:txBody>
                  <a:tcPr/>
                </a:tc>
                <a:tc>
                  <a:txBody>
                    <a:bodyPr/>
                    <a:lstStyle/>
                    <a:p>
                      <a:r>
                        <a:rPr lang="en-IN" sz="1800" dirty="0">
                          <a:latin typeface="Arial" panose="020B0604020202020204" pitchFamily="34" charset="0"/>
                          <a:cs typeface="Arial" panose="020B0604020202020204" pitchFamily="34" charset="0"/>
                        </a:rPr>
                        <a:t>Concept</a:t>
                      </a:r>
                    </a:p>
                  </a:txBody>
                  <a:tcPr/>
                </a:tc>
                <a:tc>
                  <a:txBody>
                    <a:bodyPr/>
                    <a:lstStyle/>
                    <a:p>
                      <a:r>
                        <a:rPr lang="en-IN" sz="1800" dirty="0">
                          <a:latin typeface="Arial" panose="020B0604020202020204" pitchFamily="34" charset="0"/>
                          <a:cs typeface="Arial" panose="020B0604020202020204" pitchFamily="34" charset="0"/>
                        </a:rPr>
                        <a:t>Algorithm</a:t>
                      </a:r>
                    </a:p>
                  </a:txBody>
                  <a:tcPr/>
                </a:tc>
                <a:extLst>
                  <a:ext uri="{0D108BD9-81ED-4DB2-BD59-A6C34878D82A}">
                    <a16:rowId xmlns:a16="http://schemas.microsoft.com/office/drawing/2014/main" val="1891108913"/>
                  </a:ext>
                </a:extLst>
              </a:tr>
              <a:tr h="370840">
                <a:tc>
                  <a:txBody>
                    <a:bodyPr/>
                    <a:lstStyle/>
                    <a:p>
                      <a:r>
                        <a:rPr lang="en-IN" sz="1800" dirty="0">
                          <a:latin typeface="Arial" panose="020B0604020202020204" pitchFamily="34" charset="0"/>
                          <a:cs typeface="Arial" panose="020B0604020202020204" pitchFamily="34" charset="0"/>
                        </a:rPr>
                        <a:t>2</a:t>
                      </a:r>
                    </a:p>
                  </a:txBody>
                  <a:tcPr/>
                </a:tc>
                <a:tc>
                  <a:txBody>
                    <a:bodyPr/>
                    <a:lstStyle/>
                    <a:p>
                      <a:pPr marL="0" marR="0" algn="l">
                        <a:lnSpc>
                          <a:spcPct val="150000"/>
                        </a:lnSpc>
                        <a:spcBef>
                          <a:spcPts val="0"/>
                        </a:spcBef>
                        <a:spcAft>
                          <a:spcPts val="0"/>
                        </a:spcAft>
                      </a:pPr>
                      <a:r>
                        <a:rPr lang="en-US" sz="1800" dirty="0">
                          <a:effectLst/>
                          <a:latin typeface="Arial" panose="020B0604020202020204" pitchFamily="34" charset="0"/>
                          <a:cs typeface="Arial" panose="020B0604020202020204" pitchFamily="34" charset="0"/>
                        </a:rPr>
                        <a:t>Automatic lung nodules detection in computed tomography images using nodule filtering and neural networks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algn="just">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22nd Iranian Conference on Electrical Engineering (ICEE 2014), May 20-22, IEEE, 2014</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algn="just">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A.R. </a:t>
                      </a:r>
                      <a:r>
                        <a:rPr lang="en-US" sz="1800" dirty="0" err="1">
                          <a:effectLst/>
                          <a:latin typeface="Arial" panose="020B0604020202020204" pitchFamily="34" charset="0"/>
                          <a:cs typeface="Arial" panose="020B0604020202020204" pitchFamily="34" charset="0"/>
                        </a:rPr>
                        <a:t>Talebpour</a:t>
                      </a:r>
                      <a:r>
                        <a:rPr lang="en-US" sz="1800" dirty="0">
                          <a:effectLst/>
                          <a:latin typeface="Arial" panose="020B0604020202020204" pitchFamily="34" charset="0"/>
                          <a:cs typeface="Arial" panose="020B0604020202020204" pitchFamily="34" charset="0"/>
                        </a:rPr>
                        <a:t>, H.R. </a:t>
                      </a:r>
                      <a:r>
                        <a:rPr lang="en-US" sz="1800" dirty="0" err="1">
                          <a:effectLst/>
                          <a:latin typeface="Arial" panose="020B0604020202020204" pitchFamily="34" charset="0"/>
                          <a:cs typeface="Arial" panose="020B0604020202020204" pitchFamily="34" charset="0"/>
                        </a:rPr>
                        <a:t>Hemmati</a:t>
                      </a:r>
                      <a:r>
                        <a:rPr lang="en-US" sz="1800" dirty="0">
                          <a:effectLst/>
                          <a:latin typeface="Arial" panose="020B0604020202020204" pitchFamily="34" charset="0"/>
                          <a:cs typeface="Arial" panose="020B0604020202020204" pitchFamily="34" charset="0"/>
                        </a:rPr>
                        <a:t>, M. Zarif Hosseinian</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The proposed system implements a computer-aided detection (CAD) system that detects small size nodules (larger 3 mm) in High Resolution CT (HRCT) images. It used a cylindrical filter for filtering nodule cases from other objects in images. They use a lung LIDC image database.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tc>
                  <a:txBody>
                    <a:bodyPr/>
                    <a:lstStyle/>
                    <a:p>
                      <a:pPr marL="0" marR="0" algn="l">
                        <a:lnSpc>
                          <a:spcPct val="150000"/>
                        </a:lnSpc>
                        <a:spcBef>
                          <a:spcPts val="0"/>
                        </a:spcBef>
                        <a:spcAft>
                          <a:spcPts val="0"/>
                        </a:spcAft>
                      </a:pPr>
                      <a:r>
                        <a:rPr lang="en-US" sz="1800" dirty="0">
                          <a:effectLst/>
                          <a:latin typeface="Arial" panose="020B0604020202020204" pitchFamily="34" charset="0"/>
                          <a:cs typeface="Arial" panose="020B0604020202020204" pitchFamily="34" charset="0"/>
                        </a:rPr>
                        <a:t>Feed Forward Neural Network</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20305266"/>
                  </a:ext>
                </a:extLst>
              </a:tr>
            </a:tbl>
          </a:graphicData>
        </a:graphic>
      </p:graphicFrame>
    </p:spTree>
    <p:extLst>
      <p:ext uri="{BB962C8B-B14F-4D97-AF65-F5344CB8AC3E}">
        <p14:creationId xmlns:p14="http://schemas.microsoft.com/office/powerpoint/2010/main" val="250326469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2002</Words>
  <Application>Microsoft Office PowerPoint</Application>
  <PresentationFormat>Widescreen</PresentationFormat>
  <Paragraphs>247</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vt:lpstr>
      <vt:lpstr>Cambria Math</vt:lpstr>
      <vt:lpstr>Courier New</vt:lpstr>
      <vt:lpstr>Wingdings</vt:lpstr>
      <vt:lpstr>Office Theme</vt:lpstr>
      <vt:lpstr>PowerPoint Presentation</vt:lpstr>
      <vt:lpstr>Implementation of Lung Cancer Nodule Detection</vt:lpstr>
      <vt:lpstr>Index</vt:lpstr>
      <vt:lpstr>Abstract</vt:lpstr>
      <vt:lpstr>Synopsis</vt:lpstr>
      <vt:lpstr>Technical Keywords</vt:lpstr>
      <vt:lpstr>Introduction</vt:lpstr>
      <vt:lpstr> Literature Survey </vt:lpstr>
      <vt:lpstr> Literature Survey </vt:lpstr>
      <vt:lpstr> Literature Survey </vt:lpstr>
      <vt:lpstr> Literature Survey </vt:lpstr>
      <vt:lpstr>Existing System</vt:lpstr>
      <vt:lpstr>Disadvantages (Existing system)</vt:lpstr>
      <vt:lpstr>Proposed System</vt:lpstr>
      <vt:lpstr>Key Contribution Work</vt:lpstr>
      <vt:lpstr>Domain Analysis</vt:lpstr>
      <vt:lpstr>Domain Analysis</vt:lpstr>
      <vt:lpstr>SRS</vt:lpstr>
      <vt:lpstr>System Architecture</vt:lpstr>
      <vt:lpstr>Models</vt:lpstr>
      <vt:lpstr>Algorithms</vt:lpstr>
      <vt:lpstr>Algorithms</vt:lpstr>
      <vt:lpstr>Algorithms</vt:lpstr>
      <vt:lpstr>UML Diagrams Use Case :-</vt:lpstr>
      <vt:lpstr>UML Diagrams Activity :-</vt:lpstr>
      <vt:lpstr>UML Diagrams Sequence</vt:lpstr>
      <vt:lpstr>UML Diagrams  Class</vt:lpstr>
      <vt:lpstr>Conclusion</vt:lpstr>
      <vt:lpstr>References :-</vt:lpstr>
      <vt:lpstr>PowerPoint Presentation</vt:lpstr>
      <vt:lpstr>Main screen window</vt:lpstr>
      <vt:lpstr>Upload CT scan image</vt:lpstr>
      <vt:lpstr>File path of uploaded image</vt:lpstr>
      <vt:lpstr>Image processing and segmentation</vt:lpstr>
      <vt:lpstr>Feature extraction – original image</vt:lpstr>
      <vt:lpstr>Feature extraction – global thresholding</vt:lpstr>
      <vt:lpstr>Feature extraction – adaptive mean</vt:lpstr>
      <vt:lpstr>Feature extraction – adaptive guassian</vt:lpstr>
      <vt:lpstr>Histogram – dialogue box with status</vt:lpstr>
      <vt:lpstr>Histogram</vt:lpstr>
      <vt:lpstr>Classification – cancer status</vt:lpstr>
      <vt:lpstr>Snapshot of data training for classification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Siddhraj Maramwar</dc:creator>
  <cp:lastModifiedBy>Sddhraj</cp:lastModifiedBy>
  <cp:revision>39</cp:revision>
  <dcterms:created xsi:type="dcterms:W3CDTF">2020-06-04T13:37:39Z</dcterms:created>
  <dcterms:modified xsi:type="dcterms:W3CDTF">2020-06-07T10:15:08Z</dcterms:modified>
</cp:coreProperties>
</file>