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44" r:id="rId5"/>
    <p:sldId id="345" r:id="rId6"/>
    <p:sldId id="357" r:id="rId7"/>
    <p:sldId id="358" r:id="rId8"/>
    <p:sldId id="359" r:id="rId9"/>
    <p:sldId id="360" r:id="rId10"/>
    <p:sldId id="361" r:id="rId11"/>
    <p:sldId id="362" r:id="rId12"/>
    <p:sldId id="363" r:id="rId13"/>
    <p:sldId id="364" r:id="rId14"/>
    <p:sldId id="349" r:id="rId15"/>
    <p:sldId id="347" r:id="rId16"/>
    <p:sldId id="352" r:id="rId17"/>
    <p:sldId id="365" r:id="rId18"/>
    <p:sldId id="35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35B0CE-24B4-4C50-96BB-1530C11D708C}">
          <p14:sldIdLst>
            <p14:sldId id="344"/>
            <p14:sldId id="345"/>
            <p14:sldId id="357"/>
            <p14:sldId id="358"/>
            <p14:sldId id="359"/>
            <p14:sldId id="360"/>
            <p14:sldId id="361"/>
            <p14:sldId id="362"/>
            <p14:sldId id="363"/>
            <p14:sldId id="364"/>
            <p14:sldId id="349"/>
            <p14:sldId id="347"/>
            <p14:sldId id="352"/>
            <p14:sldId id="365"/>
            <p14:sldId id="356"/>
          </p14:sldIdLst>
        </p14:section>
      </p14:sectionLst>
    </p:ex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8616B-0DB9-4FBB-A36C-D3A9A8D9A174}" v="33" dt="2024-07-12T04:45:05.504"/>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928" autoAdjust="0"/>
  </p:normalViewPr>
  <p:slideViewPr>
    <p:cSldViewPr snapToGrid="0">
      <p:cViewPr varScale="1">
        <p:scale>
          <a:sx n="74" d="100"/>
          <a:sy n="74" d="100"/>
        </p:scale>
        <p:origin x="376" y="56"/>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7/12/2024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7/12/2024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58580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176387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2" Type="http://schemas.openxmlformats.org/officeDocument/2006/relationships/hyperlink" Target="https://frontendmasters.com/"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otted plant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0" y="-338328"/>
            <a:ext cx="12594252" cy="7397496"/>
          </a:xfrm>
        </p:spPr>
      </p:pic>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2846717" y="-241540"/>
            <a:ext cx="8221482" cy="2208363"/>
          </a:xfrm>
        </p:spPr>
        <p:txBody>
          <a:bodyPr/>
          <a:lstStyle/>
          <a:p>
            <a:r>
              <a:rPr lang="en-US" dirty="0"/>
              <a:t>STUDENT PORTFOLIO</a:t>
            </a:r>
            <a:endParaRPr lang="en-US" dirty="0">
              <a:solidFill>
                <a:schemeClr val="tx1"/>
              </a:solidFill>
            </a:endParaRP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76C0-5CC3-ECA8-17F8-0F78E7875766}"/>
              </a:ext>
            </a:extLst>
          </p:cNvPr>
          <p:cNvSpPr>
            <a:spLocks noGrp="1"/>
          </p:cNvSpPr>
          <p:nvPr>
            <p:ph type="title"/>
          </p:nvPr>
        </p:nvSpPr>
        <p:spPr>
          <a:xfrm>
            <a:off x="685800" y="527304"/>
            <a:ext cx="6949440" cy="734568"/>
          </a:xfrm>
        </p:spPr>
        <p:txBody>
          <a:bodyPr/>
          <a:lstStyle/>
          <a:p>
            <a:r>
              <a:rPr lang="en-US" dirty="0">
                <a:cs typeface="Times New Roman" panose="02020603050405020304" pitchFamily="18" charset="0"/>
              </a:rPr>
              <a:t>MODELLING</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24E2A8BD-A6E6-7628-1482-8C1D0B3FC244}"/>
              </a:ext>
            </a:extLst>
          </p:cNvPr>
          <p:cNvSpPr>
            <a:spLocks noGrp="1"/>
          </p:cNvSpPr>
          <p:nvPr>
            <p:ph sz="quarter" idx="10"/>
          </p:nvPr>
        </p:nvSpPr>
        <p:spPr>
          <a:xfrm>
            <a:off x="685800" y="1261872"/>
            <a:ext cx="10588625" cy="3749040"/>
          </a:xfrm>
        </p:spPr>
        <p:txBody>
          <a:bodyPr>
            <a:noAutofit/>
          </a:bodyPr>
          <a:lstStyle/>
          <a:p>
            <a:r>
              <a:rPr lang="en-US" sz="1600" b="1" dirty="0">
                <a:solidFill>
                  <a:schemeClr val="tx1"/>
                </a:solidFill>
                <a:latin typeface="Times New Roman" panose="02020603050405020304" pitchFamily="18" charset="0"/>
                <a:cs typeface="Times New Roman" panose="02020603050405020304" pitchFamily="18" charset="0"/>
              </a:rPr>
              <a:t>Structure and Layout:</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Designed with sections such as Home, About, Services, Skills, Projects (or Teams), Contact, </a:t>
            </a:r>
            <a:r>
              <a:rPr lang="en-US" sz="1600" dirty="0" err="1">
                <a:solidFill>
                  <a:schemeClr val="tx1"/>
                </a:solidFill>
                <a:latin typeface="Times New Roman" panose="02020603050405020304" pitchFamily="18" charset="0"/>
                <a:cs typeface="Times New Roman" panose="02020603050405020304" pitchFamily="18" charset="0"/>
              </a:rPr>
              <a:t>andFooter</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portfolio uses a combination of grid and flexbox layouts alongside responsive design principles to ensure optimal display across devices.</a:t>
            </a:r>
          </a:p>
          <a:p>
            <a:r>
              <a:rPr lang="en-US" sz="1600" b="1" dirty="0">
                <a:solidFill>
                  <a:schemeClr val="tx1"/>
                </a:solidFill>
                <a:latin typeface="Times New Roman" panose="02020603050405020304" pitchFamily="18" charset="0"/>
                <a:cs typeface="Times New Roman" panose="02020603050405020304" pitchFamily="18" charset="0"/>
              </a:rPr>
              <a:t>Navigation and User Interface:</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Implemented a navbar with smooth scrolling and possibly a sticky feature for easy navigation.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Ensured responsive design for seamless viewing on various devices.</a:t>
            </a:r>
          </a:p>
          <a:p>
            <a:r>
              <a:rPr lang="en-US" sz="1600" b="1" dirty="0">
                <a:solidFill>
                  <a:schemeClr val="tx1"/>
                </a:solidFill>
                <a:latin typeface="Times New Roman" panose="02020603050405020304" pitchFamily="18" charset="0"/>
                <a:cs typeface="Times New Roman" panose="02020603050405020304" pitchFamily="18" charset="0"/>
              </a:rPr>
              <a:t>Content Organization:</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Structured content to provide clear information about skills, projects, and personal details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Used visual elements like images, icons, and animations to enhance engagement.</a:t>
            </a:r>
          </a:p>
          <a:p>
            <a:r>
              <a:rPr lang="en-US" sz="1600" b="1" dirty="0">
                <a:solidFill>
                  <a:schemeClr val="tx1"/>
                </a:solidFill>
                <a:latin typeface="Times New Roman" panose="02020603050405020304" pitchFamily="18" charset="0"/>
                <a:cs typeface="Times New Roman" panose="02020603050405020304" pitchFamily="18" charset="0"/>
              </a:rPr>
              <a:t>Interactive Elements:</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Integrated interactive features like hover effects, dynamic content, and possibly a carousel for project showcases</a:t>
            </a:r>
            <a:r>
              <a:rPr lang="en-US" sz="1600" dirty="0"/>
              <a:t>.</a:t>
            </a:r>
            <a:endParaRPr lang="en-IN" sz="1600" dirty="0"/>
          </a:p>
        </p:txBody>
      </p:sp>
      <p:sp>
        <p:nvSpPr>
          <p:cNvPr id="4" name="Slide Number Placeholder 3">
            <a:extLst>
              <a:ext uri="{FF2B5EF4-FFF2-40B4-BE49-F238E27FC236}">
                <a16:creationId xmlns:a16="http://schemas.microsoft.com/office/drawing/2014/main" id="{1301C47B-8390-40C1-2F27-E9C7433A9D0C}"/>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765759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2953512" y="544125"/>
            <a:ext cx="6867144" cy="553155"/>
          </a:xfrm>
        </p:spPr>
        <p:txBody>
          <a:bodyPr>
            <a:normAutofit fontScale="90000"/>
          </a:bodyPr>
          <a:lstStyle/>
          <a:p>
            <a:r>
              <a:rPr lang="en-US" dirty="0"/>
              <a:t>OUTPUT IMAGES</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11</a:t>
            </a:fld>
            <a:endParaRPr lang="en-US" dirty="0"/>
          </a:p>
        </p:txBody>
      </p:sp>
      <p:pic>
        <p:nvPicPr>
          <p:cNvPr id="27" name="Picture 26">
            <a:extLst>
              <a:ext uri="{FF2B5EF4-FFF2-40B4-BE49-F238E27FC236}">
                <a16:creationId xmlns:a16="http://schemas.microsoft.com/office/drawing/2014/main" id="{1D062010-F0AE-F939-E05E-04B61F7BCDFA}"/>
              </a:ext>
            </a:extLst>
          </p:cNvPr>
          <p:cNvPicPr>
            <a:picLocks noChangeAspect="1"/>
          </p:cNvPicPr>
          <p:nvPr/>
        </p:nvPicPr>
        <p:blipFill>
          <a:blip r:embed="rId3"/>
          <a:stretch>
            <a:fillRect/>
          </a:stretch>
        </p:blipFill>
        <p:spPr>
          <a:xfrm>
            <a:off x="1380744" y="1216152"/>
            <a:ext cx="9098280" cy="2926715"/>
          </a:xfrm>
          <a:prstGeom prst="rect">
            <a:avLst/>
          </a:prstGeom>
        </p:spPr>
      </p:pic>
      <p:pic>
        <p:nvPicPr>
          <p:cNvPr id="29" name="Picture 28">
            <a:extLst>
              <a:ext uri="{FF2B5EF4-FFF2-40B4-BE49-F238E27FC236}">
                <a16:creationId xmlns:a16="http://schemas.microsoft.com/office/drawing/2014/main" id="{D7205CC8-241F-BD80-9D1E-CD92465B9946}"/>
              </a:ext>
            </a:extLst>
          </p:cNvPr>
          <p:cNvPicPr>
            <a:picLocks noChangeAspect="1"/>
          </p:cNvPicPr>
          <p:nvPr/>
        </p:nvPicPr>
        <p:blipFill rotWithShape="1">
          <a:blip r:embed="rId4"/>
          <a:srcRect r="4414"/>
          <a:stretch/>
        </p:blipFill>
        <p:spPr>
          <a:xfrm>
            <a:off x="1380744" y="3666861"/>
            <a:ext cx="9098280" cy="2724795"/>
          </a:xfrm>
          <a:prstGeom prst="rect">
            <a:avLst/>
          </a:prstGeom>
        </p:spPr>
      </p:pic>
    </p:spTree>
    <p:extLst>
      <p:ext uri="{BB962C8B-B14F-4D97-AF65-F5344CB8AC3E}">
        <p14:creationId xmlns:p14="http://schemas.microsoft.com/office/powerpoint/2010/main" val="138626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ADBD8BD-6754-D156-9E80-14C8B099D9AC}"/>
              </a:ext>
            </a:extLst>
          </p:cNvPr>
          <p:cNvPicPr>
            <a:picLocks noChangeAspect="1"/>
          </p:cNvPicPr>
          <p:nvPr/>
        </p:nvPicPr>
        <p:blipFill>
          <a:blip r:embed="rId3"/>
          <a:stretch>
            <a:fillRect/>
          </a:stretch>
        </p:blipFill>
        <p:spPr>
          <a:xfrm>
            <a:off x="2662142" y="624255"/>
            <a:ext cx="7204234" cy="1716021"/>
          </a:xfrm>
          <a:prstGeom prst="rect">
            <a:avLst/>
          </a:prstGeom>
        </p:spPr>
      </p:pic>
      <p:pic>
        <p:nvPicPr>
          <p:cNvPr id="13" name="Picture 12">
            <a:extLst>
              <a:ext uri="{FF2B5EF4-FFF2-40B4-BE49-F238E27FC236}">
                <a16:creationId xmlns:a16="http://schemas.microsoft.com/office/drawing/2014/main" id="{A0CB2CD7-2EA6-68A1-8FC1-5CE78C8DB28E}"/>
              </a:ext>
            </a:extLst>
          </p:cNvPr>
          <p:cNvPicPr>
            <a:picLocks noChangeAspect="1"/>
          </p:cNvPicPr>
          <p:nvPr/>
        </p:nvPicPr>
        <p:blipFill>
          <a:blip r:embed="rId4"/>
          <a:stretch>
            <a:fillRect/>
          </a:stretch>
        </p:blipFill>
        <p:spPr>
          <a:xfrm>
            <a:off x="2662142" y="2537046"/>
            <a:ext cx="7204234" cy="1754758"/>
          </a:xfrm>
          <a:prstGeom prst="rect">
            <a:avLst/>
          </a:prstGeom>
        </p:spPr>
      </p:pic>
      <p:pic>
        <p:nvPicPr>
          <p:cNvPr id="15" name="Picture 14">
            <a:extLst>
              <a:ext uri="{FF2B5EF4-FFF2-40B4-BE49-F238E27FC236}">
                <a16:creationId xmlns:a16="http://schemas.microsoft.com/office/drawing/2014/main" id="{DCBE88B4-41F1-A1A0-A7BF-E41C1C199F39}"/>
              </a:ext>
            </a:extLst>
          </p:cNvPr>
          <p:cNvPicPr>
            <a:picLocks noChangeAspect="1"/>
          </p:cNvPicPr>
          <p:nvPr/>
        </p:nvPicPr>
        <p:blipFill>
          <a:blip r:embed="rId5"/>
          <a:stretch>
            <a:fillRect/>
          </a:stretch>
        </p:blipFill>
        <p:spPr>
          <a:xfrm>
            <a:off x="2662142" y="4480560"/>
            <a:ext cx="7204234" cy="1873390"/>
          </a:xfrm>
          <a:prstGeom prst="rect">
            <a:avLst/>
          </a:prstGeom>
        </p:spPr>
      </p:pic>
      <p:sp>
        <p:nvSpPr>
          <p:cNvPr id="18" name="Rectangle 17">
            <a:extLst>
              <a:ext uri="{FF2B5EF4-FFF2-40B4-BE49-F238E27FC236}">
                <a16:creationId xmlns:a16="http://schemas.microsoft.com/office/drawing/2014/main" id="{D6891324-D4DE-3FCD-59F1-1596CCA90F57}"/>
              </a:ext>
            </a:extLst>
          </p:cNvPr>
          <p:cNvSpPr/>
          <p:nvPr/>
        </p:nvSpPr>
        <p:spPr>
          <a:xfrm>
            <a:off x="2662142" y="641955"/>
            <a:ext cx="7204234" cy="159127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10B27A5-FE66-5929-C978-19F7F243D904}"/>
              </a:ext>
            </a:extLst>
          </p:cNvPr>
          <p:cNvSpPr/>
          <p:nvPr/>
        </p:nvSpPr>
        <p:spPr>
          <a:xfrm>
            <a:off x="2662142" y="2529030"/>
            <a:ext cx="7204234" cy="17547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AB38085-4E8B-0AC5-8B59-19B6F5B9ACEF}"/>
              </a:ext>
            </a:extLst>
          </p:cNvPr>
          <p:cNvSpPr/>
          <p:nvPr/>
        </p:nvSpPr>
        <p:spPr>
          <a:xfrm>
            <a:off x="2662142" y="4480558"/>
            <a:ext cx="7204234" cy="18653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710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13</a:t>
            </a:fld>
            <a:endParaRPr lang="en-US" dirty="0"/>
          </a:p>
        </p:txBody>
      </p:sp>
      <p:pic>
        <p:nvPicPr>
          <p:cNvPr id="12" name="Picture 11">
            <a:extLst>
              <a:ext uri="{FF2B5EF4-FFF2-40B4-BE49-F238E27FC236}">
                <a16:creationId xmlns:a16="http://schemas.microsoft.com/office/drawing/2014/main" id="{BD4C8358-F8E9-17D9-ECD0-69A3D85508C8}"/>
              </a:ext>
            </a:extLst>
          </p:cNvPr>
          <p:cNvPicPr>
            <a:picLocks noChangeAspect="1"/>
          </p:cNvPicPr>
          <p:nvPr/>
        </p:nvPicPr>
        <p:blipFill>
          <a:blip r:embed="rId3"/>
          <a:stretch>
            <a:fillRect/>
          </a:stretch>
        </p:blipFill>
        <p:spPr>
          <a:xfrm>
            <a:off x="1734883" y="782637"/>
            <a:ext cx="8460677" cy="3938449"/>
          </a:xfrm>
          <a:prstGeom prst="rect">
            <a:avLst/>
          </a:prstGeom>
        </p:spPr>
      </p:pic>
      <p:pic>
        <p:nvPicPr>
          <p:cNvPr id="14" name="Picture 13">
            <a:extLst>
              <a:ext uri="{FF2B5EF4-FFF2-40B4-BE49-F238E27FC236}">
                <a16:creationId xmlns:a16="http://schemas.microsoft.com/office/drawing/2014/main" id="{11D68FF0-6823-B1D7-C05F-71A7CA20D683}"/>
              </a:ext>
            </a:extLst>
          </p:cNvPr>
          <p:cNvPicPr>
            <a:picLocks noChangeAspect="1"/>
          </p:cNvPicPr>
          <p:nvPr/>
        </p:nvPicPr>
        <p:blipFill rotWithShape="1">
          <a:blip r:embed="rId4"/>
          <a:srcRect r="4768"/>
          <a:stretch/>
        </p:blipFill>
        <p:spPr>
          <a:xfrm>
            <a:off x="2569464" y="4477703"/>
            <a:ext cx="6725172" cy="1429321"/>
          </a:xfrm>
          <a:prstGeom prst="rect">
            <a:avLst/>
          </a:prstGeom>
        </p:spPr>
      </p:pic>
    </p:spTree>
    <p:extLst>
      <p:ext uri="{BB962C8B-B14F-4D97-AF65-F5344CB8AC3E}">
        <p14:creationId xmlns:p14="http://schemas.microsoft.com/office/powerpoint/2010/main" val="290275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65D-D47E-B952-D1D9-41777FD552B3}"/>
              </a:ext>
            </a:extLst>
          </p:cNvPr>
          <p:cNvSpPr>
            <a:spLocks noGrp="1"/>
          </p:cNvSpPr>
          <p:nvPr>
            <p:ph type="title"/>
          </p:nvPr>
        </p:nvSpPr>
        <p:spPr/>
        <p:txBody>
          <a:bodyPr/>
          <a:lstStyle/>
          <a:p>
            <a:r>
              <a:rPr lang="en-US" dirty="0"/>
              <a:t>REFRENCE LINKS</a:t>
            </a:r>
            <a:endParaRPr lang="en-IN" dirty="0"/>
          </a:p>
        </p:txBody>
      </p:sp>
      <p:sp>
        <p:nvSpPr>
          <p:cNvPr id="4" name="Content Placeholder 3">
            <a:extLst>
              <a:ext uri="{FF2B5EF4-FFF2-40B4-BE49-F238E27FC236}">
                <a16:creationId xmlns:a16="http://schemas.microsoft.com/office/drawing/2014/main" id="{6F4F3D07-7DAC-6AE9-265A-B7F0738A47D3}"/>
              </a:ext>
            </a:extLst>
          </p:cNvPr>
          <p:cNvSpPr>
            <a:spLocks noGrp="1"/>
          </p:cNvSpPr>
          <p:nvPr>
            <p:ph sz="quarter" idx="11"/>
          </p:nvPr>
        </p:nvSpPr>
        <p:spPr>
          <a:xfrm>
            <a:off x="929640" y="2016638"/>
            <a:ext cx="9393936" cy="3500438"/>
          </a:xfrm>
        </p:spPr>
        <p:txBody>
          <a:bodyPr/>
          <a:lstStyle/>
          <a:p>
            <a:pPr marL="0" indent="0">
              <a:buNone/>
            </a:pPr>
            <a:r>
              <a:rPr lang="en-IN" dirty="0"/>
              <a:t>1</a:t>
            </a:r>
            <a:r>
              <a:rPr lang="en-IN" dirty="0">
                <a:solidFill>
                  <a:schemeClr val="tx1"/>
                </a:solidFill>
              </a:rPr>
              <a:t>. </a:t>
            </a:r>
            <a:r>
              <a:rPr lang="en-IN" dirty="0">
                <a:solidFill>
                  <a:schemeClr val="tx1"/>
                </a:solidFill>
                <a:hlinkClick r:id="rId2">
                  <a:extLst>
                    <a:ext uri="{A12FA001-AC4F-418D-AE19-62706E023703}">
                      <ahyp:hlinkClr xmlns:ahyp="http://schemas.microsoft.com/office/drawing/2018/hyperlinkcolor" val="tx"/>
                    </a:ext>
                  </a:extLst>
                </a:hlinkClick>
              </a:rPr>
              <a:t>https://frontendmasters.com/</a:t>
            </a:r>
            <a:endParaRPr lang="en-IN" dirty="0">
              <a:solidFill>
                <a:schemeClr val="tx1"/>
              </a:solidFill>
            </a:endParaRPr>
          </a:p>
          <a:p>
            <a:pPr marL="0" indent="0">
              <a:buNone/>
            </a:pPr>
            <a:r>
              <a:rPr lang="en-IN" dirty="0">
                <a:solidFill>
                  <a:schemeClr val="tx1"/>
                </a:solidFill>
              </a:rPr>
              <a:t>2. https://www.w3schools.com/howto/howto_blog_become_frontenddev.asp</a:t>
            </a:r>
          </a:p>
        </p:txBody>
      </p:sp>
      <p:sp>
        <p:nvSpPr>
          <p:cNvPr id="5" name="Slide Number Placeholder 4">
            <a:extLst>
              <a:ext uri="{FF2B5EF4-FFF2-40B4-BE49-F238E27FC236}">
                <a16:creationId xmlns:a16="http://schemas.microsoft.com/office/drawing/2014/main" id="{FCDB3DE3-4E54-A19B-088C-9BBD7D459423}"/>
              </a:ext>
            </a:extLst>
          </p:cNvPr>
          <p:cNvSpPr>
            <a:spLocks noGrp="1"/>
          </p:cNvSpPr>
          <p:nvPr>
            <p:ph type="sldNum" sz="quarter" idx="4"/>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419251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4050792" y="527304"/>
            <a:ext cx="6309360" cy="5486400"/>
          </a:xfrm>
        </p:spPr>
        <p:txBody>
          <a:bodyPr>
            <a:normAutofit/>
          </a:bodyPr>
          <a:lstStyle/>
          <a:p>
            <a:r>
              <a:rPr lang="en-US" sz="6000" dirty="0"/>
              <a:t>Thank you</a:t>
            </a:r>
          </a:p>
        </p:txBody>
      </p:sp>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4114800" cy="5059680"/>
          </a:xfrm>
        </p:spPr>
        <p:txBody>
          <a:bodyPr/>
          <a:lstStyle/>
          <a:p>
            <a:r>
              <a:rPr lang="en-US" dirty="0"/>
              <a:t>     STUDENT</a:t>
            </a:r>
            <a:br>
              <a:rPr lang="en-US" dirty="0"/>
            </a:br>
            <a:r>
              <a:rPr lang="en-US" dirty="0"/>
              <a:t>      DETAILS </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6775705" y="2782824"/>
            <a:ext cx="3950208" cy="2115312"/>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NAME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Gowthami Machiraju</a:t>
            </a:r>
          </a:p>
          <a:p>
            <a:r>
              <a:rPr lang="en-US" sz="2000" b="1" dirty="0">
                <a:solidFill>
                  <a:schemeClr val="tx1"/>
                </a:solidFill>
                <a:latin typeface="Times New Roman" panose="02020603050405020304" pitchFamily="18" charset="0"/>
                <a:cs typeface="Times New Roman" panose="02020603050405020304" pitchFamily="18" charset="0"/>
              </a:rPr>
              <a:t>REG NO:</a:t>
            </a:r>
            <a:r>
              <a:rPr lang="en-US" sz="2000" dirty="0">
                <a:solidFill>
                  <a:schemeClr val="tx1"/>
                </a:solidFill>
                <a:latin typeface="Times New Roman" panose="02020603050405020304" pitchFamily="18" charset="0"/>
                <a:cs typeface="Times New Roman" panose="02020603050405020304" pitchFamily="18" charset="0"/>
              </a:rPr>
              <a:t> AP22110011148</a:t>
            </a:r>
          </a:p>
          <a:p>
            <a:r>
              <a:rPr lang="en-US" sz="2000" b="1" dirty="0">
                <a:solidFill>
                  <a:schemeClr val="tx1"/>
                </a:solidFill>
                <a:latin typeface="Times New Roman" panose="02020603050405020304" pitchFamily="18" charset="0"/>
                <a:cs typeface="Times New Roman" panose="02020603050405020304" pitchFamily="18" charset="0"/>
              </a:rPr>
              <a:t>  SRM UNIVERSITY AP</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64AD-358F-E3F0-BE9C-A246A0942F8F}"/>
              </a:ext>
            </a:extLst>
          </p:cNvPr>
          <p:cNvSpPr>
            <a:spLocks noGrp="1"/>
          </p:cNvSpPr>
          <p:nvPr>
            <p:ph type="title"/>
          </p:nvPr>
        </p:nvSpPr>
        <p:spPr>
          <a:xfrm>
            <a:off x="399288" y="372654"/>
            <a:ext cx="9412224" cy="831623"/>
          </a:xfrm>
        </p:spPr>
        <p:txBody>
          <a:bodyPr/>
          <a:lstStyle/>
          <a:p>
            <a:r>
              <a:rPr lang="en-US" dirty="0"/>
              <a:t>PROJECT TITLE/PROJECT STATEMENT</a:t>
            </a:r>
            <a:endParaRPr lang="en-IN" dirty="0"/>
          </a:p>
        </p:txBody>
      </p:sp>
      <p:sp>
        <p:nvSpPr>
          <p:cNvPr id="3" name="Content Placeholder 2">
            <a:extLst>
              <a:ext uri="{FF2B5EF4-FFF2-40B4-BE49-F238E27FC236}">
                <a16:creationId xmlns:a16="http://schemas.microsoft.com/office/drawing/2014/main" id="{1AA104D1-8421-1490-97B1-3E22109CF7E3}"/>
              </a:ext>
            </a:extLst>
          </p:cNvPr>
          <p:cNvSpPr>
            <a:spLocks noGrp="1"/>
          </p:cNvSpPr>
          <p:nvPr>
            <p:ph sz="quarter" idx="10"/>
          </p:nvPr>
        </p:nvSpPr>
        <p:spPr>
          <a:xfrm>
            <a:off x="594360" y="1124712"/>
            <a:ext cx="10850880" cy="5360634"/>
          </a:xfrm>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Project Title:</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       Student Portfolio</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Problem Statement:</a:t>
            </a:r>
          </a:p>
          <a:p>
            <a:pPr marL="0" indent="0">
              <a:buNone/>
            </a:pPr>
            <a:endParaRPr lang="en-IN" sz="2000" b="1" dirty="0">
              <a:solidFill>
                <a:schemeClr val="tx1"/>
              </a:solidFill>
              <a:latin typeface="Times New Roman" panose="02020603050405020304" pitchFamily="18" charset="0"/>
              <a:cs typeface="Times New Roman" panose="02020603050405020304" pitchFamily="18" charset="0"/>
            </a:endParaRPr>
          </a:p>
          <a:p>
            <a:endParaRPr lang="en-IN" sz="20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Solution:</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To address the challenges students face in showcasing their skills and projects comprehensively, we propose developing an online portfolio. This digital platform will serve as an interactive and dynamic representation of their abilities, experiences, and achievements.</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6F8F7EC-E6F3-F682-A857-E9464385D580}"/>
              </a:ext>
            </a:extLst>
          </p:cNvPr>
          <p:cNvSpPr>
            <a:spLocks noGrp="1"/>
          </p:cNvSpPr>
          <p:nvPr>
            <p:ph type="sldNum" sz="quarter" idx="4"/>
          </p:nvPr>
        </p:nvSpPr>
        <p:spPr/>
        <p:txBody>
          <a:bodyPr/>
          <a:lstStyle/>
          <a:p>
            <a:fld id="{B5CEABB6-07DC-46E8-9B57-56EC44A396E5}" type="slidenum">
              <a:rPr lang="en-US" smtClean="0"/>
              <a:pPr/>
              <a:t>3</a:t>
            </a:fld>
            <a:endParaRPr lang="en-US" dirty="0"/>
          </a:p>
        </p:txBody>
      </p:sp>
      <p:sp>
        <p:nvSpPr>
          <p:cNvPr id="7" name="Rectangle 2">
            <a:extLst>
              <a:ext uri="{FF2B5EF4-FFF2-40B4-BE49-F238E27FC236}">
                <a16:creationId xmlns:a16="http://schemas.microsoft.com/office/drawing/2014/main" id="{D4A03DA1-DB29-46C0-7392-0DA5806CB7AF}"/>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sng" strike="noStrike" cap="none" normalizeH="0" baseline="0">
                <a:ln>
                  <a:noFill/>
                </a:ln>
                <a:solidFill>
                  <a:srgbClr val="000000"/>
                </a:solidFill>
                <a:effectLst/>
                <a:latin typeface="Segoe UI" panose="020B0502040204020203" pitchFamily="34" charset="0"/>
                <a:cs typeface="Segoe UI" panose="020B0502040204020203" pitchFamily="34" charset="0"/>
              </a:rPr>
              <a:t> :</a:t>
            </a:r>
            <a:endPar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4F524C1-9E59-97AB-F684-713FBB942BE1}"/>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0417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11207E5E-062D-C01E-FBD2-436538F48254}"/>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DDB14917-D420-64CB-90DB-74C20A832E25}"/>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41AFB236-F263-427F-225C-FE26DB19449D}"/>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2F6A53C9-1A40-2760-B487-0864ED0683D1}"/>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410FED0E-74AB-9E8A-1A6E-534E53DB3912}"/>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6E162768-BD86-E5AA-37F9-DAFCD709CFE6}"/>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91E635F2-DC60-5D9B-957C-127B6F2C5442}"/>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1">
            <a:extLst>
              <a:ext uri="{FF2B5EF4-FFF2-40B4-BE49-F238E27FC236}">
                <a16:creationId xmlns:a16="http://schemas.microsoft.com/office/drawing/2014/main" id="{F9B3A261-5E13-EE31-DEC2-ED180921B65F}"/>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2">
            <a:extLst>
              <a:ext uri="{FF2B5EF4-FFF2-40B4-BE49-F238E27FC236}">
                <a16:creationId xmlns:a16="http://schemas.microsoft.com/office/drawing/2014/main" id="{7467C539-166C-3877-0598-595FC7F6C579}"/>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01E37D15-AB7A-81ED-18D0-C44C0F5DC648}"/>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4">
            <a:extLst>
              <a:ext uri="{FF2B5EF4-FFF2-40B4-BE49-F238E27FC236}">
                <a16:creationId xmlns:a16="http://schemas.microsoft.com/office/drawing/2014/main" id="{84611259-A878-01C6-76F8-20FF60139646}"/>
              </a:ext>
            </a:extLst>
          </p:cNvPr>
          <p:cNvSpPr>
            <a:spLocks noChangeArrowheads="1"/>
          </p:cNvSpPr>
          <p:nvPr/>
        </p:nvSpPr>
        <p:spPr bwMode="auto">
          <a:xfrm>
            <a:off x="0" y="0"/>
            <a:ext cx="6210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504692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5">
            <a:extLst>
              <a:ext uri="{FF2B5EF4-FFF2-40B4-BE49-F238E27FC236}">
                <a16:creationId xmlns:a16="http://schemas.microsoft.com/office/drawing/2014/main" id="{D2DA601C-4244-8CB1-E4A2-FEE375CC3FA7}"/>
              </a:ext>
            </a:extLst>
          </p:cNvPr>
          <p:cNvSpPr>
            <a:spLocks noChangeArrowheads="1"/>
          </p:cNvSpPr>
          <p:nvPr/>
        </p:nvSpPr>
        <p:spPr bwMode="auto">
          <a:xfrm>
            <a:off x="0" y="0"/>
            <a:ext cx="7823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alibri" panose="020F0502020204030204" pitchFamily="34" charset="0"/>
                <a:cs typeface="Calibri" panose="020F0502020204030204" pitchFamily="34" charset="0"/>
              </a:rPr>
              <a:t>Many</a:t>
            </a:r>
            <a:endPar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4A0A951A-282E-EF15-0AEA-9C962FE6115F}"/>
              </a:ext>
            </a:extLst>
          </p:cNvPr>
          <p:cNvSpPr>
            <a:spLocks noChangeArrowheads="1"/>
          </p:cNvSpPr>
          <p:nvPr/>
        </p:nvSpPr>
        <p:spPr bwMode="auto">
          <a:xfrm>
            <a:off x="579120" y="2791637"/>
            <a:ext cx="1069848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students find it challenging to showcase all their skills and projects through traditional resumes and cover letters. These conventional methods often fail to provide a comprehensive picture of their capabilities, leading to missed job opportunities. Furthermore, without an online presence, students struggle to get noticed and network with potential employers or collaborators.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13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86CC-9509-3C84-C984-09F4D3B9D965}"/>
              </a:ext>
            </a:extLst>
          </p:cNvPr>
          <p:cNvSpPr>
            <a:spLocks noGrp="1"/>
          </p:cNvSpPr>
          <p:nvPr>
            <p:ph type="title"/>
          </p:nvPr>
        </p:nvSpPr>
        <p:spPr>
          <a:xfrm>
            <a:off x="594360" y="566407"/>
            <a:ext cx="10363200" cy="699459"/>
          </a:xfrm>
        </p:spPr>
        <p:txBody>
          <a:bodyPr>
            <a:normAutofit/>
          </a:bodyPr>
          <a:lstStyle/>
          <a:p>
            <a:r>
              <a:rPr lang="en-US" sz="3200" b="1" dirty="0">
                <a:cs typeface="Times New Roman" panose="02020603050405020304" pitchFamily="18" charset="0"/>
              </a:rPr>
              <a:t>AGENDA</a:t>
            </a:r>
            <a:endParaRPr lang="en-IN" sz="3200" b="1" dirty="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78AEE49-F182-2F92-6FF4-F394A7CBCA8F}"/>
              </a:ext>
            </a:extLst>
          </p:cNvPr>
          <p:cNvSpPr>
            <a:spLocks noGrp="1"/>
          </p:cNvSpPr>
          <p:nvPr>
            <p:ph type="sldNum" sz="quarter" idx="4"/>
          </p:nvPr>
        </p:nvSpPr>
        <p:spPr/>
        <p:txBody>
          <a:bodyPr/>
          <a:lstStyle/>
          <a:p>
            <a:fld id="{B5CEABB6-07DC-46E8-9B57-56EC44A396E5}" type="slidenum">
              <a:rPr lang="en-US" smtClean="0"/>
              <a:pPr/>
              <a:t>4</a:t>
            </a:fld>
            <a:endParaRPr lang="en-US" dirty="0"/>
          </a:p>
        </p:txBody>
      </p:sp>
      <p:sp>
        <p:nvSpPr>
          <p:cNvPr id="6" name="Rectangle 1">
            <a:extLst>
              <a:ext uri="{FF2B5EF4-FFF2-40B4-BE49-F238E27FC236}">
                <a16:creationId xmlns:a16="http://schemas.microsoft.com/office/drawing/2014/main" id="{1C1018D2-36B7-A6FE-087D-A69152AF4A10}"/>
              </a:ext>
            </a:extLst>
          </p:cNvPr>
          <p:cNvSpPr>
            <a:spLocks noGrp="1" noChangeArrowheads="1"/>
          </p:cNvSpPr>
          <p:nvPr>
            <p:ph sz="quarter" idx="11"/>
          </p:nvPr>
        </p:nvSpPr>
        <p:spPr bwMode="auto">
          <a:xfrm>
            <a:off x="499621" y="1387710"/>
            <a:ext cx="10614581"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agenda for creating a student portfolio is to develop a dynamic online platform that allows students to effectively showcase their skills, projects, and achievements. This portfolio aims to enhance their professional visibility, providing a comprehensive view of their capabilities to potential employers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collaborators.By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offering a centralized, easy-to-navigate space for their work, the portfolio will facilitate Better</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networking opportunities and improve their chances of securing job offers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internships.The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ultimate goal is to create an engaging and professional online presence that accurately reflects</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student's talents and ambitions.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107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AA60-49B9-0317-5D2B-2B28AF3747BF}"/>
              </a:ext>
            </a:extLst>
          </p:cNvPr>
          <p:cNvSpPr>
            <a:spLocks noGrp="1"/>
          </p:cNvSpPr>
          <p:nvPr>
            <p:ph type="title"/>
          </p:nvPr>
        </p:nvSpPr>
        <p:spPr>
          <a:xfrm>
            <a:off x="455429" y="371623"/>
            <a:ext cx="10515600" cy="1325563"/>
          </a:xfrm>
        </p:spPr>
        <p:txBody>
          <a:bodyPr/>
          <a:lstStyle/>
          <a:p>
            <a:r>
              <a:rPr lang="en-US" dirty="0">
                <a:cs typeface="Times New Roman" panose="02020603050405020304" pitchFamily="18" charset="0"/>
              </a:rPr>
              <a:t>PROJECT OVERVIEW</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AC10E066-1927-6F8B-FE2B-A760FE7DE050}"/>
              </a:ext>
            </a:extLst>
          </p:cNvPr>
          <p:cNvSpPr>
            <a:spLocks noGrp="1"/>
          </p:cNvSpPr>
          <p:nvPr>
            <p:ph sz="quarter" idx="11"/>
          </p:nvPr>
        </p:nvSpPr>
        <p:spPr>
          <a:xfrm>
            <a:off x="603504" y="1783080"/>
            <a:ext cx="10515599" cy="4703296"/>
          </a:xfrm>
        </p:spPr>
        <p:txBody>
          <a:bodyPr/>
          <a:lstStyle/>
          <a:p>
            <a:r>
              <a:rPr lang="en-US" dirty="0">
                <a:solidFill>
                  <a:schemeClr val="tx1"/>
                </a:solidFill>
                <a:latin typeface="Times New Roman" panose="02020603050405020304" pitchFamily="18" charset="0"/>
                <a:cs typeface="Times New Roman" panose="02020603050405020304" pitchFamily="18" charset="0"/>
              </a:rPr>
              <a:t>It provides a detailed and interactive view of their abilities, making it easier for potential employers and collaborators to see what they can do. The portfolio usually includes an introduction, project descriptions, and contact information, often with images and videos. This digital presence helps students stand out in the job market and makes it easier to network and find job opportunities.</a:t>
            </a:r>
          </a:p>
          <a:p>
            <a:pPr marL="0" indent="0">
              <a:buNone/>
            </a:pPr>
            <a:r>
              <a:rPr lang="en-US" b="1" dirty="0">
                <a:solidFill>
                  <a:schemeClr val="tx1"/>
                </a:solidFill>
                <a:latin typeface="Times New Roman" panose="02020603050405020304" pitchFamily="18" charset="0"/>
                <a:cs typeface="Times New Roman" panose="02020603050405020304" pitchFamily="18" charset="0"/>
              </a:rPr>
              <a:t>Key Features:</a:t>
            </a:r>
          </a:p>
          <a:p>
            <a:pPr marL="0" indent="0">
              <a:buNone/>
            </a:pPr>
            <a:r>
              <a:rPr lang="en-US" b="1" dirty="0">
                <a:solidFill>
                  <a:schemeClr val="tx1"/>
                </a:solidFill>
                <a:latin typeface="Times New Roman" panose="02020603050405020304" pitchFamily="18" charset="0"/>
                <a:cs typeface="Times New Roman" panose="02020603050405020304" pitchFamily="18" charset="0"/>
              </a:rPr>
              <a:t>1. Home Page:</a:t>
            </a:r>
          </a:p>
          <a:p>
            <a:pPr marL="0" indent="0">
              <a:buNone/>
            </a:pPr>
            <a:r>
              <a:rPr lang="en-US" dirty="0">
                <a:solidFill>
                  <a:schemeClr val="tx1"/>
                </a:solidFill>
                <a:latin typeface="Times New Roman" panose="02020603050405020304" pitchFamily="18" charset="0"/>
                <a:cs typeface="Times New Roman" panose="02020603050405020304" pitchFamily="18" charset="0"/>
              </a:rPr>
              <a:t>        -Introduction with a professional bio and photo.</a:t>
            </a:r>
          </a:p>
          <a:p>
            <a:pPr marL="0" indent="0">
              <a:buNone/>
            </a:pPr>
            <a:r>
              <a:rPr lang="en-US" dirty="0">
                <a:solidFill>
                  <a:schemeClr val="tx1"/>
                </a:solidFill>
                <a:latin typeface="Times New Roman" panose="02020603050405020304" pitchFamily="18" charset="0"/>
                <a:cs typeface="Times New Roman" panose="02020603050405020304" pitchFamily="18" charset="0"/>
              </a:rPr>
              <a:t>        -Navigation for easy access to different sections</a:t>
            </a:r>
          </a:p>
          <a:p>
            <a:pPr marL="0" indent="0">
              <a:buNone/>
            </a:pPr>
            <a:r>
              <a:rPr lang="en-US" b="1" dirty="0">
                <a:solidFill>
                  <a:schemeClr val="tx1"/>
                </a:solidFill>
                <a:latin typeface="Times New Roman" panose="02020603050405020304" pitchFamily="18" charset="0"/>
                <a:cs typeface="Times New Roman" panose="02020603050405020304" pitchFamily="18" charset="0"/>
              </a:rPr>
              <a:t>2. About Me: </a:t>
            </a:r>
          </a:p>
          <a:p>
            <a:pPr marL="0" indent="0">
              <a:buNone/>
            </a:pPr>
            <a:r>
              <a:rPr lang="en-US" dirty="0">
                <a:solidFill>
                  <a:schemeClr val="tx1"/>
                </a:solidFill>
                <a:latin typeface="Times New Roman" panose="02020603050405020304" pitchFamily="18" charset="0"/>
                <a:cs typeface="Times New Roman" panose="02020603050405020304" pitchFamily="18" charset="0"/>
              </a:rPr>
              <a:t>        -Details of interests, and career goals</a:t>
            </a:r>
            <a:r>
              <a:rPr lang="en-US" dirty="0">
                <a:solidFill>
                  <a:schemeClr val="tx1"/>
                </a:solidFill>
              </a:rPr>
              <a:t>.</a:t>
            </a:r>
            <a:endParaRPr lang="en-IN" dirty="0">
              <a:solidFill>
                <a:schemeClr val="tx1"/>
              </a:solidFill>
            </a:endParaRPr>
          </a:p>
        </p:txBody>
      </p:sp>
      <p:sp>
        <p:nvSpPr>
          <p:cNvPr id="5" name="Slide Number Placeholder 4">
            <a:extLst>
              <a:ext uri="{FF2B5EF4-FFF2-40B4-BE49-F238E27FC236}">
                <a16:creationId xmlns:a16="http://schemas.microsoft.com/office/drawing/2014/main" id="{366D47F2-179E-051F-33CE-3EBF47CEA5C1}"/>
              </a:ext>
            </a:extLst>
          </p:cNvPr>
          <p:cNvSpPr>
            <a:spLocks noGrp="1"/>
          </p:cNvSpPr>
          <p:nvPr>
            <p:ph type="sldNum" sz="quarter" idx="4"/>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47133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63587-2616-8CD0-9477-F80828B98ADC}"/>
              </a:ext>
            </a:extLst>
          </p:cNvPr>
          <p:cNvSpPr>
            <a:spLocks noGrp="1"/>
          </p:cNvSpPr>
          <p:nvPr>
            <p:ph sz="quarter" idx="11"/>
          </p:nvPr>
        </p:nvSpPr>
        <p:spPr>
          <a:xfrm>
            <a:off x="530353" y="841248"/>
            <a:ext cx="10177271" cy="5367528"/>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3. Skills Showcase:</a:t>
            </a:r>
          </a:p>
          <a:p>
            <a:pPr marL="0" indent="0">
              <a:buNone/>
            </a:pPr>
            <a:r>
              <a:rPr lang="en-US" dirty="0">
                <a:solidFill>
                  <a:schemeClr val="tx1"/>
                </a:solidFill>
                <a:latin typeface="Times New Roman" panose="02020603050405020304" pitchFamily="18" charset="0"/>
                <a:cs typeface="Times New Roman" panose="02020603050405020304" pitchFamily="18" charset="0"/>
              </a:rPr>
              <a:t>     -List of technical and soft skills with proficiency levels</a:t>
            </a:r>
          </a:p>
          <a:p>
            <a:pPr marL="0" indent="0">
              <a:buNone/>
            </a:pPr>
            <a:r>
              <a:rPr lang="en-US" b="1" dirty="0">
                <a:solidFill>
                  <a:schemeClr val="tx1"/>
                </a:solidFill>
                <a:latin typeface="Times New Roman" panose="02020603050405020304" pitchFamily="18" charset="0"/>
                <a:cs typeface="Times New Roman" panose="02020603050405020304" pitchFamily="18" charset="0"/>
              </a:rPr>
              <a:t>4. Projects Display:</a:t>
            </a:r>
          </a:p>
          <a:p>
            <a:pPr marL="0" indent="0">
              <a:buNone/>
            </a:pPr>
            <a:r>
              <a:rPr lang="en-US" dirty="0">
                <a:solidFill>
                  <a:schemeClr val="tx1"/>
                </a:solidFill>
                <a:latin typeface="Times New Roman" panose="02020603050405020304" pitchFamily="18" charset="0"/>
                <a:cs typeface="Times New Roman" panose="02020603050405020304" pitchFamily="18" charset="0"/>
              </a:rPr>
              <a:t>      -Showcase of completed projects with descriptions, technologies used.</a:t>
            </a:r>
          </a:p>
          <a:p>
            <a:pPr marL="0" indent="0">
              <a:buNone/>
            </a:pPr>
            <a:r>
              <a:rPr lang="en-US" b="1" dirty="0">
                <a:solidFill>
                  <a:schemeClr val="tx1"/>
                </a:solidFill>
                <a:latin typeface="Times New Roman" panose="02020603050405020304" pitchFamily="18" charset="0"/>
                <a:cs typeface="Times New Roman" panose="02020603050405020304" pitchFamily="18" charset="0"/>
              </a:rPr>
              <a:t>5. Services Offered:</a:t>
            </a:r>
          </a:p>
          <a:p>
            <a:pPr marL="0" indent="0">
              <a:buNone/>
            </a:pPr>
            <a:r>
              <a:rPr lang="en-US" dirty="0">
                <a:solidFill>
                  <a:schemeClr val="tx1"/>
                </a:solidFill>
                <a:latin typeface="Times New Roman" panose="02020603050405020304" pitchFamily="18" charset="0"/>
                <a:cs typeface="Times New Roman" panose="02020603050405020304" pitchFamily="18" charset="0"/>
              </a:rPr>
              <a:t>       -Description of services the student can provide, such as web development or design.</a:t>
            </a:r>
          </a:p>
          <a:p>
            <a:pPr marL="0" indent="0">
              <a:buNone/>
            </a:pPr>
            <a:r>
              <a:rPr lang="en-US" b="1" dirty="0">
                <a:solidFill>
                  <a:schemeClr val="tx1"/>
                </a:solidFill>
                <a:latin typeface="Times New Roman" panose="02020603050405020304" pitchFamily="18" charset="0"/>
                <a:cs typeface="Times New Roman" panose="02020603050405020304" pitchFamily="18" charset="0"/>
              </a:rPr>
              <a:t>6. Contact Information:</a:t>
            </a:r>
          </a:p>
          <a:p>
            <a:pPr marL="0" indent="0">
              <a:buNone/>
            </a:pPr>
            <a:r>
              <a:rPr lang="en-US" dirty="0">
                <a:solidFill>
                  <a:schemeClr val="tx1"/>
                </a:solidFill>
                <a:latin typeface="Times New Roman" panose="02020603050405020304" pitchFamily="18" charset="0"/>
                <a:cs typeface="Times New Roman" panose="02020603050405020304" pitchFamily="18" charset="0"/>
              </a:rPr>
              <a:t>        -Contact form for inquiries and networking opportunities.</a:t>
            </a:r>
          </a:p>
          <a:p>
            <a:pPr marL="0" indent="0">
              <a:buNone/>
            </a:pPr>
            <a:r>
              <a:rPr lang="en-US" dirty="0">
                <a:solidFill>
                  <a:schemeClr val="tx1"/>
                </a:solidFill>
                <a:latin typeface="Times New Roman" panose="02020603050405020304" pitchFamily="18" charset="0"/>
                <a:cs typeface="Times New Roman" panose="02020603050405020304" pitchFamily="18" charset="0"/>
              </a:rPr>
              <a:t>        - Links to social media profiles and email address.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31CE961-CE9E-CF62-757A-84B64BED45FC}"/>
              </a:ext>
            </a:extLst>
          </p:cNvPr>
          <p:cNvSpPr>
            <a:spLocks noGrp="1"/>
          </p:cNvSpPr>
          <p:nvPr>
            <p:ph type="sldNum" sz="quarter" idx="4"/>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12968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8E84-85CC-91DD-EC55-E9A491171304}"/>
              </a:ext>
            </a:extLst>
          </p:cNvPr>
          <p:cNvSpPr>
            <a:spLocks noGrp="1"/>
          </p:cNvSpPr>
          <p:nvPr>
            <p:ph type="title"/>
          </p:nvPr>
        </p:nvSpPr>
        <p:spPr>
          <a:xfrm>
            <a:off x="448056" y="618744"/>
            <a:ext cx="8906256" cy="890016"/>
          </a:xfrm>
        </p:spPr>
        <p:txBody>
          <a:bodyPr/>
          <a:lstStyle/>
          <a:p>
            <a:r>
              <a:rPr lang="en-US" dirty="0">
                <a:cs typeface="Times New Roman" panose="02020603050405020304" pitchFamily="18" charset="0"/>
              </a:rPr>
              <a:t>Who are the end users of this project ?</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CCE959F9-849A-9BB3-C1C3-269BA7FED963}"/>
              </a:ext>
            </a:extLst>
          </p:cNvPr>
          <p:cNvSpPr>
            <a:spLocks noGrp="1"/>
          </p:cNvSpPr>
          <p:nvPr>
            <p:ph sz="quarter" idx="10"/>
          </p:nvPr>
        </p:nvSpPr>
        <p:spPr>
          <a:xfrm>
            <a:off x="603504" y="1856232"/>
            <a:ext cx="10524617" cy="4383024"/>
          </a:xfrm>
        </p:spPr>
        <p:txBody>
          <a:bodyPr/>
          <a:lstStyle/>
          <a:p>
            <a:r>
              <a:rPr lang="en-US" dirty="0">
                <a:solidFill>
                  <a:schemeClr val="tx1"/>
                </a:solidFill>
                <a:latin typeface="Times New Roman" panose="02020603050405020304" pitchFamily="18" charset="0"/>
                <a:cs typeface="Times New Roman" panose="02020603050405020304" pitchFamily="18" charset="0"/>
              </a:rPr>
              <a:t>The primary end users of a student portfolio are potential employers who use it to assess the student's skills, projects, and qualifications for job opportunities. Collaborators benefit as well, as the portfolio provides a detailed view of the student's work, making it easier to identify potential partnerships for projects or research. Academic institutions, including professors, advisors, and admission committees, use the portfolio to evaluate the student's work for internships, scholarships, or further education. Peers and colleagues in the same field may review the portfolio for insights, feedback, and networking opportunities. Clients seeking to hire the student for freelance or contract work also rely on the portfolio to understand the student's capabilities. Finally, the portfolio serves the student by allowing them to self-assess, track progress, and reflect on their achievements and growth over time</a:t>
            </a:r>
            <a:r>
              <a:rPr lang="en-US" dirty="0"/>
              <a:t>.</a:t>
            </a:r>
            <a:endParaRPr lang="en-IN" dirty="0"/>
          </a:p>
        </p:txBody>
      </p:sp>
      <p:sp>
        <p:nvSpPr>
          <p:cNvPr id="4" name="Slide Number Placeholder 3">
            <a:extLst>
              <a:ext uri="{FF2B5EF4-FFF2-40B4-BE49-F238E27FC236}">
                <a16:creationId xmlns:a16="http://schemas.microsoft.com/office/drawing/2014/main" id="{77C64053-8141-044D-39A1-C0CFFAB796EC}"/>
              </a:ext>
            </a:extLst>
          </p:cNvPr>
          <p:cNvSpPr>
            <a:spLocks noGrp="1"/>
          </p:cNvSpPr>
          <p:nvPr>
            <p:ph type="sldNum" sz="quarter" idx="4"/>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1660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7E58-99D9-F926-213A-87559146BB64}"/>
              </a:ext>
            </a:extLst>
          </p:cNvPr>
          <p:cNvSpPr>
            <a:spLocks noGrp="1"/>
          </p:cNvSpPr>
          <p:nvPr>
            <p:ph type="title"/>
          </p:nvPr>
        </p:nvSpPr>
        <p:spPr>
          <a:xfrm>
            <a:off x="530352" y="472440"/>
            <a:ext cx="10168128" cy="341376"/>
          </a:xfrm>
        </p:spPr>
        <p:txBody>
          <a:bodyPr>
            <a:noAutofit/>
          </a:bodyPr>
          <a:lstStyle/>
          <a:p>
            <a:r>
              <a:rPr lang="en-US" dirty="0">
                <a:cs typeface="Times New Roman" panose="02020603050405020304" pitchFamily="18" charset="0"/>
              </a:rPr>
              <a:t>Your solution and its value proposition</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A861007E-0659-D795-B851-32BF43AEE15E}"/>
              </a:ext>
            </a:extLst>
          </p:cNvPr>
          <p:cNvSpPr>
            <a:spLocks noGrp="1"/>
          </p:cNvSpPr>
          <p:nvPr>
            <p:ph sz="quarter" idx="10"/>
          </p:nvPr>
        </p:nvSpPr>
        <p:spPr>
          <a:xfrm>
            <a:off x="591312" y="960120"/>
            <a:ext cx="11009376" cy="5279136"/>
          </a:xfrm>
        </p:spPr>
        <p:txBody>
          <a:bodyPr>
            <a:normAutofit fontScale="77500" lnSpcReduction="20000"/>
          </a:bodyPr>
          <a:lstStyle/>
          <a:p>
            <a:r>
              <a:rPr lang="en-US" dirty="0">
                <a:solidFill>
                  <a:schemeClr val="tx1"/>
                </a:solidFill>
                <a:latin typeface="Times New Roman" panose="02020603050405020304" pitchFamily="18" charset="0"/>
                <a:cs typeface="Times New Roman" panose="02020603050405020304" pitchFamily="18" charset="0"/>
              </a:rPr>
              <a:t>The project aims to create a personal portfolio website using HTML, CSS, and JavaScript, enabling students to effectively showcase their abilities, projects, experiences, and achievements.</a:t>
            </a:r>
          </a:p>
          <a:p>
            <a:r>
              <a:rPr lang="en-US" b="1" dirty="0">
                <a:solidFill>
                  <a:schemeClr val="tx1"/>
                </a:solidFill>
                <a:latin typeface="Times New Roman" panose="02020603050405020304" pitchFamily="18" charset="0"/>
                <a:cs typeface="Times New Roman" panose="02020603050405020304" pitchFamily="18" charset="0"/>
              </a:rPr>
              <a:t>Key Features:</a:t>
            </a:r>
            <a:endParaRPr lang="en-US"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Skill and Project Showcase:</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portfolio will comprehensively highlight the student's technical and artistic abilities through detailed descriptions and multimedia presentations of their projects.</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Each project will include explanations of methodologies, technologies used, and outcomes, providing a clear demonstration of the student's expertise.</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Interactive Elements:</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JavaScript will be utilized to incorporate interactive elements like project demos, animations, and dynamic charts.</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These features will engage visitors and offer an interactive experience that enhances understanding of the student's capabilities.</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User-Friendly Design:</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Designed to be visually appealing and responsive across devices, the portfolio will offer an intuitive navigation experience.</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It aims to improve the student's networking opportunities by serving as a professional platform for potential employers and collaborators.</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Enhancing Career Opportunities:</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By showcasing a diverse range of skills and projects, the portfolio aims to boost the student's visibility and credibility in the job market.</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It will effectively attract job offers, internships, freelance work, and collaboration opportunities.</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Reflection and Growth:</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Beyond showcasing current achievements, the portfolio will enable ongoing reflection and growth tracking.</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Updates will be facilitated to reflect new skills, experiences, and professional development milestones.</a:t>
            </a:r>
          </a:p>
          <a:p>
            <a:endParaRPr lang="en-IN" dirty="0"/>
          </a:p>
        </p:txBody>
      </p:sp>
      <p:sp>
        <p:nvSpPr>
          <p:cNvPr id="4" name="Slide Number Placeholder 3">
            <a:extLst>
              <a:ext uri="{FF2B5EF4-FFF2-40B4-BE49-F238E27FC236}">
                <a16:creationId xmlns:a16="http://schemas.microsoft.com/office/drawing/2014/main" id="{A1A469A8-FE58-F2F0-9832-B559649C3F15}"/>
              </a:ext>
            </a:extLst>
          </p:cNvPr>
          <p:cNvSpPr>
            <a:spLocks noGrp="1"/>
          </p:cNvSpPr>
          <p:nvPr>
            <p:ph type="sldNum" sz="quarter" idx="4"/>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4739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9D49-DA2D-3E85-F627-315622503863}"/>
              </a:ext>
            </a:extLst>
          </p:cNvPr>
          <p:cNvSpPr>
            <a:spLocks noGrp="1"/>
          </p:cNvSpPr>
          <p:nvPr>
            <p:ph type="title"/>
          </p:nvPr>
        </p:nvSpPr>
        <p:spPr>
          <a:xfrm>
            <a:off x="612648" y="539496"/>
            <a:ext cx="7690104" cy="795528"/>
          </a:xfrm>
        </p:spPr>
        <p:txBody>
          <a:bodyPr/>
          <a:lstStyle/>
          <a:p>
            <a:r>
              <a:rPr lang="en-US" dirty="0">
                <a:cs typeface="Times New Roman" panose="02020603050405020304" pitchFamily="18" charset="0"/>
              </a:rPr>
              <a:t>How did you </a:t>
            </a:r>
            <a:r>
              <a:rPr lang="en-US" dirty="0" err="1">
                <a:cs typeface="Times New Roman" panose="02020603050405020304" pitchFamily="18" charset="0"/>
              </a:rPr>
              <a:t>customise</a:t>
            </a:r>
            <a:r>
              <a:rPr lang="en-US" dirty="0">
                <a:cs typeface="Times New Roman" panose="02020603050405020304" pitchFamily="18" charset="0"/>
              </a:rPr>
              <a:t> the project ?</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95ADD66C-317B-B270-BB59-3EB6AE79D552}"/>
              </a:ext>
            </a:extLst>
          </p:cNvPr>
          <p:cNvSpPr>
            <a:spLocks noGrp="1"/>
          </p:cNvSpPr>
          <p:nvPr>
            <p:ph sz="quarter" idx="10"/>
          </p:nvPr>
        </p:nvSpPr>
        <p:spPr>
          <a:xfrm>
            <a:off x="612649" y="1417319"/>
            <a:ext cx="10378439" cy="544068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The purpose of my personal portfolio is to display my skills, projects, and achievements professionally. It helps me show potential employers and collaborators what I can do, making it easier to connect with opportunities that align with my career ambitions.</a:t>
            </a:r>
          </a:p>
          <a:p>
            <a:r>
              <a:rPr lang="en-US" sz="1600" b="1" dirty="0">
                <a:solidFill>
                  <a:schemeClr val="tx1"/>
                </a:solidFill>
                <a:latin typeface="Times New Roman" panose="02020603050405020304" pitchFamily="18" charset="0"/>
                <a:cs typeface="Times New Roman" panose="02020603050405020304" pitchFamily="18" charset="0"/>
              </a:rPr>
              <a:t>1.Personalized Content and Design:</a:t>
            </a:r>
          </a:p>
          <a:p>
            <a:r>
              <a:rPr lang="en-US" sz="1600" dirty="0">
                <a:solidFill>
                  <a:schemeClr val="tx1"/>
                </a:solidFill>
                <a:latin typeface="Times New Roman" panose="02020603050405020304" pitchFamily="18" charset="0"/>
                <a:cs typeface="Times New Roman" panose="02020603050405020304" pitchFamily="18" charset="0"/>
              </a:rPr>
              <a:t>      -Custom logos, colors, fonts, detailed bio, skills, projects, and testimonials reflecting my unique style and professional identity.</a:t>
            </a:r>
          </a:p>
          <a:p>
            <a:r>
              <a:rPr lang="en-US" sz="1600" b="1" dirty="0">
                <a:solidFill>
                  <a:schemeClr val="tx1"/>
                </a:solidFill>
                <a:latin typeface="Times New Roman" panose="02020603050405020304" pitchFamily="18" charset="0"/>
                <a:cs typeface="Times New Roman" panose="02020603050405020304" pitchFamily="18" charset="0"/>
              </a:rPr>
              <a:t>2. Interactive Elements:</a:t>
            </a:r>
          </a:p>
          <a:p>
            <a:r>
              <a:rPr lang="en-US" sz="1600" dirty="0">
                <a:solidFill>
                  <a:schemeClr val="tx1"/>
                </a:solidFill>
                <a:latin typeface="Times New Roman" panose="02020603050405020304" pitchFamily="18" charset="0"/>
                <a:cs typeface="Times New Roman" panose="02020603050405020304" pitchFamily="18" charset="0"/>
              </a:rPr>
              <a:t>       -implemented animations, hover effects, and dynamic content using JavaScript to enhance user engagement</a:t>
            </a:r>
          </a:p>
          <a:p>
            <a:r>
              <a:rPr lang="en-US" sz="1600" b="1" dirty="0">
                <a:solidFill>
                  <a:schemeClr val="tx1"/>
                </a:solidFill>
                <a:latin typeface="Times New Roman" panose="02020603050405020304" pitchFamily="18" charset="0"/>
                <a:cs typeface="Times New Roman" panose="02020603050405020304" pitchFamily="18" charset="0"/>
              </a:rPr>
              <a:t>3. Responsive Design:</a:t>
            </a:r>
          </a:p>
          <a:p>
            <a:r>
              <a:rPr lang="en-US" sz="1600" dirty="0">
                <a:solidFill>
                  <a:schemeClr val="tx1"/>
                </a:solidFill>
                <a:latin typeface="Times New Roman" panose="02020603050405020304" pitchFamily="18" charset="0"/>
                <a:cs typeface="Times New Roman" panose="02020603050405020304" pitchFamily="18" charset="0"/>
              </a:rPr>
              <a:t>        -Ensured the site is mobile-friendly and looks great on all devices through responsive CSS and media queries.</a:t>
            </a:r>
          </a:p>
          <a:p>
            <a:r>
              <a:rPr lang="en-US" sz="1600" b="1" dirty="0">
                <a:solidFill>
                  <a:schemeClr val="tx1"/>
                </a:solidFill>
                <a:latin typeface="Times New Roman" panose="02020603050405020304" pitchFamily="18" charset="0"/>
                <a:cs typeface="Times New Roman" panose="02020603050405020304" pitchFamily="18" charset="0"/>
              </a:rPr>
              <a:t>4. User Experience Enhancements:</a:t>
            </a:r>
          </a:p>
          <a:p>
            <a:r>
              <a:rPr lang="en-US" sz="1600" dirty="0">
                <a:solidFill>
                  <a:schemeClr val="tx1"/>
                </a:solidFill>
                <a:latin typeface="Times New Roman" panose="02020603050405020304" pitchFamily="18" charset="0"/>
                <a:cs typeface="Times New Roman" panose="02020603050405020304" pitchFamily="18" charset="0"/>
              </a:rPr>
              <a:t>      - Simplified navigation, added smooth scrolling, and incorporated a sticky navbar for better usability.</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5BBB39E-C8F0-BA0B-2669-4C897883D74C}"/>
              </a:ext>
            </a:extLst>
          </p:cNvPr>
          <p:cNvSpPr>
            <a:spLocks noGrp="1"/>
          </p:cNvSpPr>
          <p:nvPr>
            <p:ph type="sldNum" sz="quarter" idx="4"/>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579331872"/>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144</TotalTime>
  <Words>1198</Words>
  <Application>Microsoft Office PowerPoint</Application>
  <PresentationFormat>Widescreen</PresentationFormat>
  <Paragraphs>115</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Bodoni MT</vt:lpstr>
      <vt:lpstr>Calibri</vt:lpstr>
      <vt:lpstr>Segoe UI</vt:lpstr>
      <vt:lpstr>Source Sans Pro Light</vt:lpstr>
      <vt:lpstr>Times New Roman</vt:lpstr>
      <vt:lpstr>Custom</vt:lpstr>
      <vt:lpstr>STUDENT PORTFOLIO</vt:lpstr>
      <vt:lpstr>     STUDENT       DETAILS </vt:lpstr>
      <vt:lpstr>PROJECT TITLE/PROJECT STATEMENT</vt:lpstr>
      <vt:lpstr>AGENDA</vt:lpstr>
      <vt:lpstr>PROJECT OVERVIEW</vt:lpstr>
      <vt:lpstr>PowerPoint Presentation</vt:lpstr>
      <vt:lpstr>Who are the end users of this project ?</vt:lpstr>
      <vt:lpstr>Your solution and its value proposition</vt:lpstr>
      <vt:lpstr>How did you customise the project ?</vt:lpstr>
      <vt:lpstr>MODELLING</vt:lpstr>
      <vt:lpstr>OUTPUT IMAGES</vt:lpstr>
      <vt:lpstr>PowerPoint Presentation</vt:lpstr>
      <vt:lpstr>PowerPoint Presentation</vt:lpstr>
      <vt:lpstr>REFRENCE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Gowthami Machiraju</dc:creator>
  <cp:lastModifiedBy>Gowthami Machiraju</cp:lastModifiedBy>
  <cp:revision>2</cp:revision>
  <dcterms:created xsi:type="dcterms:W3CDTF">2024-07-11T10:45:52Z</dcterms:created>
  <dcterms:modified xsi:type="dcterms:W3CDTF">2024-07-12T04:56:40Z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