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282" r:id="rId3"/>
    <p:sldId id="275" r:id="rId4"/>
    <p:sldId id="276" r:id="rId5"/>
    <p:sldId id="277" r:id="rId6"/>
    <p:sldId id="292" r:id="rId7"/>
    <p:sldId id="284" r:id="rId8"/>
    <p:sldId id="285" r:id="rId9"/>
    <p:sldId id="280" r:id="rId10"/>
    <p:sldId id="281" r:id="rId11"/>
    <p:sldId id="287" r:id="rId12"/>
    <p:sldId id="286" r:id="rId13"/>
    <p:sldId id="293" r:id="rId14"/>
    <p:sldId id="294" r:id="rId15"/>
    <p:sldId id="289" r:id="rId16"/>
    <p:sldId id="290" r:id="rId17"/>
    <p:sldId id="291" r:id="rId18"/>
    <p:sldId id="288" r:id="rId19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8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706" autoAdjust="0"/>
  </p:normalViewPr>
  <p:slideViewPr>
    <p:cSldViewPr showGuides="1">
      <p:cViewPr varScale="1">
        <p:scale>
          <a:sx n="72" d="100"/>
          <a:sy n="72" d="100"/>
        </p:scale>
        <p:origin x="618" y="7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CE221E-83ED-4F6C-BA5F-3F9E6FDB6953}" type="datetimeFigureOut">
              <a:rPr lang="en-US"/>
              <a:t>21-Mar-18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4CBEF8-5CDE-472B-839B-B8BB0C8810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632892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853E5F-CE67-483C-A264-F17AC70E9CA2}" type="datetimeFigureOut">
              <a:rPr lang="en-US"/>
              <a:t>21-Mar-18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B98AFB-CB0D-4DFE-87B9-B4B0D0DE73C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12805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533400"/>
            <a:ext cx="5029200" cy="251460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1397000"/>
          </a:xfrm>
        </p:spPr>
        <p:txBody>
          <a:bodyPr>
            <a:normAutofit/>
          </a:bodyPr>
          <a:lstStyle>
            <a:lvl1pPr marL="0" indent="0" algn="l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21-Mar-18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6475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21-Mar-18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68093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61412" y="533400"/>
            <a:ext cx="2362201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5213" y="533400"/>
            <a:ext cx="7467599" cy="54864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21-Mar-18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8244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21-Mar-18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29153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4" y="533400"/>
            <a:ext cx="8686800" cy="2286000"/>
          </a:xfrm>
        </p:spPr>
        <p:txBody>
          <a:bodyPr anchor="b">
            <a:normAutofit/>
          </a:bodyPr>
          <a:lstStyle>
            <a:lvl1pPr algn="l">
              <a:defRPr sz="5400" b="1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4" y="3124200"/>
            <a:ext cx="8686800" cy="1371600"/>
          </a:xfrm>
        </p:spPr>
        <p:txBody>
          <a:bodyPr anchor="t">
            <a:normAutofit/>
          </a:bodyPr>
          <a:lstStyle>
            <a:lvl1pPr marL="0" indent="0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21-Mar-18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01331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5212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4598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21-Mar-18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13709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521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0005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0005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21-Mar-18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00784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21-Mar-18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07158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21-Mar-18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41531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rmAutofit/>
          </a:bodyPr>
          <a:lstStyle>
            <a:lvl1pPr algn="l">
              <a:defRPr sz="36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3" y="533400"/>
            <a:ext cx="586740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21-Mar-18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01711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Autofit/>
          </a:bodyPr>
          <a:lstStyle>
            <a:lvl1pPr algn="l">
              <a:defRPr sz="36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865812" y="533400"/>
            <a:ext cx="5780173" cy="5791200"/>
          </a:xfrm>
          <a:ln w="50800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19608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5212" y="533400"/>
            <a:ext cx="8686801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2" y="1828800"/>
            <a:ext cx="8686801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5213" y="6155267"/>
            <a:ext cx="5653087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32612" y="6155267"/>
            <a:ext cx="137160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E0FA9E5-6744-4841-888F-9E7CC0C2B7EC}" type="datetimeFigureOut">
              <a:rPr lang="en-US" smtClean="0"/>
              <a:pPr/>
              <a:t>21-Mar-18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2812" y="6155267"/>
            <a:ext cx="1219201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054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7724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0972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23444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37160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50876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64592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as.com/en_sg/insights/big-data/data-visualization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12" y="2667000"/>
            <a:ext cx="9829800" cy="1676400"/>
          </a:xfrm>
        </p:spPr>
        <p:txBody>
          <a:bodyPr>
            <a:normAutofit/>
          </a:bodyPr>
          <a:lstStyle/>
          <a:p>
            <a:r>
              <a:rPr lang="en-US" dirty="0"/>
              <a:t>BIGDATA VISUALIZATION USING Golang SERVICES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7012" y="4724400"/>
            <a:ext cx="8763000" cy="1219200"/>
          </a:xfrm>
        </p:spPr>
        <p:txBody>
          <a:bodyPr/>
          <a:lstStyle/>
          <a:p>
            <a:r>
              <a:rPr lang="en-US" dirty="0">
                <a:solidFill>
                  <a:srgbClr val="7030A0"/>
                </a:solidFill>
              </a:rPr>
              <a:t>PRESENTATION BY:                                      SUPERVISED BY: </a:t>
            </a:r>
          </a:p>
          <a:p>
            <a:r>
              <a:rPr lang="en-US" dirty="0">
                <a:solidFill>
                  <a:srgbClr val="7030A0"/>
                </a:solidFill>
              </a:rPr>
              <a:t>SAI SIDDARDHA                                     DR.SHAJULIN BENEDICT</a:t>
            </a:r>
          </a:p>
        </p:txBody>
      </p:sp>
    </p:spTree>
    <p:extLst>
      <p:ext uri="{BB962C8B-B14F-4D97-AF65-F5344CB8AC3E}">
        <p14:creationId xmlns:p14="http://schemas.microsoft.com/office/powerpoint/2010/main" val="1493259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F74218-A06A-4CFC-9484-64AC52E2B7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5212" y="762000"/>
            <a:ext cx="9372600" cy="548640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2300" dirty="0"/>
              <a:t>In your day-to-day activities, we will come across the below listed 8 charts most of the time.</a:t>
            </a:r>
          </a:p>
          <a:p>
            <a:r>
              <a:rPr lang="en-US" sz="2300" dirty="0"/>
              <a:t> Scatter Plot</a:t>
            </a:r>
          </a:p>
          <a:p>
            <a:r>
              <a:rPr lang="en-US" sz="2300" dirty="0"/>
              <a:t> Histogram</a:t>
            </a:r>
          </a:p>
          <a:p>
            <a:r>
              <a:rPr lang="en-US" sz="2300" dirty="0"/>
              <a:t>  Bar &amp; Stack Bar Chart</a:t>
            </a:r>
          </a:p>
          <a:p>
            <a:r>
              <a:rPr lang="en-US" sz="2300" dirty="0"/>
              <a:t>  Box Plot</a:t>
            </a:r>
          </a:p>
          <a:p>
            <a:r>
              <a:rPr lang="en-US" sz="2300" dirty="0"/>
              <a:t>  Area Chart</a:t>
            </a:r>
          </a:p>
          <a:p>
            <a:r>
              <a:rPr lang="en-US" sz="2300" dirty="0"/>
              <a:t>  Heat Map</a:t>
            </a:r>
          </a:p>
          <a:p>
            <a:r>
              <a:rPr lang="en-US" sz="2300" dirty="0"/>
              <a:t>  Correlogram</a:t>
            </a:r>
          </a:p>
          <a:p>
            <a:r>
              <a:rPr lang="en-US" sz="2300" dirty="0"/>
              <a:t>Pie charts and donut charts</a:t>
            </a:r>
          </a:p>
          <a:p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1624313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F4663-5FCC-49B0-B077-5C3182F5B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Scatter plot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ABCD42-08A3-4864-B3B3-602F62D852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5212" y="1600200"/>
            <a:ext cx="11049000" cy="4724400"/>
          </a:xfrm>
        </p:spPr>
        <p:txBody>
          <a:bodyPr>
            <a:normAutofit/>
          </a:bodyPr>
          <a:lstStyle/>
          <a:p>
            <a:r>
              <a:rPr lang="en-US" sz="2400" dirty="0"/>
              <a:t>Scatter charts are primarily used for</a:t>
            </a:r>
          </a:p>
          <a:p>
            <a:pPr marL="45720" indent="0">
              <a:buNone/>
            </a:pPr>
            <a:r>
              <a:rPr lang="en-US" sz="2400" dirty="0"/>
              <a:t>correlation and distribution analysis.</a:t>
            </a:r>
          </a:p>
          <a:p>
            <a:pPr marL="45720" indent="0">
              <a:buNone/>
            </a:pPr>
            <a:r>
              <a:rPr lang="en-US" sz="2400" dirty="0"/>
              <a:t> Good for showing the relationship</a:t>
            </a:r>
          </a:p>
          <a:p>
            <a:pPr marL="45720" indent="0">
              <a:buNone/>
            </a:pPr>
            <a:r>
              <a:rPr lang="en-US" sz="2400" dirty="0"/>
              <a:t> between two different variables </a:t>
            </a:r>
          </a:p>
          <a:p>
            <a:pPr marL="45720" indent="0">
              <a:buNone/>
            </a:pPr>
            <a:r>
              <a:rPr lang="en-US" sz="2400" dirty="0"/>
              <a:t>where one correlates to</a:t>
            </a:r>
          </a:p>
          <a:p>
            <a:pPr marL="45720" indent="0">
              <a:buNone/>
            </a:pPr>
            <a:r>
              <a:rPr lang="en-US" sz="2400" dirty="0"/>
              <a:t>another (or doesn’t).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ECD6BE-A9E6-4E85-BE25-4E61A9871B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9328" y="1447800"/>
            <a:ext cx="5334000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705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409B7-993C-44E8-9766-42CFDF57B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Area chart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8AF82-617C-41BD-829C-22E90D585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5212" y="1828800"/>
            <a:ext cx="11123613" cy="4293704"/>
          </a:xfrm>
        </p:spPr>
        <p:txBody>
          <a:bodyPr>
            <a:normAutofit/>
          </a:bodyPr>
          <a:lstStyle/>
          <a:p>
            <a:r>
              <a:rPr lang="en-US" sz="2400" dirty="0"/>
              <a:t>Area chart is used to show continuity</a:t>
            </a:r>
          </a:p>
          <a:p>
            <a:pPr marL="45720" indent="0">
              <a:buNone/>
            </a:pPr>
            <a:r>
              <a:rPr lang="en-US" sz="2400" dirty="0"/>
              <a:t> across a variable or data set. It is </a:t>
            </a:r>
          </a:p>
          <a:p>
            <a:pPr marL="45720" indent="0">
              <a:buNone/>
            </a:pPr>
            <a:r>
              <a:rPr lang="en-US" sz="2400" dirty="0"/>
              <a:t>very much same as line chart and</a:t>
            </a:r>
          </a:p>
          <a:p>
            <a:pPr marL="45720" indent="0">
              <a:buNone/>
            </a:pPr>
            <a:r>
              <a:rPr lang="en-US" sz="2400" dirty="0"/>
              <a:t> is commonly used for time series </a:t>
            </a:r>
          </a:p>
          <a:p>
            <a:pPr marL="45720" indent="0">
              <a:buNone/>
            </a:pPr>
            <a:r>
              <a:rPr lang="en-US" sz="2400" dirty="0"/>
              <a:t>plots. Alternatively, it is also used </a:t>
            </a:r>
          </a:p>
          <a:p>
            <a:pPr marL="45720" indent="0">
              <a:buNone/>
            </a:pPr>
            <a:r>
              <a:rPr lang="en-US" sz="2400" dirty="0"/>
              <a:t>to plot continuous variables and</a:t>
            </a:r>
          </a:p>
          <a:p>
            <a:pPr marL="45720" indent="0">
              <a:buNone/>
            </a:pPr>
            <a:r>
              <a:rPr lang="en-US" sz="2400" dirty="0"/>
              <a:t> analyze the underlying trends.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0DE73C-69C1-4EAF-93EE-F2DACB61E1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2012" y="2308985"/>
            <a:ext cx="5714286" cy="33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200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4.jpg">
            <a:extLst>
              <a:ext uri="{FF2B5EF4-FFF2-40B4-BE49-F238E27FC236}">
                <a16:creationId xmlns:a16="http://schemas.microsoft.com/office/drawing/2014/main" id="{AE8E46C8-5922-4120-BC57-E670173F2B7A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608012" y="304800"/>
            <a:ext cx="10058399" cy="571500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246851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FA161-BB99-478C-9F62-857252388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212" y="533400"/>
            <a:ext cx="8686801" cy="609600"/>
          </a:xfrm>
        </p:spPr>
        <p:txBody>
          <a:bodyPr/>
          <a:lstStyle/>
          <a:p>
            <a:r>
              <a:rPr lang="en-US" dirty="0"/>
              <a:t>Software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6D99D-7FDF-4F87-84F3-48D96B124E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5212" y="1143000"/>
            <a:ext cx="8686801" cy="5486400"/>
          </a:xfrm>
        </p:spPr>
        <p:txBody>
          <a:bodyPr>
            <a:noAutofit/>
          </a:bodyPr>
          <a:lstStyle/>
          <a:p>
            <a:r>
              <a:rPr lang="en-US" dirty="0"/>
              <a:t>R programming language for visualizaing graphs.</a:t>
            </a:r>
          </a:p>
          <a:p>
            <a:r>
              <a:rPr lang="en-US" dirty="0"/>
              <a:t>Packages I have been  using are:ggplot2</a:t>
            </a:r>
          </a:p>
          <a:p>
            <a:r>
              <a:rPr lang="en-US" dirty="0"/>
              <a:t>patchwork</a:t>
            </a:r>
          </a:p>
          <a:p>
            <a:r>
              <a:rPr lang="en-US" dirty="0"/>
              <a:t>ggiraph</a:t>
            </a:r>
          </a:p>
          <a:p>
            <a:r>
              <a:rPr lang="en-US" dirty="0"/>
              <a:t>dygraphs</a:t>
            </a:r>
          </a:p>
          <a:p>
            <a:r>
              <a:rPr lang="en-US" dirty="0"/>
              <a:t>googlevis</a:t>
            </a:r>
          </a:p>
          <a:p>
            <a:r>
              <a:rPr lang="en-US" dirty="0"/>
              <a:t>RcolorBrewer</a:t>
            </a:r>
          </a:p>
          <a:p>
            <a:r>
              <a:rPr lang="en-US" dirty="0"/>
              <a:t>rcdimple</a:t>
            </a:r>
          </a:p>
          <a:p>
            <a:r>
              <a:rPr lang="en-US" dirty="0"/>
              <a:t>plotly</a:t>
            </a:r>
          </a:p>
          <a:p>
            <a:r>
              <a:rPr lang="en-US" dirty="0"/>
              <a:t>highcharter</a:t>
            </a:r>
          </a:p>
          <a:p>
            <a:r>
              <a:rPr lang="en-US" dirty="0"/>
              <a:t>Golang services to receive data and to show it in server.</a:t>
            </a:r>
          </a:p>
        </p:txBody>
      </p:sp>
    </p:spTree>
    <p:extLst>
      <p:ext uri="{BB962C8B-B14F-4D97-AF65-F5344CB8AC3E}">
        <p14:creationId xmlns:p14="http://schemas.microsoft.com/office/powerpoint/2010/main" val="1692621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B0E0C-D111-49A8-8623-746E18E37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212" y="533400"/>
            <a:ext cx="8686801" cy="990600"/>
          </a:xfrm>
        </p:spPr>
        <p:txBody>
          <a:bodyPr/>
          <a:lstStyle/>
          <a:p>
            <a:r>
              <a:rPr lang="en-US" dirty="0"/>
              <a:t>Scope of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3968C2-569B-48BB-8057-D953E0CED3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5212" y="1676400"/>
            <a:ext cx="8839200" cy="4114800"/>
          </a:xfrm>
        </p:spPr>
        <p:txBody>
          <a:bodyPr>
            <a:normAutofit lnSpcReduction="10000"/>
          </a:bodyPr>
          <a:lstStyle/>
          <a:p>
            <a:r>
              <a:rPr lang="en-US" sz="2300" dirty="0"/>
              <a:t>First the user will give a data in .csv or excel file so the software should first understand the data.</a:t>
            </a:r>
          </a:p>
          <a:p>
            <a:r>
              <a:rPr lang="en-US" sz="2300" dirty="0"/>
              <a:t>Then I will give distinction about every presentation type (composition or comparison or distribution or relationship ) so that user has to choose one among these.</a:t>
            </a:r>
          </a:p>
          <a:p>
            <a:r>
              <a:rPr lang="en-US" sz="2300" dirty="0"/>
              <a:t>Then the next step is for every presentation type there will be some charts like for composition pie or donut chart , stacked column chart ,stacked area chart , waterfall chart will come under this presentation type.</a:t>
            </a:r>
          </a:p>
          <a:p>
            <a:r>
              <a:rPr lang="en-US" sz="2300" dirty="0"/>
              <a:t>For comparison column chart , bar chart , line chart , two-axis chart will come.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397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8C54E-933D-4922-9676-441E324F9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212" y="533400"/>
            <a:ext cx="9144000" cy="609600"/>
          </a:xfrm>
        </p:spPr>
        <p:txBody>
          <a:bodyPr/>
          <a:lstStyle/>
          <a:p>
            <a:r>
              <a:rPr lang="en-US" dirty="0"/>
              <a:t>Contd..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29F1DC-ED9F-495F-B4FC-A850D58393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5212" y="1447800"/>
            <a:ext cx="9144000" cy="4419600"/>
          </a:xfrm>
        </p:spPr>
        <p:txBody>
          <a:bodyPr/>
          <a:lstStyle/>
          <a:p>
            <a:r>
              <a:rPr lang="en-US" sz="2400" dirty="0"/>
              <a:t>For distribution chart violin plot , box plot , area chart , 3D Area chart will come. </a:t>
            </a:r>
          </a:p>
          <a:p>
            <a:r>
              <a:rPr lang="en-US" sz="2400" dirty="0"/>
              <a:t>For relationship chart bubble chart , table plot , jitter plot , correlogram plot will come.</a:t>
            </a:r>
          </a:p>
          <a:p>
            <a:r>
              <a:rPr lang="en-US" sz="2400" dirty="0"/>
              <a:t>Now according to presentation type he or she have chosen the output will be presented in server by using golang services.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3910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5317E-7E11-441C-AFFA-56F790C81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811CDC-A0EE-42BA-AFC9-724660E87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5212" y="1752600"/>
            <a:ext cx="8686801" cy="4495800"/>
          </a:xfrm>
        </p:spPr>
        <p:txBody>
          <a:bodyPr/>
          <a:lstStyle/>
          <a:p>
            <a:r>
              <a:rPr lang="en-US" sz="2400" b="1" dirty="0"/>
              <a:t>Enhanced Assimilation of Business Information</a:t>
            </a:r>
          </a:p>
          <a:p>
            <a:r>
              <a:rPr lang="en-US" sz="2400" b="1" dirty="0"/>
              <a:t>Quick Access to Relevant Business Insights</a:t>
            </a:r>
          </a:p>
          <a:p>
            <a:r>
              <a:rPr lang="en-US" sz="2400" b="1" dirty="0"/>
              <a:t>Better Understanding of Operational &amp; Business Activities</a:t>
            </a:r>
          </a:p>
          <a:p>
            <a:r>
              <a:rPr lang="en-US" sz="2400" b="1" dirty="0"/>
              <a:t>Rapid Identification of Latest Trends</a:t>
            </a:r>
          </a:p>
          <a:p>
            <a:r>
              <a:rPr lang="en-US" sz="2400" b="1" dirty="0"/>
              <a:t>Easy Comprehension of Data</a:t>
            </a:r>
          </a:p>
          <a:p>
            <a:endParaRPr lang="en-US" b="1" dirty="0"/>
          </a:p>
          <a:p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1500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065E7-DE7B-41F2-B520-EDE7253CC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FDD96D-4363-40D0-B021-27522CDC9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5212" y="1600200"/>
            <a:ext cx="8839200" cy="4876800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"Big Data Visualization: Turning Big Data Into Big Insights", </a:t>
            </a:r>
            <a:r>
              <a:rPr lang="en-US" i="1" dirty="0"/>
              <a:t>Intel IT Center</a:t>
            </a:r>
            <a:r>
              <a:rPr lang="en-US" dirty="0"/>
              <a:t>, pp. 1-14, March 2013.</a:t>
            </a:r>
          </a:p>
          <a:p>
            <a:r>
              <a:rPr lang="en-US" dirty="0"/>
              <a:t>"Data Visualization: Making Big Data Approachable and Valuable White Paper" in SAS, pp. 1-4, January 2013.</a:t>
            </a:r>
          </a:p>
          <a:p>
            <a:r>
              <a:rPr lang="en-US" dirty="0"/>
              <a:t>SAS Data Visualization: What it is and why it matters, [online] Available: </a:t>
            </a:r>
            <a:r>
              <a:rPr lang="en-US" dirty="0">
                <a:hlinkClick r:id="rId2"/>
              </a:rPr>
              <a:t>www.sas.com/en_sg/insights/big-data/data-visualization.html</a:t>
            </a:r>
            <a:r>
              <a:rPr lang="en-US" dirty="0"/>
              <a:t>.</a:t>
            </a:r>
          </a:p>
          <a:p>
            <a:r>
              <a:rPr lang="en-US" dirty="0"/>
              <a:t>H Childs, B Geveci, W Schroeder, J Meredith, K Moreland, C Sewell, T Kuhlen, EW Bethel, "Research challenges for visualization software", </a:t>
            </a:r>
            <a:r>
              <a:rPr lang="en-US" i="1" dirty="0"/>
              <a:t>Computer</a:t>
            </a:r>
            <a:r>
              <a:rPr lang="en-US" dirty="0"/>
              <a:t>, vol. 1, no. 5, pp. 34-42, May 2013.</a:t>
            </a:r>
          </a:p>
          <a:p>
            <a:r>
              <a:rPr lang="en-US" dirty="0"/>
              <a:t>Lidong Wang, Guanghui Wang, Cheryl Ann Alexander, "Big Data and Visualization: Methods Challenges and Technology Progress", </a:t>
            </a:r>
            <a:r>
              <a:rPr lang="en-US" i="1" dirty="0"/>
              <a:t>Digital Technologies</a:t>
            </a:r>
            <a:r>
              <a:rPr lang="en-US" dirty="0"/>
              <a:t>, vol. 1, no. 1, pp. 33-38, 2015.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590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2DACF-1B4A-4787-A846-BC1A25C4C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212" y="533400"/>
            <a:ext cx="8686801" cy="685800"/>
          </a:xfrm>
        </p:spPr>
        <p:txBody>
          <a:bodyPr>
            <a:normAutofit/>
          </a:bodyPr>
          <a:lstStyle/>
          <a:p>
            <a:r>
              <a:rPr lang="en-US" sz="4000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F22DDC-5216-48B3-9A3C-FEE3771B4E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5212" y="1447800"/>
            <a:ext cx="8686801" cy="5105400"/>
          </a:xfrm>
        </p:spPr>
        <p:txBody>
          <a:bodyPr/>
          <a:lstStyle/>
          <a:p>
            <a:r>
              <a:rPr lang="en-US" sz="2500" dirty="0"/>
              <a:t>Abstract</a:t>
            </a:r>
          </a:p>
          <a:p>
            <a:r>
              <a:rPr lang="en-US" sz="2500" dirty="0"/>
              <a:t>Introduction</a:t>
            </a:r>
          </a:p>
          <a:p>
            <a:r>
              <a:rPr lang="en-US" sz="2500" dirty="0"/>
              <a:t>Data visualization practices</a:t>
            </a:r>
          </a:p>
          <a:p>
            <a:r>
              <a:rPr lang="en-US" sz="2500" dirty="0"/>
              <a:t>How to select right chart?</a:t>
            </a:r>
          </a:p>
          <a:p>
            <a:r>
              <a:rPr lang="en-US" sz="2500" dirty="0"/>
              <a:t>Scope of the project</a:t>
            </a:r>
          </a:p>
          <a:p>
            <a:r>
              <a:rPr lang="en-US" sz="2500" dirty="0"/>
              <a:t>Advantages</a:t>
            </a:r>
          </a:p>
          <a:p>
            <a:r>
              <a:rPr lang="en-US" sz="2500" dirty="0"/>
              <a:t>References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694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686ED-CE91-47CC-B142-27107BE63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212" y="533400"/>
            <a:ext cx="8686801" cy="914400"/>
          </a:xfrm>
        </p:spPr>
        <p:txBody>
          <a:bodyPr/>
          <a:lstStyle/>
          <a:p>
            <a:r>
              <a:rPr lang="en-US" dirty="0"/>
              <a:t>ABSTRACT: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4590F1-5D36-4462-B08D-5E1A9B3EAE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5212" y="1828800"/>
            <a:ext cx="9601200" cy="4191000"/>
          </a:xfrm>
        </p:spPr>
        <p:txBody>
          <a:bodyPr/>
          <a:lstStyle/>
          <a:p>
            <a:r>
              <a:rPr lang="en-US" sz="2400" dirty="0"/>
              <a:t>Visualization is an important approach to helping Big Data get a complete view of data and discover data values. Big Data analytics and visualization should be integrated seamlessly so that they work best in Big Data applications.</a:t>
            </a:r>
          </a:p>
          <a:p>
            <a:r>
              <a:rPr lang="en-US" sz="2400" dirty="0"/>
              <a:t>The user will provide a data file in either csv or xl format and some basic information about the data , then the software will automatically search for the suitable plot and plots the graph according to it.</a:t>
            </a:r>
          </a:p>
          <a:p>
            <a:pPr marL="45720" indent="0">
              <a:buNone/>
            </a:pPr>
            <a:endParaRPr lang="en-US" sz="2400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878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14136-7D51-4CC7-9731-92ACFBF53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F2FB127-C454-4897-B0E6-3B50AD3B99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2412" y="1828800"/>
            <a:ext cx="8305800" cy="4210050"/>
          </a:xfrm>
        </p:spPr>
      </p:pic>
    </p:spTree>
    <p:extLst>
      <p:ext uri="{BB962C8B-B14F-4D97-AF65-F5344CB8AC3E}">
        <p14:creationId xmlns:p14="http://schemas.microsoft.com/office/powerpoint/2010/main" val="1696301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D67832-54AC-4E02-82AA-C9624EB24C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5212" y="1371600"/>
            <a:ext cx="9448800" cy="4724400"/>
          </a:xfrm>
        </p:spPr>
        <p:txBody>
          <a:bodyPr>
            <a:normAutofit fontScale="70000" lnSpcReduction="20000"/>
          </a:bodyPr>
          <a:lstStyle/>
          <a:p>
            <a:r>
              <a:rPr lang="en-US" sz="3400" dirty="0"/>
              <a:t>Data which are very large in size is called Big Data. Normally we work on data of size MB or maximum GB(Movies, Codes) but data in Peta bytes i.e. 10^15 byte size is called Big Data. It is stated that almost 90% of today's data has been generated in the past 3 years.</a:t>
            </a:r>
          </a:p>
          <a:p>
            <a:r>
              <a:rPr lang="en-US" sz="3400" dirty="0"/>
              <a:t>Some of the sources of bigdata are social networking sites , ecommerce sites, weather stations , share market.</a:t>
            </a:r>
          </a:p>
          <a:p>
            <a:r>
              <a:rPr lang="en-US" sz="3400" dirty="0"/>
              <a:t>The main issue of the bigdata is Huge amount of unstructured data which needs to be stored, processed and analyzed.</a:t>
            </a:r>
          </a:p>
          <a:p>
            <a:r>
              <a:rPr lang="en-US" sz="3400" dirty="0"/>
              <a:t>The one of the main important solution is to analyze the data.</a:t>
            </a:r>
          </a:p>
          <a:p>
            <a:pPr marL="45720" indent="0">
              <a:buNone/>
            </a:pPr>
            <a:r>
              <a:rPr lang="en-US" sz="3400" dirty="0"/>
              <a:t>                                                             </a:t>
            </a:r>
          </a:p>
          <a:p>
            <a:pPr marL="45720" indent="0">
              <a:buNone/>
            </a:pPr>
            <a:endParaRPr lang="en-US" sz="2400" dirty="0"/>
          </a:p>
          <a:p>
            <a:pPr marL="45720" indent="0">
              <a:buNone/>
            </a:pPr>
            <a:r>
              <a:rPr lang="en-US" sz="2400" dirty="0"/>
              <a:t>  </a:t>
            </a:r>
          </a:p>
          <a:p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036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F3623-FA47-47C5-A2C2-3949B4CEC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Data Visualization??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449590-1B74-4F46-AC26-D7759ED58F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5212" y="1828800"/>
            <a:ext cx="8686801" cy="4495800"/>
          </a:xfrm>
        </p:spPr>
        <p:txBody>
          <a:bodyPr>
            <a:normAutofit/>
          </a:bodyPr>
          <a:lstStyle/>
          <a:p>
            <a:r>
              <a:rPr lang="en-US" sz="2400" dirty="0"/>
              <a:t>Data visualization is a general term that describes any effort to help people understand the significance of data by placing it in a visual context. Patterns, trends and correlations that might go undetected in text-based data can be exposed and recognized easier with data visualization software.</a:t>
            </a:r>
          </a:p>
          <a:p>
            <a:pPr lvl="0"/>
            <a:r>
              <a:rPr lang="en-US" sz="2400" dirty="0"/>
              <a:t>We can visualize our data either in Tables or Graphs.</a:t>
            </a:r>
          </a:p>
          <a:p>
            <a:pPr lvl="0"/>
            <a:r>
              <a:rPr lang="en-US" sz="2400" dirty="0"/>
              <a:t>Graphs and tables serve different purposes. Choose the appropriate data display to fit your purpose.  </a:t>
            </a:r>
          </a:p>
          <a:p>
            <a:pPr marL="45720" lvl="0" indent="0">
              <a:buNone/>
            </a:pPr>
            <a:r>
              <a:rPr lang="en-US" sz="2400" dirty="0"/>
              <a:t>Common Display Types:</a:t>
            </a:r>
          </a:p>
          <a:p>
            <a:pPr lvl="0"/>
            <a:r>
              <a:rPr lang="en-US" sz="2400" dirty="0"/>
              <a:t>Bar plots, Box plots, Heatmaps, Tree plot, Pie charts.</a:t>
            </a:r>
          </a:p>
        </p:txBody>
      </p:sp>
    </p:spTree>
    <p:extLst>
      <p:ext uri="{BB962C8B-B14F-4D97-AF65-F5344CB8AC3E}">
        <p14:creationId xmlns:p14="http://schemas.microsoft.com/office/powerpoint/2010/main" val="1380602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1C688-3BA6-4200-82AF-666568AFA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212" y="533400"/>
            <a:ext cx="8686801" cy="1524000"/>
          </a:xfrm>
        </p:spPr>
        <p:txBody>
          <a:bodyPr/>
          <a:lstStyle/>
          <a:p>
            <a:r>
              <a:rPr lang="en-US" dirty="0"/>
              <a:t>Data Visualization Best Practices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D7898D-82BE-493F-A103-B225864C45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5212" y="1905000"/>
            <a:ext cx="8991600" cy="4114800"/>
          </a:xfrm>
        </p:spPr>
        <p:txBody>
          <a:bodyPr/>
          <a:lstStyle/>
          <a:p>
            <a:pPr marL="45720" indent="0">
              <a:buNone/>
            </a:pPr>
            <a:r>
              <a:rPr lang="en-US" sz="2400" dirty="0"/>
              <a:t>There are four </a:t>
            </a:r>
            <a:r>
              <a:rPr lang="en-US" sz="2400" b="1" dirty="0"/>
              <a:t>basic presentation types</a:t>
            </a:r>
            <a:r>
              <a:rPr lang="en-US" sz="2400" dirty="0"/>
              <a:t> that you can use to present your data:</a:t>
            </a:r>
          </a:p>
          <a:p>
            <a:r>
              <a:rPr lang="en-US" sz="2400" dirty="0"/>
              <a:t>Comparison</a:t>
            </a:r>
          </a:p>
          <a:p>
            <a:r>
              <a:rPr lang="en-US" sz="2400" dirty="0"/>
              <a:t>Composition</a:t>
            </a:r>
          </a:p>
          <a:p>
            <a:r>
              <a:rPr lang="en-US" sz="2400" dirty="0"/>
              <a:t>Distribution</a:t>
            </a:r>
          </a:p>
          <a:p>
            <a:r>
              <a:rPr lang="en-US" sz="2400" dirty="0"/>
              <a:t>Relationship</a:t>
            </a:r>
          </a:p>
          <a:p>
            <a:pPr marL="4572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3014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A97C6-0F62-458D-B64D-F9FB28208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en-US" dirty="0"/>
            </a:br>
            <a:r>
              <a:rPr lang="en-US" dirty="0"/>
              <a:t>HOW TO SELECT RIGHT CHART???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8611CC-5053-4B78-82B2-D25347E651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sz="2400" dirty="0"/>
              <a:t>To determine which chart is best suited for each of those presentation types, first you must answer a few questions:</a:t>
            </a:r>
          </a:p>
          <a:p>
            <a:r>
              <a:rPr lang="en-US" sz="2400" dirty="0"/>
              <a:t>How many variables do you want to show in a single chart? One, two, three, many?</a:t>
            </a:r>
          </a:p>
          <a:p>
            <a:r>
              <a:rPr lang="en-US" sz="2400" dirty="0"/>
              <a:t>How many items (data points) will you display for each variable? Only a few or many?</a:t>
            </a:r>
          </a:p>
          <a:p>
            <a:r>
              <a:rPr lang="en-US" sz="2400" dirty="0"/>
              <a:t>Will you display values over a period of time, or among items or groups?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528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5625B09-2948-4216-9831-2F60D2460A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6612" y="762000"/>
            <a:ext cx="9906000" cy="5715000"/>
          </a:xfrm>
        </p:spPr>
      </p:pic>
    </p:spTree>
    <p:extLst>
      <p:ext uri="{BB962C8B-B14F-4D97-AF65-F5344CB8AC3E}">
        <p14:creationId xmlns:p14="http://schemas.microsoft.com/office/powerpoint/2010/main" val="2134337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usiness Contrast 16x9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contrast presentation (widescreen).potx" id="{7A5589E3-C8FC-42FF-9F45-97961AC9204A}" vid="{8FC8D05C-4C37-46F2-BA08-1F1922797ED2}"/>
    </a:ext>
  </a:extLst>
</a:theme>
</file>

<file path=ppt/theme/theme2.xml><?xml version="1.0" encoding="utf-8"?>
<a:theme xmlns:a="http://schemas.openxmlformats.org/drawingml/2006/main" name="Office Theme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contrast presentation (widescreen)</Template>
  <TotalTime>1278</TotalTime>
  <Words>971</Words>
  <Application>Microsoft Office PowerPoint</Application>
  <PresentationFormat>Custom</PresentationFormat>
  <Paragraphs>101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Franklin Gothic Medium</vt:lpstr>
      <vt:lpstr>Business Contrast 16x9</vt:lpstr>
      <vt:lpstr>BIGDATA VISUALIZATION USING Golang SERVICES</vt:lpstr>
      <vt:lpstr>contents</vt:lpstr>
      <vt:lpstr>ABSTRACT:</vt:lpstr>
      <vt:lpstr>INTRODUCTION</vt:lpstr>
      <vt:lpstr>PowerPoint Presentation</vt:lpstr>
      <vt:lpstr>Why Data Visualization??</vt:lpstr>
      <vt:lpstr>Data Visualization Best Practices </vt:lpstr>
      <vt:lpstr> HOW TO SELECT RIGHT CHART???</vt:lpstr>
      <vt:lpstr>PowerPoint Presentation</vt:lpstr>
      <vt:lpstr>PowerPoint Presentation</vt:lpstr>
      <vt:lpstr>Scatter plot</vt:lpstr>
      <vt:lpstr>Area chart</vt:lpstr>
      <vt:lpstr>PowerPoint Presentation</vt:lpstr>
      <vt:lpstr>Software Requirements</vt:lpstr>
      <vt:lpstr>Scope of the project</vt:lpstr>
      <vt:lpstr>Contd..</vt:lpstr>
      <vt:lpstr>Advantages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BIGDATA VISUALIZATION USING NODEJS SERVICES</dc:title>
  <dc:creator>siddhu7661844133@gmail.com</dc:creator>
  <cp:lastModifiedBy>siddhu7661844133@gmail.com</cp:lastModifiedBy>
  <cp:revision>31</cp:revision>
  <dcterms:created xsi:type="dcterms:W3CDTF">2018-03-16T06:16:56Z</dcterms:created>
  <dcterms:modified xsi:type="dcterms:W3CDTF">2018-03-21T05:17:18Z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