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Lexend"/>
      <p:regular r:id="rId38"/>
      <p:bold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Lexend-bold.fntdata"/><Relationship Id="rId16" Type="http://schemas.openxmlformats.org/officeDocument/2006/relationships/slide" Target="slides/slide11.xml"/><Relationship Id="rId38" Type="http://schemas.openxmlformats.org/officeDocument/2006/relationships/font" Target="fonts/Lexend-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91c5fa5f0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91c5fa5f0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91c5fa5f0c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91c5fa5f0c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91c5fa5f0c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91c5fa5f0c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91c5fa5f0c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91c5fa5f0c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91c5fa5f0c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91c5fa5f0c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91c5fa5f0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91c5fa5f0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91c5fa5f0c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91c5fa5f0c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91c5fa5f0c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91c5fa5f0c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91c5fa5f0c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91c5fa5f0c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91c5fa5f0c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91c5fa5f0c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91c5fa5f0c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91c5fa5f0c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91c5fa5f0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91c5fa5f0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91c5fa5f0c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91c5fa5f0c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91c5fa5f0c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91c5fa5f0c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91c5fa5f0c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91c5fa5f0c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91c5fa5f0c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91c5fa5f0c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91c5fa5f0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91c5fa5f0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91c5fa5f0c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91c5fa5f0c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91c5fa5f0c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91c5fa5f0c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91c5fa5f0c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91c5fa5f0c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91c5fa5f0c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91c5fa5f0c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91c5fa5f0c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91c5fa5f0c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91c5fa5f0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91c5fa5f0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91c5fa5f0c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91c5fa5f0c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91c5fa5f0c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91c5fa5f0c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91c5fa5f0c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91c5fa5f0c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91c5fa5f0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91c5fa5f0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91c5fa5f0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91c5fa5f0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91c5fa5f0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91c5fa5f0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91c5fa5f0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91c5fa5f0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91c5fa5f0c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91c5fa5f0c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91c5fa5f0c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91c5fa5f0c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www.google.com"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rgbClr val="FF9900"/>
                </a:solidFill>
              </a:rPr>
              <a:t>Components</a:t>
            </a:r>
            <a:endParaRPr>
              <a:solidFill>
                <a:srgbClr val="FF99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DNS Lookup</a:t>
            </a:r>
            <a:endParaRPr/>
          </a:p>
        </p:txBody>
      </p:sp>
      <p:pic>
        <p:nvPicPr>
          <p:cNvPr id="123" name="Google Shape;123;p22"/>
          <p:cNvPicPr preferRelativeResize="0"/>
          <p:nvPr/>
        </p:nvPicPr>
        <p:blipFill>
          <a:blip r:embed="rId3">
            <a:alphaModFix/>
          </a:blip>
          <a:stretch>
            <a:fillRect/>
          </a:stretch>
        </p:blipFill>
        <p:spPr>
          <a:xfrm>
            <a:off x="1329825" y="1138150"/>
            <a:ext cx="6242149" cy="3890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rgbClr val="FF9900"/>
                </a:solidFill>
              </a:rPr>
              <a:t>Content Delivery Network (CDN)</a:t>
            </a:r>
            <a:endParaRPr>
              <a:solidFill>
                <a:srgbClr val="FF99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9900"/>
                </a:solidFill>
              </a:rPr>
              <a:t>Content Delivery Network (CDN)</a:t>
            </a:r>
            <a:endParaRPr>
              <a:solidFill>
                <a:srgbClr val="FF9900"/>
              </a:solidFill>
            </a:endParaRPr>
          </a:p>
        </p:txBody>
      </p:sp>
      <p:sp>
        <p:nvSpPr>
          <p:cNvPr id="134" name="Google Shape;134;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A content delivery network (CDN) is a globally distributed network of proxy servers, serving content from locations closer to the user. Generally, static files such as HTML/CSS/JS, photos, and videos are served from CDN, although some CDNs such as Amazon's CloudFront support dynamic content. The </a:t>
            </a:r>
            <a:r>
              <a:rPr lang="en">
                <a:solidFill>
                  <a:srgbClr val="FF9900"/>
                </a:solidFill>
              </a:rPr>
              <a:t>site's DNS</a:t>
            </a:r>
            <a:r>
              <a:rPr lang="en">
                <a:solidFill>
                  <a:schemeClr val="dk1"/>
                </a:solidFill>
              </a:rPr>
              <a:t> </a:t>
            </a:r>
            <a:r>
              <a:rPr lang="en">
                <a:solidFill>
                  <a:srgbClr val="FF9900"/>
                </a:solidFill>
              </a:rPr>
              <a:t>resolution</a:t>
            </a:r>
            <a:r>
              <a:rPr lang="en">
                <a:solidFill>
                  <a:schemeClr val="dk1"/>
                </a:solidFill>
              </a:rPr>
              <a:t> will tell clients which server to contact.</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What are the </a:t>
            </a:r>
            <a:r>
              <a:rPr lang="en">
                <a:solidFill>
                  <a:srgbClr val="FF9900"/>
                </a:solidFill>
              </a:rPr>
              <a:t>benefits</a:t>
            </a:r>
            <a:r>
              <a:rPr lang="en"/>
              <a:t> of using </a:t>
            </a:r>
            <a:r>
              <a:rPr lang="en">
                <a:solidFill>
                  <a:srgbClr val="FF9900"/>
                </a:solidFill>
              </a:rPr>
              <a:t>CDN</a:t>
            </a:r>
            <a:r>
              <a:rPr lang="en"/>
              <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9900"/>
                </a:solidFill>
              </a:rPr>
              <a:t>Benefits of including CDN in system design.</a:t>
            </a:r>
            <a:endParaRPr>
              <a:solidFill>
                <a:srgbClr val="FF9900"/>
              </a:solidFill>
            </a:endParaRPr>
          </a:p>
        </p:txBody>
      </p:sp>
      <p:sp>
        <p:nvSpPr>
          <p:cNvPr id="145" name="Google Shape;145;p26"/>
          <p:cNvSpPr txBox="1"/>
          <p:nvPr>
            <p:ph idx="1" type="body"/>
          </p:nvPr>
        </p:nvSpPr>
        <p:spPr>
          <a:xfrm>
            <a:off x="311700" y="1152475"/>
            <a:ext cx="8520600" cy="376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Serving content from CDNs can significantly improve performance in two ways:</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Users receive content from data centers close to them</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Your servers do not have to serve requests that the CDN fulfills</a:t>
            </a:r>
            <a:endParaRPr>
              <a:solidFill>
                <a:schemeClr val="dk1"/>
              </a:solidFill>
            </a:endParaRPr>
          </a:p>
          <a:p>
            <a:pPr indent="0" lvl="0" marL="0" rtl="0" algn="l">
              <a:spcBef>
                <a:spcPts val="1200"/>
              </a:spcBef>
              <a:spcAft>
                <a:spcPts val="1200"/>
              </a:spcAft>
              <a:buNone/>
            </a:pPr>
            <a:r>
              <a:t/>
            </a:r>
            <a:endParaRPr>
              <a:solidFill>
                <a:schemeClr val="dk1"/>
              </a:solidFill>
            </a:endParaRPr>
          </a:p>
        </p:txBody>
      </p:sp>
      <p:pic>
        <p:nvPicPr>
          <p:cNvPr id="146" name="Google Shape;146;p26"/>
          <p:cNvPicPr preferRelativeResize="0"/>
          <p:nvPr/>
        </p:nvPicPr>
        <p:blipFill>
          <a:blip r:embed="rId3">
            <a:alphaModFix/>
          </a:blip>
          <a:stretch>
            <a:fillRect/>
          </a:stretch>
        </p:blipFill>
        <p:spPr>
          <a:xfrm>
            <a:off x="2280150" y="2435656"/>
            <a:ext cx="4055700" cy="2250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9900"/>
                </a:solidFill>
              </a:rPr>
              <a:t>Types of CDN</a:t>
            </a:r>
            <a:endParaRPr>
              <a:solidFill>
                <a:srgbClr val="FF9900"/>
              </a:solidFill>
            </a:endParaRPr>
          </a:p>
        </p:txBody>
      </p:sp>
      <p:sp>
        <p:nvSpPr>
          <p:cNvPr id="152" name="Google Shape;152;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There are two primary types of CDN</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Push CDNs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Pull CDNs</a:t>
            </a:r>
            <a:endParaRPr>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311700" y="1927025"/>
            <a:ext cx="8520600" cy="16332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Before moving forward</a:t>
            </a:r>
            <a:br>
              <a:rPr lang="en"/>
            </a:br>
            <a:r>
              <a:rPr lang="en">
                <a:solidFill>
                  <a:srgbClr val="FF9900"/>
                </a:solidFill>
              </a:rPr>
              <a:t>Try to understand the need of pull and push CDNs</a:t>
            </a:r>
            <a:r>
              <a:rPr lang="en"/>
              <a:t>?</a:t>
            </a:r>
            <a:endParaRPr/>
          </a:p>
        </p:txBody>
      </p:sp>
      <p:cxnSp>
        <p:nvCxnSpPr>
          <p:cNvPr id="158" name="Google Shape;158;p28"/>
          <p:cNvCxnSpPr/>
          <p:nvPr/>
        </p:nvCxnSpPr>
        <p:spPr>
          <a:xfrm>
            <a:off x="6719500" y="2270875"/>
            <a:ext cx="609000" cy="0"/>
          </a:xfrm>
          <a:prstGeom prst="straightConnector1">
            <a:avLst/>
          </a:prstGeom>
          <a:noFill/>
          <a:ln cap="flat" cmpd="sng" w="28575">
            <a:solidFill>
              <a:schemeClr val="dk1"/>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311700" y="1927025"/>
            <a:ext cx="8520600" cy="816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Did you get the </a:t>
            </a:r>
            <a:r>
              <a:rPr lang="en">
                <a:solidFill>
                  <a:srgbClr val="00FF00"/>
                </a:solidFill>
              </a:rPr>
              <a:t>answer</a:t>
            </a:r>
            <a:r>
              <a:rPr lang="en"/>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idx="1" type="body"/>
          </p:nvPr>
        </p:nvSpPr>
        <p:spPr>
          <a:xfrm>
            <a:off x="311700" y="472800"/>
            <a:ext cx="8520600" cy="409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Let me tell you the need,</a:t>
            </a:r>
            <a:endParaRPr>
              <a:solidFill>
                <a:schemeClr val="dk1"/>
              </a:solidFill>
            </a:endParaRPr>
          </a:p>
          <a:p>
            <a:pPr indent="0" lvl="0" marL="0" rtl="0" algn="l">
              <a:spcBef>
                <a:spcPts val="1200"/>
              </a:spcBef>
              <a:spcAft>
                <a:spcPts val="1200"/>
              </a:spcAft>
              <a:buNone/>
            </a:pPr>
            <a:r>
              <a:rPr lang="en">
                <a:solidFill>
                  <a:schemeClr val="dk1"/>
                </a:solidFill>
              </a:rPr>
              <a:t>Assume, you’re the follower of Lionel Messi on Instagram. He uploads his picture after winning a match against of Portugal in </a:t>
            </a:r>
            <a:r>
              <a:rPr lang="en">
                <a:solidFill>
                  <a:schemeClr val="accent4"/>
                </a:solidFill>
              </a:rPr>
              <a:t>Barcelona</a:t>
            </a:r>
            <a:r>
              <a:rPr lang="en">
                <a:solidFill>
                  <a:schemeClr val="dk1"/>
                </a:solidFill>
              </a:rPr>
              <a:t>. So, Messi used Argentina CDN server for uploading his image.</a:t>
            </a:r>
            <a:br>
              <a:rPr lang="en">
                <a:solidFill>
                  <a:schemeClr val="dk1"/>
                </a:solidFill>
              </a:rPr>
            </a:br>
            <a:r>
              <a:rPr lang="en">
                <a:solidFill>
                  <a:schemeClr val="dk1"/>
                </a:solidFill>
              </a:rPr>
              <a:t>Now, You are in India and most probably using Indian Instagram server for fetching feeds on Instagram. So, How can you see Messi’s post in your feed?</a:t>
            </a:r>
            <a:endParaRPr>
              <a:solidFill>
                <a:schemeClr val="dk1"/>
              </a:solidFill>
            </a:endParaRPr>
          </a:p>
        </p:txBody>
      </p:sp>
      <p:sp>
        <p:nvSpPr>
          <p:cNvPr id="169" name="Google Shape;169;p30"/>
          <p:cNvSpPr txBox="1"/>
          <p:nvPr/>
        </p:nvSpPr>
        <p:spPr>
          <a:xfrm>
            <a:off x="1876875" y="3144850"/>
            <a:ext cx="4928700" cy="94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From above situation, you get an idea that, there should an communication between different CDNs located globally. And this communication has types name </a:t>
            </a:r>
            <a:r>
              <a:rPr i="1" lang="en">
                <a:solidFill>
                  <a:schemeClr val="dk1"/>
                </a:solidFill>
              </a:rPr>
              <a:t>pull </a:t>
            </a:r>
            <a:r>
              <a:rPr lang="en">
                <a:solidFill>
                  <a:schemeClr val="dk1"/>
                </a:solidFill>
              </a:rPr>
              <a:t>and </a:t>
            </a:r>
            <a:r>
              <a:rPr i="1" lang="en">
                <a:solidFill>
                  <a:schemeClr val="dk1"/>
                </a:solidFill>
              </a:rPr>
              <a:t>push</a:t>
            </a:r>
            <a:r>
              <a:rPr lang="en">
                <a:solidFill>
                  <a:schemeClr val="dk1"/>
                </a:solidFill>
              </a:rPr>
              <a:t>.</a:t>
            </a:r>
            <a:endParaRPr>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9900"/>
                </a:solidFill>
              </a:rPr>
              <a:t>Push CDN</a:t>
            </a:r>
            <a:endParaRPr>
              <a:solidFill>
                <a:srgbClr val="FF9900"/>
              </a:solidFill>
            </a:endParaRPr>
          </a:p>
        </p:txBody>
      </p:sp>
      <p:sp>
        <p:nvSpPr>
          <p:cNvPr id="175" name="Google Shape;175;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solidFill>
                  <a:schemeClr val="dk1"/>
                </a:solidFill>
              </a:rPr>
              <a:t>Push CDNs receive new content whenever changes occur on your server. You take full responsibility for providing content, uploading directly to the CDN and rewriting URLs to point to the CDN.</a:t>
            </a:r>
            <a:endParaRPr>
              <a:solidFill>
                <a:schemeClr val="dk1"/>
              </a:solidFill>
            </a:endParaRPr>
          </a:p>
          <a:p>
            <a:pPr indent="0" lvl="0" marL="0" rtl="0" algn="l">
              <a:spcBef>
                <a:spcPts val="1200"/>
              </a:spcBef>
              <a:spcAft>
                <a:spcPts val="0"/>
              </a:spcAft>
              <a:buNone/>
            </a:pPr>
            <a:r>
              <a:rPr lang="en">
                <a:solidFill>
                  <a:schemeClr val="dk1"/>
                </a:solidFill>
              </a:rPr>
              <a:t>You can configure when content expires and when it is updated. Content is uploaded only when it is new or changed, minimizing traffic, but maximizing storage.</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rPr lang="en">
                <a:solidFill>
                  <a:schemeClr val="dk1"/>
                </a:solidFill>
              </a:rPr>
              <a:t>Sites with a small amount of traffic or sites with content that isn't often updated work well with push CDNs. Content is placed on the CDNs once, instead of being re-pulled at regular intervals.</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9900"/>
                </a:solidFill>
              </a:rPr>
              <a:t>DNS: Domain Name System</a:t>
            </a:r>
            <a:endParaRPr>
              <a:solidFill>
                <a:srgbClr val="FF9900"/>
              </a:solidFill>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It is a phone book of the internet from where humans access the IP address of their domain names. </a:t>
            </a:r>
            <a:endParaRPr/>
          </a:p>
          <a:p>
            <a:pPr indent="0" lvl="0" marL="0" rtl="0" algn="l">
              <a:spcBef>
                <a:spcPts val="1200"/>
              </a:spcBef>
              <a:spcAft>
                <a:spcPts val="1200"/>
              </a:spcAft>
              <a:buNone/>
            </a:pPr>
            <a:r>
              <a:rPr lang="en"/>
              <a:t>DNS converts the domains to its IP address, so that it can be used for accessing the server.</a:t>
            </a:r>
            <a:endParaRPr/>
          </a:p>
        </p:txBody>
      </p:sp>
      <p:pic>
        <p:nvPicPr>
          <p:cNvPr id="61" name="Google Shape;61;p14"/>
          <p:cNvPicPr preferRelativeResize="0"/>
          <p:nvPr/>
        </p:nvPicPr>
        <p:blipFill rotWithShape="1">
          <a:blip r:embed="rId3">
            <a:alphaModFix/>
          </a:blip>
          <a:srcRect b="20932" l="901" r="0" t="28616"/>
          <a:stretch/>
        </p:blipFill>
        <p:spPr>
          <a:xfrm>
            <a:off x="2134775" y="2836825"/>
            <a:ext cx="4702524" cy="134675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9900"/>
                </a:solidFill>
              </a:rPr>
              <a:t>Pull CDN</a:t>
            </a:r>
            <a:endParaRPr>
              <a:solidFill>
                <a:srgbClr val="FF9900"/>
              </a:solidFill>
            </a:endParaRPr>
          </a:p>
        </p:txBody>
      </p:sp>
      <p:sp>
        <p:nvSpPr>
          <p:cNvPr id="181" name="Google Shape;181;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Pull CDNs grab new content from your server when the </a:t>
            </a:r>
            <a:r>
              <a:rPr lang="en">
                <a:solidFill>
                  <a:srgbClr val="FF9900"/>
                </a:solidFill>
              </a:rPr>
              <a:t>first user</a:t>
            </a:r>
            <a:r>
              <a:rPr lang="en">
                <a:solidFill>
                  <a:schemeClr val="dk1"/>
                </a:solidFill>
              </a:rPr>
              <a:t> requests the content. You leave the content on your server and rewrite URLs to point to the CDN. This results in a slower request until the content is cached on the CDN.</a:t>
            </a:r>
            <a:endParaRPr>
              <a:solidFill>
                <a:schemeClr val="dk1"/>
              </a:solidFill>
            </a:endParaRPr>
          </a:p>
          <a:p>
            <a:pPr indent="0" lvl="0" marL="0" rtl="0" algn="l">
              <a:spcBef>
                <a:spcPts val="1200"/>
              </a:spcBef>
              <a:spcAft>
                <a:spcPts val="0"/>
              </a:spcAft>
              <a:buNone/>
            </a:pPr>
            <a:r>
              <a:rPr lang="en">
                <a:solidFill>
                  <a:schemeClr val="dk1"/>
                </a:solidFill>
              </a:rPr>
              <a:t>A </a:t>
            </a:r>
            <a:r>
              <a:rPr lang="en">
                <a:solidFill>
                  <a:srgbClr val="FF9900"/>
                </a:solidFill>
              </a:rPr>
              <a:t>time-to-live (TTL)</a:t>
            </a:r>
            <a:r>
              <a:rPr lang="en">
                <a:solidFill>
                  <a:schemeClr val="dk1"/>
                </a:solidFill>
              </a:rPr>
              <a:t> determines how long content is cached. Pull CDNs minimize storage space on the CDN, but can create redundant traffic if files expire and are pulled before they have actually changed.</a:t>
            </a:r>
            <a:endParaRPr>
              <a:solidFill>
                <a:schemeClr val="dk1"/>
              </a:solidFill>
            </a:endParaRPr>
          </a:p>
          <a:p>
            <a:pPr indent="0" lvl="0" marL="0" rtl="0" algn="l">
              <a:spcBef>
                <a:spcPts val="1200"/>
              </a:spcBef>
              <a:spcAft>
                <a:spcPts val="1200"/>
              </a:spcAft>
              <a:buNone/>
            </a:pPr>
            <a:r>
              <a:rPr lang="en">
                <a:solidFill>
                  <a:schemeClr val="dk1"/>
                </a:solidFill>
              </a:rPr>
              <a:t>Sites with heavy traffic work well with pull CDNs, as traffic is spread out more evenly with only recently-requested content remaining on the CDN.</a:t>
            </a:r>
            <a:endParaRPr>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9900"/>
                </a:solidFill>
              </a:rPr>
              <a:t>Disadvantages of CDNs</a:t>
            </a:r>
            <a:endParaRPr>
              <a:solidFill>
                <a:srgbClr val="FF9900"/>
              </a:solidFill>
            </a:endParaRPr>
          </a:p>
        </p:txBody>
      </p:sp>
      <p:sp>
        <p:nvSpPr>
          <p:cNvPr id="187" name="Google Shape;187;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CDN costs could be significant depending on traffic, although this should be weighed with additional costs you would incur not using a CDN.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Content might be stale if it is updated before the TTL expires it.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CDNs require changing URLs for static content to point to the CDN.</a:t>
            </a:r>
            <a:endParaRPr>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4"/>
          <p:cNvSpPr txBox="1"/>
          <p:nvPr>
            <p:ph type="title"/>
          </p:nvPr>
        </p:nvSpPr>
        <p:spPr>
          <a:xfrm>
            <a:off x="311700" y="1869700"/>
            <a:ext cx="8520600" cy="1325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SzPts val="990"/>
              <a:buNone/>
            </a:pPr>
            <a:r>
              <a:rPr lang="en" sz="2040"/>
              <a:t>Now, we already learnt about </a:t>
            </a:r>
            <a:r>
              <a:rPr lang="en" sz="2040">
                <a:solidFill>
                  <a:srgbClr val="FF9900"/>
                </a:solidFill>
              </a:rPr>
              <a:t>Horizontal Scaling </a:t>
            </a:r>
            <a:r>
              <a:rPr lang="en" sz="2040"/>
              <a:t>in which we increase number of servers for high availability. So, How we can </a:t>
            </a:r>
            <a:r>
              <a:rPr lang="en" sz="2040">
                <a:solidFill>
                  <a:srgbClr val="B6D7A8"/>
                </a:solidFill>
              </a:rPr>
              <a:t>use our resources(servers) efficiently</a:t>
            </a:r>
            <a:r>
              <a:rPr lang="en" sz="2040"/>
              <a:t> in </a:t>
            </a:r>
            <a:r>
              <a:rPr lang="en" sz="2040">
                <a:solidFill>
                  <a:srgbClr val="FF9900"/>
                </a:solidFill>
              </a:rPr>
              <a:t>heavy surge in traffic</a:t>
            </a:r>
            <a:r>
              <a:rPr lang="en" sz="2040"/>
              <a:t>?</a:t>
            </a:r>
            <a:endParaRPr sz="204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rgbClr val="FF9900"/>
                </a:solidFill>
              </a:rPr>
              <a:t>Load Balancers</a:t>
            </a:r>
            <a:endParaRPr>
              <a:solidFill>
                <a:srgbClr val="FF99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9900"/>
                </a:solidFill>
              </a:rPr>
              <a:t>Load Balancer</a:t>
            </a:r>
            <a:endParaRPr>
              <a:solidFill>
                <a:srgbClr val="FF9900"/>
              </a:solidFill>
            </a:endParaRPr>
          </a:p>
        </p:txBody>
      </p:sp>
      <p:sp>
        <p:nvSpPr>
          <p:cNvPr id="203" name="Google Shape;203;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A Load balancer acts as a traffic cop sitting in front of your servers and routing the requests in order to maximizes speed and resource utilization and ensure that no one server is overloaded.</a:t>
            </a:r>
            <a:endParaRPr>
              <a:solidFill>
                <a:schemeClr val="dk1"/>
              </a:solidFill>
            </a:endParaRPr>
          </a:p>
          <a:p>
            <a:pPr indent="0" lvl="0" marL="0" rtl="0" algn="l">
              <a:spcBef>
                <a:spcPts val="1200"/>
              </a:spcBef>
              <a:spcAft>
                <a:spcPts val="1200"/>
              </a:spcAft>
              <a:buNone/>
            </a:pPr>
            <a:r>
              <a:rPr lang="en">
                <a:solidFill>
                  <a:schemeClr val="dk1"/>
                </a:solidFill>
              </a:rPr>
              <a:t>Just Like traffic cop redirects traffic to another route if any road is in construction, similarly When a server goes down, then it redirects traffic among all the remaining servers and in case a server is added then it redirects the traffic to that new server.</a:t>
            </a:r>
            <a:endParaRPr>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9900"/>
                </a:solidFill>
              </a:rPr>
              <a:t>Benefits of Load Balancer</a:t>
            </a:r>
            <a:endParaRPr>
              <a:solidFill>
                <a:srgbClr val="FF9900"/>
              </a:solidFill>
            </a:endParaRPr>
          </a:p>
        </p:txBody>
      </p:sp>
      <p:sp>
        <p:nvSpPr>
          <p:cNvPr id="209" name="Google Shape;209;p37"/>
          <p:cNvSpPr txBox="1"/>
          <p:nvPr>
            <p:ph idx="1" type="body"/>
          </p:nvPr>
        </p:nvSpPr>
        <p:spPr>
          <a:xfrm>
            <a:off x="311700" y="1152475"/>
            <a:ext cx="8520600" cy="3862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chemeClr val="dk1"/>
                </a:solidFill>
              </a:rPr>
              <a:t>Load balancers are effective at:</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Preventing requests from going to unhealthy servers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Preventing overloading resources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Helping to eliminate a single point of failure</a:t>
            </a:r>
            <a:endParaRPr>
              <a:solidFill>
                <a:schemeClr val="dk1"/>
              </a:solidFill>
            </a:endParaRPr>
          </a:p>
          <a:p>
            <a:pPr indent="0" lvl="0" marL="0" rtl="0" algn="l">
              <a:spcBef>
                <a:spcPts val="1200"/>
              </a:spcBef>
              <a:spcAft>
                <a:spcPts val="0"/>
              </a:spcAft>
              <a:buNone/>
            </a:pPr>
            <a:r>
              <a:rPr lang="en">
                <a:solidFill>
                  <a:schemeClr val="dk1"/>
                </a:solidFill>
              </a:rPr>
              <a:t>Additional benefits include:</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SSL termination - Decrypt incoming requests and encrypt server responses so backend servers do not have to perform these potentially expensive operations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Removes the need to install X.509 certificates on each server</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Session persistence - Issue cookies and route a specific client's requests to same instance if the web apps do not keep track of sessions</a:t>
            </a:r>
            <a:endParaRPr>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8"/>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On what basis</a:t>
            </a:r>
            <a:r>
              <a:rPr lang="en">
                <a:solidFill>
                  <a:srgbClr val="FF9900"/>
                </a:solidFill>
              </a:rPr>
              <a:t> </a:t>
            </a:r>
            <a:r>
              <a:rPr lang="en" u="sng">
                <a:solidFill>
                  <a:srgbClr val="FF9900"/>
                </a:solidFill>
              </a:rPr>
              <a:t>Load Balancer</a:t>
            </a:r>
            <a:r>
              <a:rPr lang="en">
                <a:solidFill>
                  <a:srgbClr val="FF9900"/>
                </a:solidFill>
              </a:rPr>
              <a:t> </a:t>
            </a:r>
            <a:r>
              <a:rPr lang="en"/>
              <a:t>route traffic?</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9"/>
          <p:cNvSpPr txBox="1"/>
          <p:nvPr>
            <p:ph idx="1" type="body"/>
          </p:nvPr>
        </p:nvSpPr>
        <p:spPr>
          <a:xfrm>
            <a:off x="311700" y="530100"/>
            <a:ext cx="8520600" cy="403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Load balancers can route traffic based on various metrics, including:</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Random</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Least loaded</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Session/cookies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Round robin or weighted round robin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Layer 4</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Layer 7</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9900"/>
                </a:solidFill>
              </a:rPr>
              <a:t>Random</a:t>
            </a:r>
            <a:endParaRPr>
              <a:solidFill>
                <a:srgbClr val="FF9900"/>
              </a:solidFill>
            </a:endParaRPr>
          </a:p>
        </p:txBody>
      </p:sp>
      <p:sp>
        <p:nvSpPr>
          <p:cNvPr id="225" name="Google Shape;225;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F9900"/>
                </a:solidFill>
              </a:rPr>
              <a:t>Description:</a:t>
            </a:r>
            <a:r>
              <a:rPr lang="en">
                <a:solidFill>
                  <a:schemeClr val="dk1"/>
                </a:solidFill>
              </a:rPr>
              <a:t> In random load balancing, requests are distributed randomly to the available servers in the pool. There is no specific algorithm or criteria for routing requests, which means that any server can receive any request at any time.</a:t>
            </a:r>
            <a:endParaRPr>
              <a:solidFill>
                <a:schemeClr val="dk1"/>
              </a:solidFill>
            </a:endParaRPr>
          </a:p>
          <a:p>
            <a:pPr indent="0" lvl="0" marL="0" rtl="0" algn="l">
              <a:spcBef>
                <a:spcPts val="1200"/>
              </a:spcBef>
              <a:spcAft>
                <a:spcPts val="0"/>
              </a:spcAft>
              <a:buNone/>
            </a:pPr>
            <a:r>
              <a:rPr lang="en">
                <a:solidFill>
                  <a:srgbClr val="FF9900"/>
                </a:solidFill>
              </a:rPr>
              <a:t>Use Case:</a:t>
            </a:r>
            <a:r>
              <a:rPr lang="en">
                <a:solidFill>
                  <a:schemeClr val="dk1"/>
                </a:solidFill>
              </a:rPr>
              <a:t> Random load balancing can be useful when you want a simple and low-overhead method for distributing traffic. However, it does not consider the server's load or performance, making it less suitable for applications where even load distribution or performance optimization is critical.</a:t>
            </a:r>
            <a:endParaRPr>
              <a:solidFill>
                <a:schemeClr val="dk1"/>
              </a:solidFill>
            </a:endParaRPr>
          </a:p>
          <a:p>
            <a:pPr indent="0" lvl="0" marL="0" rtl="0" algn="l">
              <a:spcBef>
                <a:spcPts val="1200"/>
              </a:spcBef>
              <a:spcAft>
                <a:spcPts val="1200"/>
              </a:spcAft>
              <a:buNone/>
            </a:pPr>
            <a:r>
              <a:rPr lang="en">
                <a:solidFill>
                  <a:srgbClr val="FF9900"/>
                </a:solidFill>
              </a:rPr>
              <a:t>Public informational websites</a:t>
            </a:r>
            <a:r>
              <a:rPr lang="en">
                <a:solidFill>
                  <a:schemeClr val="dk1"/>
                </a:solidFill>
              </a:rPr>
              <a:t> with no user-specific data uses random load balancing.</a:t>
            </a:r>
            <a:endParaRPr>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9900"/>
                </a:solidFill>
              </a:rPr>
              <a:t>Least Loaded</a:t>
            </a:r>
            <a:endParaRPr>
              <a:solidFill>
                <a:srgbClr val="FF9900"/>
              </a:solidFill>
            </a:endParaRPr>
          </a:p>
        </p:txBody>
      </p:sp>
      <p:sp>
        <p:nvSpPr>
          <p:cNvPr id="231" name="Google Shape;231;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F9900"/>
                </a:solidFill>
              </a:rPr>
              <a:t>Description:</a:t>
            </a:r>
            <a:r>
              <a:rPr lang="en">
                <a:solidFill>
                  <a:schemeClr val="dk1"/>
                </a:solidFill>
              </a:rPr>
              <a:t> The least loaded algorithm directs incoming requests to the server with the fewest active connections or the lowest load. This ensures that requests are sent to the server that is currently the least busy.</a:t>
            </a:r>
            <a:endParaRPr>
              <a:solidFill>
                <a:schemeClr val="dk1"/>
              </a:solidFill>
            </a:endParaRPr>
          </a:p>
          <a:p>
            <a:pPr indent="0" lvl="0" marL="0" rtl="0" algn="l">
              <a:spcBef>
                <a:spcPts val="1200"/>
              </a:spcBef>
              <a:spcAft>
                <a:spcPts val="0"/>
              </a:spcAft>
              <a:buNone/>
            </a:pPr>
            <a:r>
              <a:rPr lang="en">
                <a:solidFill>
                  <a:srgbClr val="FF9900"/>
                </a:solidFill>
              </a:rPr>
              <a:t>Use Case:</a:t>
            </a:r>
            <a:r>
              <a:rPr lang="en">
                <a:solidFill>
                  <a:schemeClr val="dk1"/>
                </a:solidFill>
              </a:rPr>
              <a:t> Least loaded balancing is suitable for applications where you want to evenly distribute traffic and ensure that servers are not overloaded. It's effective for maintaining good server performance and preventing overutilization.</a:t>
            </a:r>
            <a:endParaRPr>
              <a:solidFill>
                <a:schemeClr val="dk1"/>
              </a:solidFill>
            </a:endParaRPr>
          </a:p>
          <a:p>
            <a:pPr indent="0" lvl="0" marL="0" rtl="0" algn="l">
              <a:spcBef>
                <a:spcPts val="1200"/>
              </a:spcBef>
              <a:spcAft>
                <a:spcPts val="1200"/>
              </a:spcAft>
              <a:buNone/>
            </a:pPr>
            <a:r>
              <a:rPr lang="en">
                <a:solidFill>
                  <a:schemeClr val="dk1"/>
                </a:solidFill>
              </a:rPr>
              <a:t>It's commonly used for </a:t>
            </a:r>
            <a:r>
              <a:rPr lang="en">
                <a:solidFill>
                  <a:srgbClr val="FF9900"/>
                </a:solidFill>
              </a:rPr>
              <a:t>web applications, e-commerce sites, and services</a:t>
            </a:r>
            <a:r>
              <a:rPr lang="en">
                <a:solidFill>
                  <a:schemeClr val="dk1"/>
                </a:solidFill>
              </a:rPr>
              <a:t> where maintaining server health and preventing overloading is critical</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How DNS converts </a:t>
            </a:r>
            <a:br>
              <a:rPr lang="en"/>
            </a:br>
            <a:r>
              <a:rPr lang="en" sz="2933" u="sng">
                <a:solidFill>
                  <a:srgbClr val="FF9900"/>
                </a:solidFill>
                <a:latin typeface="Lexend"/>
                <a:ea typeface="Lexend"/>
                <a:cs typeface="Lexend"/>
                <a:sym typeface="Lexend"/>
                <a:hlinkClick r:id="rId3">
                  <a:extLst>
                    <a:ext uri="{A12FA001-AC4F-418D-AE19-62706E023703}">
                      <ahyp:hlinkClr val="tx"/>
                    </a:ext>
                  </a:extLst>
                </a:hlinkClick>
              </a:rPr>
              <a:t>www.google.com</a:t>
            </a:r>
            <a:r>
              <a:rPr lang="en" sz="2933">
                <a:solidFill>
                  <a:srgbClr val="FF9900"/>
                </a:solidFill>
                <a:latin typeface="Lexend"/>
                <a:ea typeface="Lexend"/>
                <a:cs typeface="Lexend"/>
                <a:sym typeface="Lexend"/>
              </a:rPr>
              <a:t> –&gt; 172.217.160.164</a:t>
            </a:r>
            <a:endParaRPr sz="2933">
              <a:solidFill>
                <a:srgbClr val="FF9900"/>
              </a:solidFill>
              <a:latin typeface="Lexend"/>
              <a:ea typeface="Lexend"/>
              <a:cs typeface="Lexend"/>
              <a:sym typeface="Lexen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9900"/>
                </a:solidFill>
              </a:rPr>
              <a:t>Session/cookies</a:t>
            </a:r>
            <a:endParaRPr>
              <a:solidFill>
                <a:srgbClr val="FF9900"/>
              </a:solidFill>
            </a:endParaRPr>
          </a:p>
          <a:p>
            <a:pPr indent="0" lvl="0" marL="0" rtl="0" algn="l">
              <a:spcBef>
                <a:spcPts val="0"/>
              </a:spcBef>
              <a:spcAft>
                <a:spcPts val="0"/>
              </a:spcAft>
              <a:buNone/>
            </a:pPr>
            <a:r>
              <a:t/>
            </a:r>
            <a:endParaRPr>
              <a:solidFill>
                <a:srgbClr val="FF9900"/>
              </a:solidFill>
            </a:endParaRPr>
          </a:p>
          <a:p>
            <a:pPr indent="0" lvl="0" marL="0" rtl="0" algn="l">
              <a:spcBef>
                <a:spcPts val="0"/>
              </a:spcBef>
              <a:spcAft>
                <a:spcPts val="0"/>
              </a:spcAft>
              <a:buNone/>
            </a:pPr>
            <a:r>
              <a:t/>
            </a:r>
            <a:endParaRPr>
              <a:solidFill>
                <a:srgbClr val="FF9900"/>
              </a:solidFill>
            </a:endParaRPr>
          </a:p>
        </p:txBody>
      </p:sp>
      <p:sp>
        <p:nvSpPr>
          <p:cNvPr id="237" name="Google Shape;237;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rgbClr val="FF9900"/>
                </a:solidFill>
              </a:rPr>
              <a:t>Description:</a:t>
            </a:r>
            <a:r>
              <a:rPr lang="en">
                <a:solidFill>
                  <a:schemeClr val="dk1"/>
                </a:solidFill>
              </a:rPr>
              <a:t> Session or cookie-based load balancing, also known as sticky sessions, involves directing a client to the same server for the duration of their session. A load balancer uses session cookies or other session identifiers to route subsequent requests from the same client to the server where their session data is stored.</a:t>
            </a:r>
            <a:endParaRPr>
              <a:solidFill>
                <a:schemeClr val="dk1"/>
              </a:solidFill>
            </a:endParaRPr>
          </a:p>
          <a:p>
            <a:pPr indent="0" lvl="0" marL="0" rtl="0" algn="l">
              <a:spcBef>
                <a:spcPts val="1200"/>
              </a:spcBef>
              <a:spcAft>
                <a:spcPts val="0"/>
              </a:spcAft>
              <a:buNone/>
            </a:pPr>
            <a:r>
              <a:rPr lang="en">
                <a:solidFill>
                  <a:srgbClr val="FF9900"/>
                </a:solidFill>
              </a:rPr>
              <a:t>Use Case:</a:t>
            </a:r>
            <a:r>
              <a:rPr lang="en">
                <a:solidFill>
                  <a:schemeClr val="dk1"/>
                </a:solidFill>
              </a:rPr>
              <a:t> Sticky sessions are essential for applications that require session persistence, such as e-commerce sites or applications with user logins. They ensure that a user's session data is consistently available on the same server.</a:t>
            </a:r>
            <a:endParaRPr>
              <a:solidFill>
                <a:schemeClr val="dk1"/>
              </a:solidFill>
            </a:endParaRPr>
          </a:p>
          <a:p>
            <a:pPr indent="0" lvl="0" marL="0" rtl="0" algn="l">
              <a:spcBef>
                <a:spcPts val="1200"/>
              </a:spcBef>
              <a:spcAft>
                <a:spcPts val="1200"/>
              </a:spcAft>
              <a:buNone/>
            </a:pPr>
            <a:r>
              <a:rPr lang="en">
                <a:solidFill>
                  <a:schemeClr val="dk1"/>
                </a:solidFill>
              </a:rPr>
              <a:t>It’s commonly used by </a:t>
            </a:r>
            <a:r>
              <a:rPr lang="en">
                <a:solidFill>
                  <a:srgbClr val="FF9900"/>
                </a:solidFill>
              </a:rPr>
              <a:t>e-commerce platforms, web applications with user logins, and online collaboration tools</a:t>
            </a:r>
            <a:r>
              <a:rPr lang="en">
                <a:solidFill>
                  <a:schemeClr val="dk1"/>
                </a:solidFill>
              </a:rPr>
              <a:t>.</a:t>
            </a:r>
            <a:endParaRPr>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9900"/>
                </a:solidFill>
              </a:rPr>
              <a:t>Round robin or weighted round robin</a:t>
            </a:r>
            <a:endParaRPr>
              <a:solidFill>
                <a:srgbClr val="FF9900"/>
              </a:solidFill>
            </a:endParaRPr>
          </a:p>
        </p:txBody>
      </p:sp>
      <p:sp>
        <p:nvSpPr>
          <p:cNvPr id="243" name="Google Shape;243;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rgbClr val="FF9900"/>
                </a:solidFill>
              </a:rPr>
              <a:t>Description:</a:t>
            </a:r>
            <a:r>
              <a:rPr lang="en">
                <a:solidFill>
                  <a:schemeClr val="dk1"/>
                </a:solidFill>
              </a:rPr>
              <a:t> In round-robin load balancing, incoming requests are distributed to the available servers in a circular order, one at a time. Weighted round robin is a variation that assigns different weights to servers, so servers with higher weights receive more requests than those with lower weights.</a:t>
            </a:r>
            <a:endParaRPr>
              <a:solidFill>
                <a:schemeClr val="dk1"/>
              </a:solidFill>
            </a:endParaRPr>
          </a:p>
          <a:p>
            <a:pPr indent="0" lvl="0" marL="0" rtl="0" algn="l">
              <a:spcBef>
                <a:spcPts val="1200"/>
              </a:spcBef>
              <a:spcAft>
                <a:spcPts val="0"/>
              </a:spcAft>
              <a:buNone/>
            </a:pPr>
            <a:r>
              <a:rPr lang="en">
                <a:solidFill>
                  <a:srgbClr val="FF9900"/>
                </a:solidFill>
              </a:rPr>
              <a:t>Use Case:</a:t>
            </a:r>
            <a:r>
              <a:rPr lang="en">
                <a:solidFill>
                  <a:schemeClr val="dk1"/>
                </a:solidFill>
              </a:rPr>
              <a:t> Round robin is simple and ensures that each server gets an equal share of the traffic, making it a good choice for basic load balancing. Weighted round robin is used when some servers have more capacity or resources than others and should handle a larger portion of the load.</a:t>
            </a:r>
            <a:endParaRPr>
              <a:solidFill>
                <a:schemeClr val="dk1"/>
              </a:solidFill>
            </a:endParaRPr>
          </a:p>
          <a:p>
            <a:pPr indent="0" lvl="0" marL="0" rtl="0" algn="l">
              <a:spcBef>
                <a:spcPts val="1200"/>
              </a:spcBef>
              <a:spcAft>
                <a:spcPts val="1200"/>
              </a:spcAft>
              <a:buNone/>
            </a:pPr>
            <a:r>
              <a:rPr lang="en">
                <a:solidFill>
                  <a:schemeClr val="dk1"/>
                </a:solidFill>
              </a:rPr>
              <a:t>It’s commonly used by </a:t>
            </a:r>
            <a:r>
              <a:rPr lang="en">
                <a:solidFill>
                  <a:srgbClr val="FF9900"/>
                </a:solidFill>
              </a:rPr>
              <a:t>content delivery networks (CDNs), web servers, and DNS servers</a:t>
            </a:r>
            <a:r>
              <a:rPr lang="en">
                <a:solidFill>
                  <a:schemeClr val="dk1"/>
                </a:solidFill>
              </a:rPr>
              <a:t>.</a:t>
            </a:r>
            <a:endParaRPr>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4"/>
          <p:cNvSpPr txBox="1"/>
          <p:nvPr>
            <p:ph type="title"/>
          </p:nvPr>
        </p:nvSpPr>
        <p:spPr>
          <a:xfrm>
            <a:off x="311700" y="1106125"/>
            <a:ext cx="8520600" cy="1963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SzPts val="990"/>
              <a:buNone/>
            </a:pPr>
            <a:r>
              <a:rPr lang="en" sz="8000"/>
              <a:t>Thank You</a:t>
            </a:r>
            <a:endParaRPr sz="8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DNS Server</a:t>
            </a:r>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A DNS server consists:</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A Resolver</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 Root Server</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 TLD NameServer</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 Authoritative namespace</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9900"/>
                </a:solidFill>
              </a:rPr>
              <a:t>Resolver</a:t>
            </a:r>
            <a:endParaRPr>
              <a:solidFill>
                <a:srgbClr val="FF9900"/>
              </a:solidFill>
            </a:endParaRPr>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The resolver can be thought of as a librarian who is asked to go find a particular book somewhere in a library. The DNS resolver is a server designed to receive queries from client machines through applications such as web browsers. Typically the recursor is then responsible for making additional requests in order to satisfy the client’s DNS query.</a:t>
            </a:r>
            <a:endParaRPr>
              <a:solidFill>
                <a:schemeClr val="dk1"/>
              </a:solidFill>
            </a:endParaRPr>
          </a:p>
          <a:p>
            <a:pPr indent="0" lvl="0" marL="0" rtl="0" algn="l">
              <a:spcBef>
                <a:spcPts val="1200"/>
              </a:spcBef>
              <a:spcAft>
                <a:spcPts val="1200"/>
              </a:spcAft>
              <a:buNone/>
            </a:pPr>
            <a:r>
              <a:rPr lang="en">
                <a:solidFill>
                  <a:schemeClr val="dk1"/>
                </a:solidFill>
              </a:rPr>
              <a:t>In your case, when you browse something on internet browser, your </a:t>
            </a:r>
            <a:r>
              <a:rPr lang="en">
                <a:solidFill>
                  <a:srgbClr val="FF9900"/>
                </a:solidFill>
              </a:rPr>
              <a:t>ISP (Internet Service Provider)</a:t>
            </a:r>
            <a:r>
              <a:rPr lang="en">
                <a:solidFill>
                  <a:schemeClr val="dk1"/>
                </a:solidFill>
              </a:rPr>
              <a:t> acts as a resolver.</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9900"/>
                </a:solidFill>
              </a:rPr>
              <a:t>Root Server</a:t>
            </a:r>
            <a:endParaRPr>
              <a:solidFill>
                <a:srgbClr val="FF9900"/>
              </a:solidFill>
            </a:endParaRPr>
          </a:p>
        </p:txBody>
      </p:sp>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The root server is the first step in translating (resolving) human readable host names (www.example.com) into IP addresses (192.168.1.1). It can be thought of like an index in a library that points to different racks of books - typically it serves as a reference to other more specific locations.</a:t>
            </a:r>
            <a:endParaRPr>
              <a:solidFill>
                <a:schemeClr val="dk1"/>
              </a:solidFill>
            </a:endParaRPr>
          </a:p>
          <a:p>
            <a:pPr indent="0" lvl="0" marL="0" rtl="0" algn="l">
              <a:spcBef>
                <a:spcPts val="1200"/>
              </a:spcBef>
              <a:spcAft>
                <a:spcPts val="1200"/>
              </a:spcAft>
              <a:buNone/>
            </a:pPr>
            <a:r>
              <a:rPr lang="en">
                <a:solidFill>
                  <a:schemeClr val="dk1"/>
                </a:solidFill>
              </a:rPr>
              <a:t> </a:t>
            </a:r>
            <a:endParaRPr>
              <a:solidFill>
                <a:schemeClr val="dk1"/>
              </a:solidFill>
            </a:endParaRPr>
          </a:p>
        </p:txBody>
      </p:sp>
      <p:sp>
        <p:nvSpPr>
          <p:cNvPr id="85" name="Google Shape;85;p18"/>
          <p:cNvSpPr/>
          <p:nvPr/>
        </p:nvSpPr>
        <p:spPr>
          <a:xfrm>
            <a:off x="3366900" y="2707888"/>
            <a:ext cx="522950" cy="830975"/>
          </a:xfrm>
          <a:prstGeom prst="flowChartMagneticDisk">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highlight>
                  <a:schemeClr val="dk1"/>
                </a:highlight>
              </a:rPr>
              <a:t>Root Server</a:t>
            </a:r>
            <a:endParaRPr b="1" sz="800">
              <a:highlight>
                <a:schemeClr val="dk1"/>
              </a:highlight>
            </a:endParaRPr>
          </a:p>
        </p:txBody>
      </p:sp>
      <p:sp>
        <p:nvSpPr>
          <p:cNvPr id="86" name="Google Shape;86;p18"/>
          <p:cNvSpPr txBox="1"/>
          <p:nvPr/>
        </p:nvSpPr>
        <p:spPr>
          <a:xfrm>
            <a:off x="508650" y="2879800"/>
            <a:ext cx="2134800" cy="393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800">
                <a:solidFill>
                  <a:schemeClr val="dk1"/>
                </a:solidFill>
              </a:rPr>
              <a:t>www.example.com</a:t>
            </a:r>
            <a:endParaRPr>
              <a:solidFill>
                <a:schemeClr val="dk1"/>
              </a:solidFill>
            </a:endParaRPr>
          </a:p>
        </p:txBody>
      </p:sp>
      <p:cxnSp>
        <p:nvCxnSpPr>
          <p:cNvPr id="87" name="Google Shape;87;p18"/>
          <p:cNvCxnSpPr/>
          <p:nvPr/>
        </p:nvCxnSpPr>
        <p:spPr>
          <a:xfrm flipH="1" rot="10800000">
            <a:off x="2704275" y="3119775"/>
            <a:ext cx="601800" cy="7200"/>
          </a:xfrm>
          <a:prstGeom prst="straightConnector1">
            <a:avLst/>
          </a:prstGeom>
          <a:noFill/>
          <a:ln cap="flat" cmpd="sng" w="38100">
            <a:solidFill>
              <a:schemeClr val="dk1"/>
            </a:solidFill>
            <a:prstDash val="solid"/>
            <a:round/>
            <a:headEnd len="med" w="med" type="none"/>
            <a:tailEnd len="med" w="med" type="triangle"/>
          </a:ln>
        </p:spPr>
      </p:cxnSp>
      <p:cxnSp>
        <p:nvCxnSpPr>
          <p:cNvPr id="88" name="Google Shape;88;p18"/>
          <p:cNvCxnSpPr/>
          <p:nvPr/>
        </p:nvCxnSpPr>
        <p:spPr>
          <a:xfrm flipH="1" rot="10800000">
            <a:off x="4027875" y="3119775"/>
            <a:ext cx="601800" cy="7200"/>
          </a:xfrm>
          <a:prstGeom prst="straightConnector1">
            <a:avLst/>
          </a:prstGeom>
          <a:noFill/>
          <a:ln cap="flat" cmpd="sng" w="38100">
            <a:solidFill>
              <a:schemeClr val="dk1"/>
            </a:solidFill>
            <a:prstDash val="solid"/>
            <a:round/>
            <a:headEnd len="med" w="med" type="none"/>
            <a:tailEnd len="med" w="med" type="triangle"/>
          </a:ln>
        </p:spPr>
      </p:cxnSp>
      <p:sp>
        <p:nvSpPr>
          <p:cNvPr id="89" name="Google Shape;89;p18"/>
          <p:cNvSpPr txBox="1"/>
          <p:nvPr/>
        </p:nvSpPr>
        <p:spPr>
          <a:xfrm>
            <a:off x="4978725" y="2822475"/>
            <a:ext cx="2457000" cy="60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Sends the dns query to </a:t>
            </a:r>
            <a:r>
              <a:rPr lang="en">
                <a:solidFill>
                  <a:srgbClr val="FF9900"/>
                </a:solidFill>
              </a:rPr>
              <a:t>.com</a:t>
            </a:r>
            <a:r>
              <a:rPr lang="en">
                <a:solidFill>
                  <a:schemeClr val="dk1"/>
                </a:solidFill>
              </a:rPr>
              <a:t> TLD nameserver</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9900"/>
                </a:solidFill>
              </a:rPr>
              <a:t>TLD Nameserver</a:t>
            </a:r>
            <a:endParaRPr>
              <a:solidFill>
                <a:srgbClr val="FF9900"/>
              </a:solidFill>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The top level domain server (TLD) can be thought of as a specific rack of books in a library. This nameserver is the next step in the search for a specific IP address, and it hosts the last portion of a hostname (In example.com, the TLD server is “com”).</a:t>
            </a:r>
            <a:endParaRPr>
              <a:solidFill>
                <a:schemeClr val="dk1"/>
              </a:solidFill>
            </a:endParaRPr>
          </a:p>
          <a:p>
            <a:pPr indent="0" lvl="0" marL="0" rtl="0" algn="l">
              <a:spcBef>
                <a:spcPts val="1200"/>
              </a:spcBef>
              <a:spcAft>
                <a:spcPts val="1200"/>
              </a:spcAft>
              <a:buNone/>
            </a:pPr>
            <a:r>
              <a:rPr lang="en">
                <a:solidFill>
                  <a:schemeClr val="dk1"/>
                </a:solidFill>
              </a:rPr>
              <a:t> </a:t>
            </a:r>
            <a:endParaRPr>
              <a:solidFill>
                <a:schemeClr val="dk1"/>
              </a:solidFill>
            </a:endParaRPr>
          </a:p>
        </p:txBody>
      </p:sp>
      <p:sp>
        <p:nvSpPr>
          <p:cNvPr id="96" name="Google Shape;96;p19"/>
          <p:cNvSpPr/>
          <p:nvPr/>
        </p:nvSpPr>
        <p:spPr>
          <a:xfrm>
            <a:off x="3366900" y="2636225"/>
            <a:ext cx="874013" cy="902625"/>
          </a:xfrm>
          <a:prstGeom prst="flowChartMagneticDisk">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9900"/>
                </a:solidFill>
              </a:rPr>
              <a:t>.com</a:t>
            </a:r>
            <a:br>
              <a:rPr b="1" lang="en" sz="900"/>
            </a:br>
            <a:r>
              <a:rPr b="1" lang="en" sz="900"/>
              <a:t>TLD</a:t>
            </a:r>
            <a:br>
              <a:rPr b="1" lang="en" sz="900"/>
            </a:br>
            <a:r>
              <a:rPr b="1" lang="en" sz="900"/>
              <a:t>Nameserver</a:t>
            </a:r>
            <a:endParaRPr b="1" sz="900"/>
          </a:p>
        </p:txBody>
      </p:sp>
      <p:sp>
        <p:nvSpPr>
          <p:cNvPr id="97" name="Google Shape;97;p19"/>
          <p:cNvSpPr txBox="1"/>
          <p:nvPr/>
        </p:nvSpPr>
        <p:spPr>
          <a:xfrm>
            <a:off x="508650" y="2879800"/>
            <a:ext cx="2120400" cy="393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800">
                <a:solidFill>
                  <a:schemeClr val="dk1"/>
                </a:solidFill>
              </a:rPr>
              <a:t>www.example.com</a:t>
            </a:r>
            <a:endParaRPr>
              <a:solidFill>
                <a:schemeClr val="dk1"/>
              </a:solidFill>
            </a:endParaRPr>
          </a:p>
        </p:txBody>
      </p:sp>
      <p:cxnSp>
        <p:nvCxnSpPr>
          <p:cNvPr id="98" name="Google Shape;98;p19"/>
          <p:cNvCxnSpPr/>
          <p:nvPr/>
        </p:nvCxnSpPr>
        <p:spPr>
          <a:xfrm flipH="1" rot="10800000">
            <a:off x="2704275" y="3119775"/>
            <a:ext cx="601800" cy="7200"/>
          </a:xfrm>
          <a:prstGeom prst="straightConnector1">
            <a:avLst/>
          </a:prstGeom>
          <a:noFill/>
          <a:ln cap="flat" cmpd="sng" w="38100">
            <a:solidFill>
              <a:schemeClr val="dk1"/>
            </a:solidFill>
            <a:prstDash val="solid"/>
            <a:round/>
            <a:headEnd len="med" w="med" type="none"/>
            <a:tailEnd len="med" w="med" type="triangle"/>
          </a:ln>
        </p:spPr>
      </p:cxnSp>
      <p:cxnSp>
        <p:nvCxnSpPr>
          <p:cNvPr id="99" name="Google Shape;99;p19"/>
          <p:cNvCxnSpPr/>
          <p:nvPr/>
        </p:nvCxnSpPr>
        <p:spPr>
          <a:xfrm flipH="1" rot="10800000">
            <a:off x="4308925" y="3119775"/>
            <a:ext cx="601800" cy="7200"/>
          </a:xfrm>
          <a:prstGeom prst="straightConnector1">
            <a:avLst/>
          </a:prstGeom>
          <a:noFill/>
          <a:ln cap="flat" cmpd="sng" w="38100">
            <a:solidFill>
              <a:schemeClr val="dk1"/>
            </a:solidFill>
            <a:prstDash val="solid"/>
            <a:round/>
            <a:headEnd len="med" w="med" type="none"/>
            <a:tailEnd len="med" w="med" type="triangle"/>
          </a:ln>
        </p:spPr>
      </p:cxnSp>
      <p:sp>
        <p:nvSpPr>
          <p:cNvPr id="100" name="Google Shape;100;p19"/>
          <p:cNvSpPr txBox="1"/>
          <p:nvPr/>
        </p:nvSpPr>
        <p:spPr>
          <a:xfrm>
            <a:off x="4978725" y="2693625"/>
            <a:ext cx="2457000" cy="85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Location of namespace where www.example.com may be available</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9900"/>
                </a:solidFill>
              </a:rPr>
              <a:t>Authoritative Nameserver</a:t>
            </a:r>
            <a:endParaRPr>
              <a:solidFill>
                <a:srgbClr val="FF9900"/>
              </a:solidFill>
            </a:endParaRPr>
          </a:p>
        </p:txBody>
      </p:sp>
      <p:sp>
        <p:nvSpPr>
          <p:cNvPr id="106" name="Google Shape;10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This final nameserver can be thought of as a dictionary on a rack of books, in which a specific name can be translated into its definition. The authoritative nameserver is the last stop in the nameserver query. If the authoritative name server has access to the requested record, it will return the IP address for the requested hostname back to the DNS Resolver (the librarian) that made the initial request.</a:t>
            </a:r>
            <a:endParaRPr>
              <a:solidFill>
                <a:schemeClr val="dk1"/>
              </a:solidFill>
            </a:endParaRPr>
          </a:p>
          <a:p>
            <a:pPr indent="0" lvl="0" marL="0" rtl="0" algn="l">
              <a:spcBef>
                <a:spcPts val="1200"/>
              </a:spcBef>
              <a:spcAft>
                <a:spcPts val="1200"/>
              </a:spcAft>
              <a:buNone/>
            </a:pPr>
            <a:r>
              <a:rPr lang="en">
                <a:solidFill>
                  <a:schemeClr val="dk1"/>
                </a:solidFill>
              </a:rPr>
              <a:t> </a:t>
            </a:r>
            <a:endParaRPr>
              <a:solidFill>
                <a:schemeClr val="dk1"/>
              </a:solidFill>
            </a:endParaRPr>
          </a:p>
        </p:txBody>
      </p:sp>
      <p:sp>
        <p:nvSpPr>
          <p:cNvPr id="107" name="Google Shape;107;p20"/>
          <p:cNvSpPr/>
          <p:nvPr/>
        </p:nvSpPr>
        <p:spPr>
          <a:xfrm>
            <a:off x="3381225" y="3574650"/>
            <a:ext cx="874013" cy="902625"/>
          </a:xfrm>
          <a:prstGeom prst="flowChartMagneticDisk">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chemeClr val="lt1"/>
                </a:solidFill>
              </a:rPr>
              <a:t>Namespace</a:t>
            </a:r>
            <a:endParaRPr b="1" sz="900">
              <a:solidFill>
                <a:schemeClr val="lt1"/>
              </a:solidFill>
            </a:endParaRPr>
          </a:p>
        </p:txBody>
      </p:sp>
      <p:sp>
        <p:nvSpPr>
          <p:cNvPr id="108" name="Google Shape;108;p20"/>
          <p:cNvSpPr txBox="1"/>
          <p:nvPr/>
        </p:nvSpPr>
        <p:spPr>
          <a:xfrm>
            <a:off x="522975" y="3818225"/>
            <a:ext cx="2120400" cy="393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800">
                <a:solidFill>
                  <a:schemeClr val="dk1"/>
                </a:solidFill>
              </a:rPr>
              <a:t>www.example.com</a:t>
            </a:r>
            <a:endParaRPr>
              <a:solidFill>
                <a:schemeClr val="dk1"/>
              </a:solidFill>
            </a:endParaRPr>
          </a:p>
        </p:txBody>
      </p:sp>
      <p:cxnSp>
        <p:nvCxnSpPr>
          <p:cNvPr id="109" name="Google Shape;109;p20"/>
          <p:cNvCxnSpPr/>
          <p:nvPr/>
        </p:nvCxnSpPr>
        <p:spPr>
          <a:xfrm flipH="1" rot="10800000">
            <a:off x="2718600" y="4058200"/>
            <a:ext cx="601800" cy="7200"/>
          </a:xfrm>
          <a:prstGeom prst="straightConnector1">
            <a:avLst/>
          </a:prstGeom>
          <a:noFill/>
          <a:ln cap="flat" cmpd="sng" w="38100">
            <a:solidFill>
              <a:schemeClr val="dk1"/>
            </a:solidFill>
            <a:prstDash val="solid"/>
            <a:round/>
            <a:headEnd len="med" w="med" type="none"/>
            <a:tailEnd len="med" w="med" type="triangle"/>
          </a:ln>
        </p:spPr>
      </p:cxnSp>
      <p:cxnSp>
        <p:nvCxnSpPr>
          <p:cNvPr id="110" name="Google Shape;110;p20"/>
          <p:cNvCxnSpPr/>
          <p:nvPr/>
        </p:nvCxnSpPr>
        <p:spPr>
          <a:xfrm flipH="1" rot="10800000">
            <a:off x="4323250" y="4058200"/>
            <a:ext cx="601800" cy="7200"/>
          </a:xfrm>
          <a:prstGeom prst="straightConnector1">
            <a:avLst/>
          </a:prstGeom>
          <a:noFill/>
          <a:ln cap="flat" cmpd="sng" w="38100">
            <a:solidFill>
              <a:schemeClr val="dk1"/>
            </a:solidFill>
            <a:prstDash val="solid"/>
            <a:round/>
            <a:headEnd len="med" w="med" type="none"/>
            <a:tailEnd len="med" w="med" type="triangle"/>
          </a:ln>
        </p:spPr>
      </p:cxnSp>
      <p:sp>
        <p:nvSpPr>
          <p:cNvPr id="111" name="Google Shape;111;p20"/>
          <p:cNvSpPr txBox="1"/>
          <p:nvPr/>
        </p:nvSpPr>
        <p:spPr>
          <a:xfrm>
            <a:off x="4993050" y="3818225"/>
            <a:ext cx="2457000" cy="39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9900"/>
                </a:solidFill>
              </a:rPr>
              <a:t>192.168.1.1</a:t>
            </a:r>
            <a:endParaRPr>
              <a:solidFill>
                <a:srgbClr val="FF99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273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9900"/>
                </a:solidFill>
              </a:rPr>
              <a:t>Steps in a DNS lookup </a:t>
            </a:r>
            <a:endParaRPr>
              <a:solidFill>
                <a:srgbClr val="FF9900"/>
              </a:solidFill>
            </a:endParaRPr>
          </a:p>
        </p:txBody>
      </p:sp>
      <p:sp>
        <p:nvSpPr>
          <p:cNvPr id="117" name="Google Shape;117;p21"/>
          <p:cNvSpPr txBox="1"/>
          <p:nvPr>
            <p:ph idx="1" type="body"/>
          </p:nvPr>
        </p:nvSpPr>
        <p:spPr>
          <a:xfrm>
            <a:off x="311700" y="1017725"/>
            <a:ext cx="8520600" cy="38607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Clr>
                <a:schemeClr val="dk1"/>
              </a:buClr>
              <a:buSzPct val="100000"/>
              <a:buAutoNum type="arabicPeriod"/>
            </a:pPr>
            <a:r>
              <a:rPr lang="en">
                <a:solidFill>
                  <a:schemeClr val="dk1"/>
                </a:solidFill>
              </a:rPr>
              <a:t>A user types ‘example.com’ into a web browser and the query travels into the Internet and is received by a DNS resolver.</a:t>
            </a:r>
            <a:endParaRPr>
              <a:solidFill>
                <a:schemeClr val="dk1"/>
              </a:solidFill>
            </a:endParaRPr>
          </a:p>
          <a:p>
            <a:pPr indent="-317182" lvl="0" marL="457200" rtl="0" algn="l">
              <a:spcBef>
                <a:spcPts val="0"/>
              </a:spcBef>
              <a:spcAft>
                <a:spcPts val="0"/>
              </a:spcAft>
              <a:buClr>
                <a:schemeClr val="dk1"/>
              </a:buClr>
              <a:buSzPct val="100000"/>
              <a:buAutoNum type="arabicPeriod"/>
            </a:pPr>
            <a:r>
              <a:rPr lang="en">
                <a:solidFill>
                  <a:schemeClr val="dk1"/>
                </a:solidFill>
              </a:rPr>
              <a:t>The resolver then queries a DNS root nameserver (.).</a:t>
            </a:r>
            <a:endParaRPr>
              <a:solidFill>
                <a:schemeClr val="dk1"/>
              </a:solidFill>
            </a:endParaRPr>
          </a:p>
          <a:p>
            <a:pPr indent="-317182" lvl="0" marL="457200" rtl="0" algn="l">
              <a:spcBef>
                <a:spcPts val="0"/>
              </a:spcBef>
              <a:spcAft>
                <a:spcPts val="0"/>
              </a:spcAft>
              <a:buClr>
                <a:schemeClr val="dk1"/>
              </a:buClr>
              <a:buSzPct val="100000"/>
              <a:buAutoNum type="arabicPeriod"/>
            </a:pPr>
            <a:r>
              <a:rPr lang="en">
                <a:solidFill>
                  <a:schemeClr val="dk1"/>
                </a:solidFill>
              </a:rPr>
              <a:t>The root server then responds to the resolver with the address of a Top Level Domain (TLD) DNS server (such as .com or .net), which stores the information for its domains. When searching for example.com, our request is pointed toward the .com TLD.</a:t>
            </a:r>
            <a:endParaRPr>
              <a:solidFill>
                <a:schemeClr val="dk1"/>
              </a:solidFill>
            </a:endParaRPr>
          </a:p>
          <a:p>
            <a:pPr indent="-317182" lvl="0" marL="457200" rtl="0" algn="l">
              <a:spcBef>
                <a:spcPts val="0"/>
              </a:spcBef>
              <a:spcAft>
                <a:spcPts val="0"/>
              </a:spcAft>
              <a:buClr>
                <a:schemeClr val="dk1"/>
              </a:buClr>
              <a:buSzPct val="100000"/>
              <a:buAutoNum type="arabicPeriod"/>
            </a:pPr>
            <a:r>
              <a:rPr lang="en">
                <a:solidFill>
                  <a:schemeClr val="dk1"/>
                </a:solidFill>
              </a:rPr>
              <a:t>The resolver then makes a request to the .com TLD.</a:t>
            </a:r>
            <a:endParaRPr>
              <a:solidFill>
                <a:schemeClr val="dk1"/>
              </a:solidFill>
            </a:endParaRPr>
          </a:p>
          <a:p>
            <a:pPr indent="-317182" lvl="0" marL="457200" rtl="0" algn="l">
              <a:spcBef>
                <a:spcPts val="0"/>
              </a:spcBef>
              <a:spcAft>
                <a:spcPts val="0"/>
              </a:spcAft>
              <a:buClr>
                <a:schemeClr val="dk1"/>
              </a:buClr>
              <a:buSzPct val="100000"/>
              <a:buAutoNum type="arabicPeriod"/>
            </a:pPr>
            <a:r>
              <a:rPr lang="en">
                <a:solidFill>
                  <a:schemeClr val="dk1"/>
                </a:solidFill>
              </a:rPr>
              <a:t>The TLD server then responds with the IP address of the domain’s nameserver, example.com.</a:t>
            </a:r>
            <a:endParaRPr>
              <a:solidFill>
                <a:schemeClr val="dk1"/>
              </a:solidFill>
            </a:endParaRPr>
          </a:p>
          <a:p>
            <a:pPr indent="-317182" lvl="0" marL="457200" rtl="0" algn="l">
              <a:spcBef>
                <a:spcPts val="0"/>
              </a:spcBef>
              <a:spcAft>
                <a:spcPts val="0"/>
              </a:spcAft>
              <a:buClr>
                <a:schemeClr val="dk1"/>
              </a:buClr>
              <a:buSzPct val="100000"/>
              <a:buAutoNum type="arabicPeriod"/>
            </a:pPr>
            <a:r>
              <a:rPr lang="en">
                <a:solidFill>
                  <a:schemeClr val="dk1"/>
                </a:solidFill>
              </a:rPr>
              <a:t>Lastly, the recursive resolver sends a query to the domain’s nameserver.</a:t>
            </a:r>
            <a:endParaRPr>
              <a:solidFill>
                <a:schemeClr val="dk1"/>
              </a:solidFill>
            </a:endParaRPr>
          </a:p>
          <a:p>
            <a:pPr indent="-317182" lvl="0" marL="457200" rtl="0" algn="l">
              <a:spcBef>
                <a:spcPts val="0"/>
              </a:spcBef>
              <a:spcAft>
                <a:spcPts val="0"/>
              </a:spcAft>
              <a:buClr>
                <a:schemeClr val="dk1"/>
              </a:buClr>
              <a:buSzPct val="100000"/>
              <a:buAutoNum type="arabicPeriod"/>
            </a:pPr>
            <a:r>
              <a:rPr lang="en">
                <a:solidFill>
                  <a:schemeClr val="dk1"/>
                </a:solidFill>
              </a:rPr>
              <a:t>The IP address for example.com is then returned to the resolver from the nameserver.</a:t>
            </a:r>
            <a:endParaRPr>
              <a:solidFill>
                <a:schemeClr val="dk1"/>
              </a:solidFill>
            </a:endParaRPr>
          </a:p>
          <a:p>
            <a:pPr indent="-317182" lvl="0" marL="457200" rtl="0" algn="l">
              <a:spcBef>
                <a:spcPts val="0"/>
              </a:spcBef>
              <a:spcAft>
                <a:spcPts val="0"/>
              </a:spcAft>
              <a:buClr>
                <a:schemeClr val="dk1"/>
              </a:buClr>
              <a:buSzPct val="100000"/>
              <a:buAutoNum type="arabicPeriod"/>
            </a:pPr>
            <a:r>
              <a:rPr lang="en">
                <a:solidFill>
                  <a:schemeClr val="dk1"/>
                </a:solidFill>
              </a:rPr>
              <a:t>The DNS resolver then responds to the web browser with the IP address of the domain requested initially.</a:t>
            </a:r>
            <a:endParaRPr>
              <a:solidFill>
                <a:schemeClr val="dk1"/>
              </a:solidFill>
            </a:endParaRPr>
          </a:p>
          <a:p>
            <a:pPr indent="0" lvl="0" marL="0" rtl="0" algn="l">
              <a:spcBef>
                <a:spcPts val="1200"/>
              </a:spcBef>
              <a:spcAft>
                <a:spcPts val="0"/>
              </a:spcAft>
              <a:buNone/>
            </a:pPr>
            <a:r>
              <a:rPr lang="en">
                <a:solidFill>
                  <a:schemeClr val="dk1"/>
                </a:solidFill>
              </a:rPr>
              <a:t>Once the 8 steps of the DNS lookup have returned the IP address for example.com, the browser is able to make the request for the web page:</a:t>
            </a:r>
            <a:endParaRPr>
              <a:solidFill>
                <a:schemeClr val="dk1"/>
              </a:solidFill>
            </a:endParaRPr>
          </a:p>
          <a:p>
            <a:pPr indent="-317182" lvl="0" marL="457200" rtl="0" algn="l">
              <a:spcBef>
                <a:spcPts val="1200"/>
              </a:spcBef>
              <a:spcAft>
                <a:spcPts val="0"/>
              </a:spcAft>
              <a:buClr>
                <a:schemeClr val="dk1"/>
              </a:buClr>
              <a:buSzPct val="100000"/>
              <a:buAutoNum type="arabicPeriod"/>
            </a:pPr>
            <a:r>
              <a:rPr lang="en">
                <a:solidFill>
                  <a:schemeClr val="dk1"/>
                </a:solidFill>
              </a:rPr>
              <a:t>The browser makes a HTTP request to the IP address.</a:t>
            </a:r>
            <a:endParaRPr>
              <a:solidFill>
                <a:schemeClr val="dk1"/>
              </a:solidFill>
            </a:endParaRPr>
          </a:p>
          <a:p>
            <a:pPr indent="-317182" lvl="0" marL="457200" rtl="0" algn="l">
              <a:spcBef>
                <a:spcPts val="0"/>
              </a:spcBef>
              <a:spcAft>
                <a:spcPts val="0"/>
              </a:spcAft>
              <a:buClr>
                <a:schemeClr val="dk1"/>
              </a:buClr>
              <a:buSzPct val="100000"/>
              <a:buAutoNum type="arabicPeriod"/>
            </a:pPr>
            <a:r>
              <a:rPr lang="en">
                <a:solidFill>
                  <a:schemeClr val="dk1"/>
                </a:solidFill>
              </a:rPr>
              <a:t>The server at that IP returns the webpage to be rendered in the browser.</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