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ECBC-28A8-0F13-8359-F403CD7D7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3AE3B2-1121-425E-A38E-A447DA1643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C37D00-B349-5B84-AE07-6B27189CA13E}"/>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5" name="Footer Placeholder 4">
            <a:extLst>
              <a:ext uri="{FF2B5EF4-FFF2-40B4-BE49-F238E27FC236}">
                <a16:creationId xmlns:a16="http://schemas.microsoft.com/office/drawing/2014/main" id="{9AFDCA2F-A8A7-A359-4C5E-30D7E94744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1FA7F-97BC-054C-7858-DF8FCB13838D}"/>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162079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286E-1368-7CA6-4C7E-0002EC56CD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59315A-2C61-ECE6-1C10-AAF0EA26A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D6DA9-812D-5262-7983-AD49B192EB6A}"/>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5" name="Footer Placeholder 4">
            <a:extLst>
              <a:ext uri="{FF2B5EF4-FFF2-40B4-BE49-F238E27FC236}">
                <a16:creationId xmlns:a16="http://schemas.microsoft.com/office/drawing/2014/main" id="{BD5832F1-2567-D446-A74B-A3FDFFE82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E0F70-0C9B-1DEC-96E6-0AFC2892406F}"/>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146649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3AD75-5BEF-CB0F-439B-99802B5011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9C7CF-5B6C-56EC-6738-673FCD8F8D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A0F3DF-9BDF-B0BB-1BBF-A35BFC193B7E}"/>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5" name="Footer Placeholder 4">
            <a:extLst>
              <a:ext uri="{FF2B5EF4-FFF2-40B4-BE49-F238E27FC236}">
                <a16:creationId xmlns:a16="http://schemas.microsoft.com/office/drawing/2014/main" id="{D896DBEC-8A94-121B-3354-072142F20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7D6E0F-5F96-9ED3-E1B1-5FE787008E40}"/>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299518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D29D-F536-93A2-159E-671F4196F2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B5880-954D-949E-9842-FA73F91C7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FA9555-C984-312A-7765-8C5976C7D890}"/>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5" name="Footer Placeholder 4">
            <a:extLst>
              <a:ext uri="{FF2B5EF4-FFF2-40B4-BE49-F238E27FC236}">
                <a16:creationId xmlns:a16="http://schemas.microsoft.com/office/drawing/2014/main" id="{8BB92C07-DD17-8A8B-CBEC-8EFF8A343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C69B3E-7511-DC81-0EE5-86D7BE789087}"/>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6324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27A2-AD52-7F1A-9FD0-4735A8452B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FAE7AE-DED4-6063-9C90-8B11EB9EF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847B5-1B2B-CD03-E18F-2585A4AF0EF2}"/>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5" name="Footer Placeholder 4">
            <a:extLst>
              <a:ext uri="{FF2B5EF4-FFF2-40B4-BE49-F238E27FC236}">
                <a16:creationId xmlns:a16="http://schemas.microsoft.com/office/drawing/2014/main" id="{7426EEB9-2896-4DC5-6CAA-CBD58D5B9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B9643-FD7B-7147-2B1C-D8212D9FC354}"/>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32389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9E82-FCBF-3FA2-0F3E-ECE18D855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DA62D-89B8-B97E-D961-A1730F2608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0D8C5C-B615-CB6E-9A8B-3456EB715E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80E644-08A0-9BD2-9277-79C6583F6C47}"/>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6" name="Footer Placeholder 5">
            <a:extLst>
              <a:ext uri="{FF2B5EF4-FFF2-40B4-BE49-F238E27FC236}">
                <a16:creationId xmlns:a16="http://schemas.microsoft.com/office/drawing/2014/main" id="{3D35655E-A153-C631-8E3C-AAE224EF15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A91BAC-583F-1ED3-FD04-D83CE47F8382}"/>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306827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FECB-104D-7199-AF3F-6604B2776C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DFDBD8-7FDA-4881-1695-42137B0DA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02B838-63AC-BD4A-C0A0-E23324D211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E80847-8016-8FBF-A05F-7D8038F69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BCB9A6-6F51-E99C-1795-C251009D1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CF2E81-4550-02A3-04B2-B9FA5F1D5447}"/>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8" name="Footer Placeholder 7">
            <a:extLst>
              <a:ext uri="{FF2B5EF4-FFF2-40B4-BE49-F238E27FC236}">
                <a16:creationId xmlns:a16="http://schemas.microsoft.com/office/drawing/2014/main" id="{68CEC0BD-A484-2781-01C9-13658F5A06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22F07C-8AF4-9EFB-A8C1-32A3392D3485}"/>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146199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24E5-A95C-FD28-AC57-6A14B9A1CC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D01C2C-9D56-69D5-494F-A5D17A9C7AEC}"/>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4" name="Footer Placeholder 3">
            <a:extLst>
              <a:ext uri="{FF2B5EF4-FFF2-40B4-BE49-F238E27FC236}">
                <a16:creationId xmlns:a16="http://schemas.microsoft.com/office/drawing/2014/main" id="{48655204-2BA2-1FAC-D55F-61FC92EA60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F2C5DF-01FE-9C14-75B8-5C30A5DAAADA}"/>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23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A870-4A02-0F72-362C-2D6F3A469A2A}"/>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3" name="Footer Placeholder 2">
            <a:extLst>
              <a:ext uri="{FF2B5EF4-FFF2-40B4-BE49-F238E27FC236}">
                <a16:creationId xmlns:a16="http://schemas.microsoft.com/office/drawing/2014/main" id="{DB9A3F3C-9BEE-6CDF-2E61-4D02355A02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7E7B6F-BCF6-0F1A-5C4C-08200000FCB9}"/>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237490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E5E6-E89F-3B71-67AD-28C31FA1D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1A4817-1A74-98A2-48CF-7121A4C6A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C0DE9B-D5FE-4422-7075-59B598732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C59C4-154F-51BB-16AF-D4D5CEAE78F9}"/>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6" name="Footer Placeholder 5">
            <a:extLst>
              <a:ext uri="{FF2B5EF4-FFF2-40B4-BE49-F238E27FC236}">
                <a16:creationId xmlns:a16="http://schemas.microsoft.com/office/drawing/2014/main" id="{77D06507-76E9-056F-D929-8130E72429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FD483E-288C-90E0-ACF1-612618E249EF}"/>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302189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1DB9-879E-B90B-424C-4C22C351A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26DB15-7EDA-0317-4492-13E03A3A2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A5B7E3-4196-DAA4-28A6-433725A08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E1397-C9AD-8A16-F313-E0F0D28AA660}"/>
              </a:ext>
            </a:extLst>
          </p:cNvPr>
          <p:cNvSpPr>
            <a:spLocks noGrp="1"/>
          </p:cNvSpPr>
          <p:nvPr>
            <p:ph type="dt" sz="half" idx="10"/>
          </p:nvPr>
        </p:nvSpPr>
        <p:spPr/>
        <p:txBody>
          <a:bodyPr/>
          <a:lstStyle/>
          <a:p>
            <a:fld id="{46E5EE11-785F-4D93-AC98-E6874A86CB09}" type="datetimeFigureOut">
              <a:rPr lang="en-IN" smtClean="0"/>
              <a:t>01-11-2022</a:t>
            </a:fld>
            <a:endParaRPr lang="en-IN"/>
          </a:p>
        </p:txBody>
      </p:sp>
      <p:sp>
        <p:nvSpPr>
          <p:cNvPr id="6" name="Footer Placeholder 5">
            <a:extLst>
              <a:ext uri="{FF2B5EF4-FFF2-40B4-BE49-F238E27FC236}">
                <a16:creationId xmlns:a16="http://schemas.microsoft.com/office/drawing/2014/main" id="{91944DBD-DB87-482B-F29C-CCCA8FCD3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B4815B-BCB7-9C81-AAF0-7A7025636CF2}"/>
              </a:ext>
            </a:extLst>
          </p:cNvPr>
          <p:cNvSpPr>
            <a:spLocks noGrp="1"/>
          </p:cNvSpPr>
          <p:nvPr>
            <p:ph type="sldNum" sz="quarter" idx="12"/>
          </p:nvPr>
        </p:nvSpPr>
        <p:spPr/>
        <p:txBody>
          <a:bodyPr/>
          <a:lstStyle/>
          <a:p>
            <a:fld id="{0555D596-C7AC-4E5D-96D3-E868965890D5}" type="slidenum">
              <a:rPr lang="en-IN" smtClean="0"/>
              <a:t>‹#›</a:t>
            </a:fld>
            <a:endParaRPr lang="en-IN"/>
          </a:p>
        </p:txBody>
      </p:sp>
    </p:spTree>
    <p:extLst>
      <p:ext uri="{BB962C8B-B14F-4D97-AF65-F5344CB8AC3E}">
        <p14:creationId xmlns:p14="http://schemas.microsoft.com/office/powerpoint/2010/main" val="34607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2D0F6-2917-03D9-E688-4397AB4FB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EF2D2-83DD-ECF7-B2BA-77C972C25F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88B02-3331-1453-B4E1-1CBE8A98A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5EE11-785F-4D93-AC98-E6874A86CB09}" type="datetimeFigureOut">
              <a:rPr lang="en-IN" smtClean="0"/>
              <a:t>01-11-2022</a:t>
            </a:fld>
            <a:endParaRPr lang="en-IN"/>
          </a:p>
        </p:txBody>
      </p:sp>
      <p:sp>
        <p:nvSpPr>
          <p:cNvPr id="5" name="Footer Placeholder 4">
            <a:extLst>
              <a:ext uri="{FF2B5EF4-FFF2-40B4-BE49-F238E27FC236}">
                <a16:creationId xmlns:a16="http://schemas.microsoft.com/office/drawing/2014/main" id="{AF1C0B73-357C-89FE-90DB-2C6993412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AD37A6-6C06-D4CB-6AD0-F0F2E483F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5D596-C7AC-4E5D-96D3-E868965890D5}" type="slidenum">
              <a:rPr lang="en-IN" smtClean="0"/>
              <a:t>‹#›</a:t>
            </a:fld>
            <a:endParaRPr lang="en-IN"/>
          </a:p>
        </p:txBody>
      </p:sp>
    </p:spTree>
    <p:extLst>
      <p:ext uri="{BB962C8B-B14F-4D97-AF65-F5344CB8AC3E}">
        <p14:creationId xmlns:p14="http://schemas.microsoft.com/office/powerpoint/2010/main" val="322626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1D86-CC05-7DD2-61A0-8C5A5E33CA40}"/>
              </a:ext>
            </a:extLst>
          </p:cNvPr>
          <p:cNvSpPr>
            <a:spLocks noGrp="1"/>
          </p:cNvSpPr>
          <p:nvPr>
            <p:ph type="ctrTitle"/>
          </p:nvPr>
        </p:nvSpPr>
        <p:spPr/>
        <p:txBody>
          <a:bodyPr/>
          <a:lstStyle/>
          <a:p>
            <a:r>
              <a:rPr lang="en-US" dirty="0"/>
              <a:t>Tableau Prep</a:t>
            </a:r>
            <a:endParaRPr lang="en-IN" dirty="0"/>
          </a:p>
        </p:txBody>
      </p:sp>
      <p:sp>
        <p:nvSpPr>
          <p:cNvPr id="3" name="Subtitle 2">
            <a:extLst>
              <a:ext uri="{FF2B5EF4-FFF2-40B4-BE49-F238E27FC236}">
                <a16:creationId xmlns:a16="http://schemas.microsoft.com/office/drawing/2014/main" id="{626FB54A-AAFE-01FA-F7FC-A637E433593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132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06CF-3D70-E645-FC52-2B9090CF20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904CA4-40B7-4716-3846-850669DC816F}"/>
              </a:ext>
            </a:extLst>
          </p:cNvPr>
          <p:cNvSpPr>
            <a:spLocks noGrp="1"/>
          </p:cNvSpPr>
          <p:nvPr>
            <p:ph idx="1"/>
          </p:nvPr>
        </p:nvSpPr>
        <p:spPr>
          <a:xfrm>
            <a:off x="838200" y="1825625"/>
            <a:ext cx="10515600" cy="5060950"/>
          </a:xfrm>
        </p:spPr>
        <p:txBody>
          <a:bodyPr/>
          <a:lstStyle/>
          <a:p>
            <a:r>
              <a:rPr lang="en-US" dirty="0"/>
              <a:t>Add a formula [Ship Mode]='first </a:t>
            </a:r>
            <a:r>
              <a:rPr lang="en-US" dirty="0" err="1"/>
              <a:t>class’</a:t>
            </a:r>
            <a:r>
              <a:rPr lang="en-US" dirty="0"/>
              <a:t> into the window and click on apply.</a:t>
            </a:r>
          </a:p>
          <a:p>
            <a:r>
              <a:rPr lang="en-US" dirty="0"/>
              <a:t>We can also remove/edit the filter applied to our data by right clicking</a:t>
            </a:r>
          </a:p>
          <a:p>
            <a:endParaRPr lang="en-IN" dirty="0"/>
          </a:p>
        </p:txBody>
      </p:sp>
      <p:pic>
        <p:nvPicPr>
          <p:cNvPr id="5" name="Picture 4">
            <a:extLst>
              <a:ext uri="{FF2B5EF4-FFF2-40B4-BE49-F238E27FC236}">
                <a16:creationId xmlns:a16="http://schemas.microsoft.com/office/drawing/2014/main" id="{C2539AFD-2654-15C8-4FE6-E520DEB214B3}"/>
              </a:ext>
            </a:extLst>
          </p:cNvPr>
          <p:cNvPicPr>
            <a:picLocks noChangeAspect="1"/>
          </p:cNvPicPr>
          <p:nvPr/>
        </p:nvPicPr>
        <p:blipFill>
          <a:blip r:embed="rId2"/>
          <a:stretch>
            <a:fillRect/>
          </a:stretch>
        </p:blipFill>
        <p:spPr>
          <a:xfrm>
            <a:off x="3238500" y="3086100"/>
            <a:ext cx="7378699" cy="3800475"/>
          </a:xfrm>
          <a:prstGeom prst="rect">
            <a:avLst/>
          </a:prstGeom>
        </p:spPr>
      </p:pic>
    </p:spTree>
    <p:extLst>
      <p:ext uri="{BB962C8B-B14F-4D97-AF65-F5344CB8AC3E}">
        <p14:creationId xmlns:p14="http://schemas.microsoft.com/office/powerpoint/2010/main" val="33197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24C3-02EC-1D09-3A24-85A4C4BB1F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C896F2-6351-3274-4256-C258AB1199BD}"/>
              </a:ext>
            </a:extLst>
          </p:cNvPr>
          <p:cNvSpPr>
            <a:spLocks noGrp="1"/>
          </p:cNvSpPr>
          <p:nvPr>
            <p:ph idx="1"/>
          </p:nvPr>
        </p:nvSpPr>
        <p:spPr/>
        <p:txBody>
          <a:bodyPr/>
          <a:lstStyle/>
          <a:p>
            <a:pPr algn="just"/>
            <a:r>
              <a:rPr lang="en-US" dirty="0"/>
              <a:t>Under input, there are certain options like settings, multiple files, data sample, changes.</a:t>
            </a:r>
          </a:p>
          <a:p>
            <a:pPr algn="just"/>
            <a:r>
              <a:rPr lang="en-US" dirty="0"/>
              <a:t>Multiple files is the option with the help of which we can join multiple files.</a:t>
            </a:r>
          </a:p>
          <a:p>
            <a:pPr algn="just"/>
            <a:r>
              <a:rPr lang="en-US" dirty="0"/>
              <a:t>Data sample is the option that help us to choose how many rows we want to use.</a:t>
            </a:r>
          </a:p>
          <a:p>
            <a:pPr algn="just"/>
            <a:r>
              <a:rPr lang="en-US" dirty="0"/>
              <a:t>Changes is the tab that shows the changes that we made to our data.</a:t>
            </a:r>
            <a:endParaRPr lang="en-IN" dirty="0"/>
          </a:p>
        </p:txBody>
      </p:sp>
    </p:spTree>
    <p:extLst>
      <p:ext uri="{BB962C8B-B14F-4D97-AF65-F5344CB8AC3E}">
        <p14:creationId xmlns:p14="http://schemas.microsoft.com/office/powerpoint/2010/main" val="23660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089F-1E1D-698E-6AC7-6DBBD8D09F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93A9F3-C270-181B-95CD-D9958733318B}"/>
              </a:ext>
            </a:extLst>
          </p:cNvPr>
          <p:cNvSpPr>
            <a:spLocks noGrp="1"/>
          </p:cNvSpPr>
          <p:nvPr>
            <p:ph idx="1"/>
          </p:nvPr>
        </p:nvSpPr>
        <p:spPr/>
        <p:txBody>
          <a:bodyPr/>
          <a:lstStyle/>
          <a:p>
            <a:r>
              <a:rPr lang="en-US" dirty="0"/>
              <a:t>We can even add new files to the existing area by dragging from the folder to the flow area. </a:t>
            </a:r>
          </a:p>
          <a:p>
            <a:pPr marL="0" indent="0">
              <a:buNone/>
            </a:pPr>
            <a:endParaRPr lang="en-IN" dirty="0"/>
          </a:p>
        </p:txBody>
      </p:sp>
      <p:pic>
        <p:nvPicPr>
          <p:cNvPr id="5" name="Picture 4">
            <a:extLst>
              <a:ext uri="{FF2B5EF4-FFF2-40B4-BE49-F238E27FC236}">
                <a16:creationId xmlns:a16="http://schemas.microsoft.com/office/drawing/2014/main" id="{B2772F6A-F3AC-3FAF-598E-655CAC3B949A}"/>
              </a:ext>
            </a:extLst>
          </p:cNvPr>
          <p:cNvPicPr>
            <a:picLocks noChangeAspect="1"/>
          </p:cNvPicPr>
          <p:nvPr/>
        </p:nvPicPr>
        <p:blipFill>
          <a:blip r:embed="rId2"/>
          <a:stretch>
            <a:fillRect/>
          </a:stretch>
        </p:blipFill>
        <p:spPr>
          <a:xfrm>
            <a:off x="1351280" y="2506662"/>
            <a:ext cx="10840720" cy="4351338"/>
          </a:xfrm>
          <a:prstGeom prst="rect">
            <a:avLst/>
          </a:prstGeom>
        </p:spPr>
      </p:pic>
    </p:spTree>
    <p:extLst>
      <p:ext uri="{BB962C8B-B14F-4D97-AF65-F5344CB8AC3E}">
        <p14:creationId xmlns:p14="http://schemas.microsoft.com/office/powerpoint/2010/main" val="80949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7FB9-4BF7-593E-9308-983599CD39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A691BD-1BF6-CBB1-E17C-CEC2F38D7224}"/>
              </a:ext>
            </a:extLst>
          </p:cNvPr>
          <p:cNvSpPr>
            <a:spLocks noGrp="1"/>
          </p:cNvSpPr>
          <p:nvPr>
            <p:ph idx="1"/>
          </p:nvPr>
        </p:nvSpPr>
        <p:spPr/>
        <p:txBody>
          <a:bodyPr>
            <a:normAutofit fontScale="92500"/>
          </a:bodyPr>
          <a:lstStyle/>
          <a:p>
            <a:pPr algn="just"/>
            <a:r>
              <a:rPr lang="en-US" dirty="0"/>
              <a:t>In the </a:t>
            </a:r>
            <a:r>
              <a:rPr lang="en-US" dirty="0" err="1"/>
              <a:t>orders_south</a:t>
            </a:r>
            <a:r>
              <a:rPr lang="en-US" dirty="0"/>
              <a:t> table, there are the two columns order date and ship date. But in </a:t>
            </a:r>
            <a:r>
              <a:rPr lang="en-US" dirty="0" err="1"/>
              <a:t>orders_central</a:t>
            </a:r>
            <a:r>
              <a:rPr lang="en-US" dirty="0"/>
              <a:t> there are 6 columns that are representing order day, month, year and ship day, month and year. So, this is the problem.</a:t>
            </a:r>
          </a:p>
          <a:p>
            <a:pPr algn="just"/>
            <a:r>
              <a:rPr lang="en-IN" dirty="0"/>
              <a:t>In the </a:t>
            </a:r>
            <a:r>
              <a:rPr lang="en-IN" dirty="0" err="1"/>
              <a:t>orders_south</a:t>
            </a:r>
            <a:r>
              <a:rPr lang="en-IN" dirty="0"/>
              <a:t>, region column is there. But in </a:t>
            </a:r>
            <a:r>
              <a:rPr lang="en-IN" dirty="0" err="1"/>
              <a:t>orders_central</a:t>
            </a:r>
            <a:r>
              <a:rPr lang="en-IN" dirty="0"/>
              <a:t>, region column is not there. This is also the problem.</a:t>
            </a:r>
          </a:p>
          <a:p>
            <a:pPr algn="just"/>
            <a:r>
              <a:rPr lang="en-IN" dirty="0"/>
              <a:t>In the </a:t>
            </a:r>
            <a:r>
              <a:rPr lang="en-IN" dirty="0" err="1"/>
              <a:t>orders_central</a:t>
            </a:r>
            <a:r>
              <a:rPr lang="en-IN" dirty="0"/>
              <a:t> table, order date, ship date and regions, all these columns are available. But when scrolling down through the columns, there are duplicate columns with a prefix Right. To remove these duplicate columns, just check the check box in front of them. And the value given for the state is AZ, not the full name just like in other tables.</a:t>
            </a:r>
          </a:p>
        </p:txBody>
      </p:sp>
    </p:spTree>
    <p:extLst>
      <p:ext uri="{BB962C8B-B14F-4D97-AF65-F5344CB8AC3E}">
        <p14:creationId xmlns:p14="http://schemas.microsoft.com/office/powerpoint/2010/main" val="242371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83AE-1D3E-16BE-5C12-DF2641B762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14068C-7468-E86C-CB2D-D36257C8886C}"/>
              </a:ext>
            </a:extLst>
          </p:cNvPr>
          <p:cNvSpPr>
            <a:spLocks noGrp="1"/>
          </p:cNvSpPr>
          <p:nvPr>
            <p:ph idx="1"/>
          </p:nvPr>
        </p:nvSpPr>
        <p:spPr/>
        <p:txBody>
          <a:bodyPr/>
          <a:lstStyle/>
          <a:p>
            <a:pPr algn="just"/>
            <a:r>
              <a:rPr lang="en-US" dirty="0"/>
              <a:t>In the </a:t>
            </a:r>
            <a:r>
              <a:rPr lang="en-US" dirty="0" err="1"/>
              <a:t>orders_East</a:t>
            </a:r>
            <a:r>
              <a:rPr lang="en-US" dirty="0"/>
              <a:t>, there is a prefix (USD) with the values of Sales column. But in other tables no such prefix is there. So, we need to remove all these problems from our dataset as a part of cleaning. </a:t>
            </a:r>
          </a:p>
          <a:p>
            <a:pPr marL="0" indent="0">
              <a:buNone/>
            </a:pPr>
            <a:endParaRPr lang="en-IN" dirty="0"/>
          </a:p>
        </p:txBody>
      </p:sp>
    </p:spTree>
    <p:extLst>
      <p:ext uri="{BB962C8B-B14F-4D97-AF65-F5344CB8AC3E}">
        <p14:creationId xmlns:p14="http://schemas.microsoft.com/office/powerpoint/2010/main" val="359788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EEAC-A5AD-3EBD-F3B1-29804F1F2770}"/>
              </a:ext>
            </a:extLst>
          </p:cNvPr>
          <p:cNvSpPr>
            <a:spLocks noGrp="1"/>
          </p:cNvSpPr>
          <p:nvPr>
            <p:ph type="title"/>
          </p:nvPr>
        </p:nvSpPr>
        <p:spPr>
          <a:xfrm>
            <a:off x="648929" y="629266"/>
            <a:ext cx="3505495" cy="1622321"/>
          </a:xfrm>
        </p:spPr>
        <p:txBody>
          <a:bodyPr>
            <a:normAutofit/>
          </a:bodyPr>
          <a:lstStyle/>
          <a:p>
            <a:r>
              <a:rPr lang="en-US" dirty="0"/>
              <a:t>Cleaning using Tableau Prep</a:t>
            </a:r>
            <a:endParaRPr lang="en-IN" dirty="0"/>
          </a:p>
        </p:txBody>
      </p:sp>
      <p:sp>
        <p:nvSpPr>
          <p:cNvPr id="3" name="Content Placeholder 2">
            <a:extLst>
              <a:ext uri="{FF2B5EF4-FFF2-40B4-BE49-F238E27FC236}">
                <a16:creationId xmlns:a16="http://schemas.microsoft.com/office/drawing/2014/main" id="{0CFCEE12-1FCC-0D7F-ACA9-502EDB5ACBDE}"/>
              </a:ext>
            </a:extLst>
          </p:cNvPr>
          <p:cNvSpPr>
            <a:spLocks noGrp="1"/>
          </p:cNvSpPr>
          <p:nvPr>
            <p:ph idx="1"/>
          </p:nvPr>
        </p:nvSpPr>
        <p:spPr>
          <a:xfrm>
            <a:off x="648931" y="2438400"/>
            <a:ext cx="3505494" cy="3785419"/>
          </a:xfrm>
        </p:spPr>
        <p:txBody>
          <a:bodyPr>
            <a:normAutofit lnSpcReduction="10000"/>
          </a:bodyPr>
          <a:lstStyle/>
          <a:p>
            <a:pPr algn="just"/>
            <a:r>
              <a:rPr lang="en-US" sz="2000" dirty="0"/>
              <a:t>Go to the </a:t>
            </a:r>
            <a:r>
              <a:rPr lang="en-US" sz="2000" dirty="0" err="1"/>
              <a:t>orders_central</a:t>
            </a:r>
            <a:r>
              <a:rPr lang="en-US" sz="2000" dirty="0"/>
              <a:t> table in the flow area, click on the + and choose clean step. </a:t>
            </a:r>
          </a:p>
          <a:p>
            <a:pPr algn="just"/>
            <a:r>
              <a:rPr lang="en-US" sz="2000" dirty="0"/>
              <a:t>We will get the output as shown in the picture that is showing the data distribution. </a:t>
            </a:r>
            <a:r>
              <a:rPr lang="en-US" sz="2000" dirty="0" err="1"/>
              <a:t>Eg</a:t>
            </a:r>
            <a:r>
              <a:rPr lang="en-US" sz="2000" dirty="0"/>
              <a:t>: Most of the orders are from standard class and many more.</a:t>
            </a:r>
          </a:p>
          <a:p>
            <a:pPr algn="just"/>
            <a:r>
              <a:rPr lang="en-US" sz="2000" dirty="0"/>
              <a:t>In the </a:t>
            </a:r>
            <a:r>
              <a:rPr lang="en-US" sz="2000" dirty="0" err="1"/>
              <a:t>orders_central</a:t>
            </a:r>
            <a:r>
              <a:rPr lang="en-US" sz="2000" dirty="0"/>
              <a:t> table, no region column is there. So, this is the first step of our cleaning process. </a:t>
            </a:r>
          </a:p>
          <a:p>
            <a:pPr algn="just"/>
            <a:endParaRPr lang="en-IN"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4BF99921-1AF5-F53E-AF82-F03BBEA71527}"/>
              </a:ext>
            </a:extLst>
          </p:cNvPr>
          <p:cNvPicPr>
            <a:picLocks noChangeAspect="1"/>
          </p:cNvPicPr>
          <p:nvPr/>
        </p:nvPicPr>
        <p:blipFill>
          <a:blip r:embed="rId2"/>
          <a:stretch>
            <a:fillRect/>
          </a:stretch>
        </p:blipFill>
        <p:spPr>
          <a:xfrm>
            <a:off x="4639056" y="895350"/>
            <a:ext cx="6786138" cy="5200650"/>
          </a:xfrm>
          <a:prstGeom prst="rect">
            <a:avLst/>
          </a:prstGeom>
          <a:effectLst/>
        </p:spPr>
      </p:pic>
    </p:spTree>
    <p:extLst>
      <p:ext uri="{BB962C8B-B14F-4D97-AF65-F5344CB8AC3E}">
        <p14:creationId xmlns:p14="http://schemas.microsoft.com/office/powerpoint/2010/main" val="814708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BA41-F960-84F4-D779-7582DC181767}"/>
              </a:ext>
            </a:extLst>
          </p:cNvPr>
          <p:cNvSpPr>
            <a:spLocks noGrp="1"/>
          </p:cNvSpPr>
          <p:nvPr>
            <p:ph type="title"/>
          </p:nvPr>
        </p:nvSpPr>
        <p:spPr>
          <a:xfrm>
            <a:off x="648929" y="629266"/>
            <a:ext cx="3505495" cy="1622321"/>
          </a:xfrm>
        </p:spPr>
        <p:txBody>
          <a:bodyPr>
            <a:normAutofit/>
          </a:bodyPr>
          <a:lstStyle/>
          <a:p>
            <a:endParaRPr lang="en-IN" dirty="0"/>
          </a:p>
        </p:txBody>
      </p:sp>
      <p:sp>
        <p:nvSpPr>
          <p:cNvPr id="3" name="Content Placeholder 2">
            <a:extLst>
              <a:ext uri="{FF2B5EF4-FFF2-40B4-BE49-F238E27FC236}">
                <a16:creationId xmlns:a16="http://schemas.microsoft.com/office/drawing/2014/main" id="{B9D4FD4A-AED3-AC72-139D-8F0C7910C7E9}"/>
              </a:ext>
            </a:extLst>
          </p:cNvPr>
          <p:cNvSpPr>
            <a:spLocks noGrp="1"/>
          </p:cNvSpPr>
          <p:nvPr>
            <p:ph idx="1"/>
          </p:nvPr>
        </p:nvSpPr>
        <p:spPr>
          <a:xfrm>
            <a:off x="648931" y="2438400"/>
            <a:ext cx="3505494" cy="3785419"/>
          </a:xfrm>
        </p:spPr>
        <p:txBody>
          <a:bodyPr>
            <a:normAutofit/>
          </a:bodyPr>
          <a:lstStyle/>
          <a:p>
            <a:pPr algn="just"/>
            <a:r>
              <a:rPr lang="en-US" sz="2000" dirty="0"/>
              <a:t>There are 3 dots (…) available after rename fields option. Click on it to add a new field. </a:t>
            </a:r>
          </a:p>
          <a:p>
            <a:pPr algn="just"/>
            <a:r>
              <a:rPr lang="en-US" sz="2000" dirty="0"/>
              <a:t>Then give Region as a field name and write “Central” in the formula section and click on Apply and Save.</a:t>
            </a:r>
          </a:p>
          <a:p>
            <a:pPr algn="just"/>
            <a:r>
              <a:rPr lang="en-US" sz="2000" dirty="0"/>
              <a:t>A new column has been added to our data now with a name Region and value Central as shown in the picture on the next slide.</a:t>
            </a:r>
          </a:p>
          <a:p>
            <a:pPr algn="just"/>
            <a:endParaRPr lang="en-IN" sz="2000" dirty="0"/>
          </a:p>
        </p:txBody>
      </p:sp>
      <p:sp>
        <p:nvSpPr>
          <p:cNvPr id="16"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54A8669-0D5D-89DF-5EA7-A59103746214}"/>
              </a:ext>
            </a:extLst>
          </p:cNvPr>
          <p:cNvPicPr>
            <a:picLocks noChangeAspect="1"/>
          </p:cNvPicPr>
          <p:nvPr/>
        </p:nvPicPr>
        <p:blipFill>
          <a:blip r:embed="rId2"/>
          <a:stretch>
            <a:fillRect/>
          </a:stretch>
        </p:blipFill>
        <p:spPr>
          <a:xfrm>
            <a:off x="5405862" y="863600"/>
            <a:ext cx="6019331" cy="5433371"/>
          </a:xfrm>
          <a:prstGeom prst="rect">
            <a:avLst/>
          </a:prstGeom>
          <a:effectLst/>
        </p:spPr>
      </p:pic>
    </p:spTree>
    <p:extLst>
      <p:ext uri="{BB962C8B-B14F-4D97-AF65-F5344CB8AC3E}">
        <p14:creationId xmlns:p14="http://schemas.microsoft.com/office/powerpoint/2010/main" val="137993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5A80-2834-8C53-600A-93F4301DB4C8}"/>
              </a:ext>
            </a:extLst>
          </p:cNvPr>
          <p:cNvSpPr>
            <a:spLocks noGrp="1"/>
          </p:cNvSpPr>
          <p:nvPr>
            <p:ph type="title"/>
          </p:nvPr>
        </p:nvSpPr>
        <p:spPr/>
        <p:txBody>
          <a:bodyPr/>
          <a:lstStyle/>
          <a:p>
            <a:r>
              <a:rPr lang="en-US" dirty="0"/>
              <a:t>Removal of 1</a:t>
            </a:r>
            <a:r>
              <a:rPr lang="en-US" baseline="30000" dirty="0"/>
              <a:t>st</a:t>
            </a:r>
            <a:r>
              <a:rPr lang="en-US" dirty="0"/>
              <a:t> problem in </a:t>
            </a:r>
            <a:r>
              <a:rPr lang="en-US" dirty="0" err="1"/>
              <a:t>Orders_Central</a:t>
            </a:r>
            <a:endParaRPr lang="en-IN" dirty="0"/>
          </a:p>
        </p:txBody>
      </p:sp>
      <p:pic>
        <p:nvPicPr>
          <p:cNvPr id="5" name="Content Placeholder 4">
            <a:extLst>
              <a:ext uri="{FF2B5EF4-FFF2-40B4-BE49-F238E27FC236}">
                <a16:creationId xmlns:a16="http://schemas.microsoft.com/office/drawing/2014/main" id="{6CF7B946-C899-9073-1FD4-770A2CFD2CEC}"/>
              </a:ext>
            </a:extLst>
          </p:cNvPr>
          <p:cNvPicPr>
            <a:picLocks noGrp="1" noChangeAspect="1"/>
          </p:cNvPicPr>
          <p:nvPr>
            <p:ph idx="1"/>
          </p:nvPr>
        </p:nvPicPr>
        <p:blipFill>
          <a:blip r:embed="rId2"/>
          <a:stretch>
            <a:fillRect/>
          </a:stretch>
        </p:blipFill>
        <p:spPr>
          <a:xfrm>
            <a:off x="1371600" y="1825625"/>
            <a:ext cx="9804400" cy="4351338"/>
          </a:xfrm>
        </p:spPr>
      </p:pic>
    </p:spTree>
    <p:extLst>
      <p:ext uri="{BB962C8B-B14F-4D97-AF65-F5344CB8AC3E}">
        <p14:creationId xmlns:p14="http://schemas.microsoft.com/office/powerpoint/2010/main" val="261922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692E-100F-AD41-50E9-6BB3EE3489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B203C1-4C7A-F5AF-3CBF-1BC950B6FD27}"/>
              </a:ext>
            </a:extLst>
          </p:cNvPr>
          <p:cNvSpPr>
            <a:spLocks noGrp="1"/>
          </p:cNvSpPr>
          <p:nvPr>
            <p:ph idx="1"/>
          </p:nvPr>
        </p:nvSpPr>
        <p:spPr/>
        <p:txBody>
          <a:bodyPr/>
          <a:lstStyle/>
          <a:p>
            <a:pPr algn="just"/>
            <a:r>
              <a:rPr lang="en-US" dirty="0"/>
              <a:t>Second issue with the </a:t>
            </a:r>
            <a:r>
              <a:rPr lang="en-US" dirty="0" err="1"/>
              <a:t>orders_central</a:t>
            </a:r>
            <a:r>
              <a:rPr lang="en-US" dirty="0"/>
              <a:t> is missing order date and ship date column. For this again we will add a new calculated field.</a:t>
            </a:r>
          </a:p>
          <a:p>
            <a:pPr algn="just"/>
            <a:r>
              <a:rPr lang="en-US" dirty="0"/>
              <a:t>Enter the details as Order Date as a field name and formula as </a:t>
            </a:r>
            <a:r>
              <a:rPr lang="en-IN" dirty="0"/>
              <a:t>MAKEDATE([Order Year],[Order Month],[Order Day]) and click on apply and save.</a:t>
            </a:r>
          </a:p>
          <a:p>
            <a:pPr algn="just"/>
            <a:r>
              <a:rPr lang="en-IN" dirty="0"/>
              <a:t>New field with a name Order Date has been added into the data as shown in the picture on the next slide. </a:t>
            </a:r>
          </a:p>
          <a:p>
            <a:pPr algn="just"/>
            <a:r>
              <a:rPr lang="en-IN" dirty="0"/>
              <a:t>Similarly add a new field ship date with a formula MAKEDATE([Ship Year],[Ship Month],[Ship Day]). </a:t>
            </a:r>
          </a:p>
        </p:txBody>
      </p:sp>
    </p:spTree>
    <p:extLst>
      <p:ext uri="{BB962C8B-B14F-4D97-AF65-F5344CB8AC3E}">
        <p14:creationId xmlns:p14="http://schemas.microsoft.com/office/powerpoint/2010/main" val="191089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65EF-FB2A-50DE-B9BB-174D1708240A}"/>
              </a:ext>
            </a:extLst>
          </p:cNvPr>
          <p:cNvSpPr>
            <a:spLocks noGrp="1"/>
          </p:cNvSpPr>
          <p:nvPr>
            <p:ph type="title"/>
          </p:nvPr>
        </p:nvSpPr>
        <p:spPr/>
        <p:txBody>
          <a:bodyPr/>
          <a:lstStyle/>
          <a:p>
            <a:r>
              <a:rPr lang="en-US" dirty="0"/>
              <a:t>Removal of 2</a:t>
            </a:r>
            <a:r>
              <a:rPr lang="en-US" baseline="30000" dirty="0"/>
              <a:t>nd</a:t>
            </a:r>
            <a:r>
              <a:rPr lang="en-US" dirty="0"/>
              <a:t> problem in </a:t>
            </a:r>
            <a:r>
              <a:rPr lang="en-US" dirty="0" err="1"/>
              <a:t>Orders_Central</a:t>
            </a:r>
            <a:endParaRPr lang="en-IN" dirty="0"/>
          </a:p>
        </p:txBody>
      </p:sp>
      <p:pic>
        <p:nvPicPr>
          <p:cNvPr id="5" name="Content Placeholder 4">
            <a:extLst>
              <a:ext uri="{FF2B5EF4-FFF2-40B4-BE49-F238E27FC236}">
                <a16:creationId xmlns:a16="http://schemas.microsoft.com/office/drawing/2014/main" id="{2D33CA3F-C0EF-892B-3D8F-DB19FDEEE64D}"/>
              </a:ext>
            </a:extLst>
          </p:cNvPr>
          <p:cNvPicPr>
            <a:picLocks noGrp="1" noChangeAspect="1"/>
          </p:cNvPicPr>
          <p:nvPr>
            <p:ph idx="1"/>
          </p:nvPr>
        </p:nvPicPr>
        <p:blipFill>
          <a:blip r:embed="rId2"/>
          <a:stretch>
            <a:fillRect/>
          </a:stretch>
        </p:blipFill>
        <p:spPr>
          <a:xfrm>
            <a:off x="1178560" y="1825625"/>
            <a:ext cx="8785296" cy="4351338"/>
          </a:xfrm>
        </p:spPr>
      </p:pic>
    </p:spTree>
    <p:extLst>
      <p:ext uri="{BB962C8B-B14F-4D97-AF65-F5344CB8AC3E}">
        <p14:creationId xmlns:p14="http://schemas.microsoft.com/office/powerpoint/2010/main" val="34203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E879-F181-0E3D-5EB5-D76906101F2A}"/>
              </a:ext>
            </a:extLst>
          </p:cNvPr>
          <p:cNvSpPr>
            <a:spLocks noGrp="1"/>
          </p:cNvSpPr>
          <p:nvPr>
            <p:ph type="title"/>
          </p:nvPr>
        </p:nvSpPr>
        <p:spPr/>
        <p:txBody>
          <a:bodyPr/>
          <a:lstStyle/>
          <a:p>
            <a:r>
              <a:rPr lang="en-US" dirty="0"/>
              <a:t>Tableau prep</a:t>
            </a:r>
            <a:endParaRPr lang="en-IN" dirty="0"/>
          </a:p>
        </p:txBody>
      </p:sp>
      <p:sp>
        <p:nvSpPr>
          <p:cNvPr id="3" name="Content Placeholder 2">
            <a:extLst>
              <a:ext uri="{FF2B5EF4-FFF2-40B4-BE49-F238E27FC236}">
                <a16:creationId xmlns:a16="http://schemas.microsoft.com/office/drawing/2014/main" id="{C8FF2554-44C3-FCD3-A7FF-976DDAFB7E1C}"/>
              </a:ext>
            </a:extLst>
          </p:cNvPr>
          <p:cNvSpPr>
            <a:spLocks noGrp="1"/>
          </p:cNvSpPr>
          <p:nvPr>
            <p:ph idx="1"/>
          </p:nvPr>
        </p:nvSpPr>
        <p:spPr/>
        <p:txBody>
          <a:bodyPr>
            <a:normAutofit/>
          </a:bodyPr>
          <a:lstStyle/>
          <a:p>
            <a:pPr algn="just"/>
            <a:r>
              <a:rPr lang="en-IN" b="0" i="0" dirty="0">
                <a:solidFill>
                  <a:srgbClr val="333333"/>
                </a:solidFill>
                <a:effectLst/>
                <a:latin typeface="Times New Roman" panose="02020603050405020304" pitchFamily="18" charset="0"/>
                <a:cs typeface="Times New Roman" panose="02020603050405020304" pitchFamily="18" charset="0"/>
              </a:rPr>
              <a:t>Tableau Prep Builder is a tool in the Tableau product suite designed to make preparing your data easy and intuitive. Use Tableau Prep Builder to combine, shape, and clean your data for analysis in Tableau.</a:t>
            </a:r>
          </a:p>
          <a:p>
            <a:pPr algn="just"/>
            <a:r>
              <a:rPr lang="en-IN" b="0" i="0" dirty="0">
                <a:solidFill>
                  <a:srgbClr val="333333"/>
                </a:solidFill>
                <a:effectLst/>
                <a:latin typeface="Times New Roman" panose="02020603050405020304" pitchFamily="18" charset="0"/>
                <a:cs typeface="Times New Roman" panose="02020603050405020304" pitchFamily="18" charset="0"/>
              </a:rPr>
              <a:t>Start by connecting to your data from a variety of files, servers, or Tableau extracts. Connect to and combine data from multiple data sources. Drag and drop or double-click to bring your tables into the flow pane, and then add flow steps where you can then use familiar operations such as filter, split, rename, pivot, join, union and more to clean and shape your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738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2207-6B07-B523-3760-F6970AF1E524}"/>
              </a:ext>
            </a:extLst>
          </p:cNvPr>
          <p:cNvSpPr>
            <a:spLocks noGrp="1"/>
          </p:cNvSpPr>
          <p:nvPr>
            <p:ph type="title"/>
          </p:nvPr>
        </p:nvSpPr>
        <p:spPr>
          <a:xfrm>
            <a:off x="648929" y="629266"/>
            <a:ext cx="3505495" cy="1622321"/>
          </a:xfrm>
        </p:spPr>
        <p:txBody>
          <a:bodyPr>
            <a:normAutofit/>
          </a:bodyPr>
          <a:lstStyle/>
          <a:p>
            <a:endParaRPr lang="en-IN"/>
          </a:p>
        </p:txBody>
      </p:sp>
      <p:sp>
        <p:nvSpPr>
          <p:cNvPr id="3" name="Content Placeholder 2">
            <a:extLst>
              <a:ext uri="{FF2B5EF4-FFF2-40B4-BE49-F238E27FC236}">
                <a16:creationId xmlns:a16="http://schemas.microsoft.com/office/drawing/2014/main" id="{91F3DCA8-3CF9-8770-6706-F7905C7B1696}"/>
              </a:ext>
            </a:extLst>
          </p:cNvPr>
          <p:cNvSpPr>
            <a:spLocks noGrp="1"/>
          </p:cNvSpPr>
          <p:nvPr>
            <p:ph idx="1"/>
          </p:nvPr>
        </p:nvSpPr>
        <p:spPr>
          <a:xfrm>
            <a:off x="648931" y="2438400"/>
            <a:ext cx="3505494" cy="3785419"/>
          </a:xfrm>
        </p:spPr>
        <p:txBody>
          <a:bodyPr>
            <a:normAutofit lnSpcReduction="10000"/>
          </a:bodyPr>
          <a:lstStyle/>
          <a:p>
            <a:pPr algn="just"/>
            <a:r>
              <a:rPr lang="en-US" sz="2000" dirty="0"/>
              <a:t>As we have now ship date and order date, so we do not need separate fields such as order month, year etc. To remove them, just go that field and click on 3 dots and then remove. </a:t>
            </a:r>
          </a:p>
          <a:p>
            <a:pPr algn="just"/>
            <a:r>
              <a:rPr lang="en-US" sz="2000" dirty="0"/>
              <a:t>Apply the same procedure to remove ship date, month and year from the dataset.</a:t>
            </a:r>
          </a:p>
          <a:p>
            <a:pPr algn="just"/>
            <a:r>
              <a:rPr lang="en-US" sz="2000" dirty="0"/>
              <a:t>All the changes that we are making is not in the original dataset. </a:t>
            </a:r>
            <a:endParaRPr lang="en-IN"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2B26A9-E745-F223-8995-142ABBBA26D4}"/>
              </a:ext>
            </a:extLst>
          </p:cNvPr>
          <p:cNvPicPr>
            <a:picLocks noChangeAspect="1"/>
          </p:cNvPicPr>
          <p:nvPr/>
        </p:nvPicPr>
        <p:blipFill>
          <a:blip r:embed="rId2"/>
          <a:stretch>
            <a:fillRect/>
          </a:stretch>
        </p:blipFill>
        <p:spPr>
          <a:xfrm>
            <a:off x="5303520" y="1734440"/>
            <a:ext cx="6121673" cy="4392040"/>
          </a:xfrm>
          <a:prstGeom prst="rect">
            <a:avLst/>
          </a:prstGeom>
          <a:effectLst/>
        </p:spPr>
      </p:pic>
    </p:spTree>
    <p:extLst>
      <p:ext uri="{BB962C8B-B14F-4D97-AF65-F5344CB8AC3E}">
        <p14:creationId xmlns:p14="http://schemas.microsoft.com/office/powerpoint/2010/main" val="78638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49FF-4AE3-9B38-7ED8-990BD8212308}"/>
              </a:ext>
            </a:extLst>
          </p:cNvPr>
          <p:cNvSpPr>
            <a:spLocks noGrp="1"/>
          </p:cNvSpPr>
          <p:nvPr>
            <p:ph type="title"/>
          </p:nvPr>
        </p:nvSpPr>
        <p:spPr>
          <a:xfrm>
            <a:off x="648929" y="629266"/>
            <a:ext cx="3505495" cy="1622321"/>
          </a:xfrm>
        </p:spPr>
        <p:txBody>
          <a:bodyPr>
            <a:normAutofit/>
          </a:bodyPr>
          <a:lstStyle/>
          <a:p>
            <a:endParaRPr lang="en-IN"/>
          </a:p>
        </p:txBody>
      </p:sp>
      <p:sp>
        <p:nvSpPr>
          <p:cNvPr id="3" name="Content Placeholder 2">
            <a:extLst>
              <a:ext uri="{FF2B5EF4-FFF2-40B4-BE49-F238E27FC236}">
                <a16:creationId xmlns:a16="http://schemas.microsoft.com/office/drawing/2014/main" id="{1A512A26-84DD-AFA1-04BD-13F55D8ED7A8}"/>
              </a:ext>
            </a:extLst>
          </p:cNvPr>
          <p:cNvSpPr>
            <a:spLocks noGrp="1"/>
          </p:cNvSpPr>
          <p:nvPr>
            <p:ph idx="1"/>
          </p:nvPr>
        </p:nvSpPr>
        <p:spPr>
          <a:xfrm>
            <a:off x="648931" y="2438400"/>
            <a:ext cx="3505494" cy="3785419"/>
          </a:xfrm>
        </p:spPr>
        <p:txBody>
          <a:bodyPr>
            <a:normAutofit/>
          </a:bodyPr>
          <a:lstStyle/>
          <a:p>
            <a:pPr algn="just"/>
            <a:r>
              <a:rPr lang="en-US" sz="2000" dirty="0"/>
              <a:t>For ship date and order date, we are getting summary information not the detailed information. For this click on the 3 dots and choose detail. </a:t>
            </a:r>
          </a:p>
          <a:p>
            <a:pPr marL="0" indent="0">
              <a:buNone/>
            </a:pPr>
            <a:endParaRPr lang="en-IN" sz="2000" dirty="0"/>
          </a:p>
        </p:txBody>
      </p:sp>
      <p:sp>
        <p:nvSpPr>
          <p:cNvPr id="2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643326-E9ED-936C-3E74-AE74DE1E16EC}"/>
              </a:ext>
            </a:extLst>
          </p:cNvPr>
          <p:cNvPicPr>
            <a:picLocks noChangeAspect="1"/>
          </p:cNvPicPr>
          <p:nvPr/>
        </p:nvPicPr>
        <p:blipFill>
          <a:blip r:embed="rId2"/>
          <a:stretch>
            <a:fillRect/>
          </a:stretch>
        </p:blipFill>
        <p:spPr>
          <a:xfrm>
            <a:off x="4639056" y="1734440"/>
            <a:ext cx="7068730" cy="4371720"/>
          </a:xfrm>
          <a:prstGeom prst="rect">
            <a:avLst/>
          </a:prstGeom>
          <a:effectLst/>
        </p:spPr>
      </p:pic>
    </p:spTree>
    <p:extLst>
      <p:ext uri="{BB962C8B-B14F-4D97-AF65-F5344CB8AC3E}">
        <p14:creationId xmlns:p14="http://schemas.microsoft.com/office/powerpoint/2010/main" val="2617653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8C24-0A90-3FA8-DAE8-0B9E59DEA0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77C8D6-DECB-13DA-FA3E-D6F7286022A9}"/>
              </a:ext>
            </a:extLst>
          </p:cNvPr>
          <p:cNvSpPr>
            <a:spLocks noGrp="1"/>
          </p:cNvSpPr>
          <p:nvPr>
            <p:ph idx="1"/>
          </p:nvPr>
        </p:nvSpPr>
        <p:spPr/>
        <p:txBody>
          <a:bodyPr/>
          <a:lstStyle/>
          <a:p>
            <a:pPr algn="just"/>
            <a:r>
              <a:rPr lang="en-US" dirty="0"/>
              <a:t>There is one another issue in the </a:t>
            </a:r>
            <a:r>
              <a:rPr lang="en-US" dirty="0" err="1"/>
              <a:t>orders_central</a:t>
            </a:r>
            <a:r>
              <a:rPr lang="en-US" dirty="0"/>
              <a:t> table that there is a discount column which is of type </a:t>
            </a:r>
            <a:r>
              <a:rPr lang="en-US" dirty="0" err="1"/>
              <a:t>abc</a:t>
            </a:r>
            <a:r>
              <a:rPr lang="en-US" dirty="0"/>
              <a:t> and one value is None. But if no discount is there it must be 0. So, to do this, double click on none and type 0. And to change the datatype, click on </a:t>
            </a:r>
            <a:r>
              <a:rPr lang="en-US" dirty="0" err="1"/>
              <a:t>abc</a:t>
            </a:r>
            <a:r>
              <a:rPr lang="en-US" dirty="0"/>
              <a:t> and choose number.</a:t>
            </a:r>
          </a:p>
          <a:p>
            <a:pPr algn="just"/>
            <a:r>
              <a:rPr lang="en-US" dirty="0"/>
              <a:t>We can see all the changes that we have made on the next slide. </a:t>
            </a:r>
          </a:p>
          <a:p>
            <a:pPr algn="just"/>
            <a:r>
              <a:rPr lang="en-US" dirty="0"/>
              <a:t>If we want, we can also assign a new name to the 1</a:t>
            </a:r>
            <a:r>
              <a:rPr lang="en-US" baseline="30000" dirty="0"/>
              <a:t>st</a:t>
            </a:r>
            <a:r>
              <a:rPr lang="en-US" dirty="0"/>
              <a:t> clean step by just double clicking clean 1 and enter a new name as “Fixing date and discount”.</a:t>
            </a:r>
            <a:endParaRPr lang="en-IN" dirty="0"/>
          </a:p>
        </p:txBody>
      </p:sp>
    </p:spTree>
    <p:extLst>
      <p:ext uri="{BB962C8B-B14F-4D97-AF65-F5344CB8AC3E}">
        <p14:creationId xmlns:p14="http://schemas.microsoft.com/office/powerpoint/2010/main" val="1886165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6AFE-F4F0-3461-D2D7-254E211AB44A}"/>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2F4D5C5-8531-FC9D-64A0-9181A46E1F68}"/>
              </a:ext>
            </a:extLst>
          </p:cNvPr>
          <p:cNvPicPr>
            <a:picLocks noGrp="1" noChangeAspect="1"/>
          </p:cNvPicPr>
          <p:nvPr>
            <p:ph idx="1"/>
          </p:nvPr>
        </p:nvPicPr>
        <p:blipFill>
          <a:blip r:embed="rId2"/>
          <a:stretch>
            <a:fillRect/>
          </a:stretch>
        </p:blipFill>
        <p:spPr>
          <a:xfrm>
            <a:off x="1026160" y="1825625"/>
            <a:ext cx="10327640" cy="4351338"/>
          </a:xfrm>
        </p:spPr>
      </p:pic>
    </p:spTree>
    <p:extLst>
      <p:ext uri="{BB962C8B-B14F-4D97-AF65-F5344CB8AC3E}">
        <p14:creationId xmlns:p14="http://schemas.microsoft.com/office/powerpoint/2010/main" val="160583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F7F9-DA2A-005A-93CB-3FC22D0329E0}"/>
              </a:ext>
            </a:extLst>
          </p:cNvPr>
          <p:cNvSpPr>
            <a:spLocks noGrp="1"/>
          </p:cNvSpPr>
          <p:nvPr>
            <p:ph type="title"/>
          </p:nvPr>
        </p:nvSpPr>
        <p:spPr>
          <a:xfrm>
            <a:off x="648929" y="629266"/>
            <a:ext cx="3505495" cy="1622321"/>
          </a:xfrm>
        </p:spPr>
        <p:txBody>
          <a:bodyPr>
            <a:normAutofit/>
          </a:bodyPr>
          <a:lstStyle/>
          <a:p>
            <a:r>
              <a:rPr lang="en-US" sz="3700"/>
              <a:t>Removal of 1</a:t>
            </a:r>
            <a:r>
              <a:rPr lang="en-US" sz="3700" baseline="30000"/>
              <a:t>st</a:t>
            </a:r>
            <a:r>
              <a:rPr lang="en-US" sz="3700"/>
              <a:t> Problem in </a:t>
            </a:r>
            <a:r>
              <a:rPr lang="en-US" sz="3700" err="1"/>
              <a:t>Orders_East</a:t>
            </a:r>
            <a:endParaRPr lang="en-IN" sz="3700"/>
          </a:p>
        </p:txBody>
      </p:sp>
      <p:sp>
        <p:nvSpPr>
          <p:cNvPr id="3" name="Content Placeholder 2">
            <a:extLst>
              <a:ext uri="{FF2B5EF4-FFF2-40B4-BE49-F238E27FC236}">
                <a16:creationId xmlns:a16="http://schemas.microsoft.com/office/drawing/2014/main" id="{0EDAA35F-D8BA-77D5-F1A9-DB31C0F53B53}"/>
              </a:ext>
            </a:extLst>
          </p:cNvPr>
          <p:cNvSpPr>
            <a:spLocks noGrp="1"/>
          </p:cNvSpPr>
          <p:nvPr>
            <p:ph idx="1"/>
          </p:nvPr>
        </p:nvSpPr>
        <p:spPr>
          <a:xfrm>
            <a:off x="648931" y="2438400"/>
            <a:ext cx="3505494" cy="3785419"/>
          </a:xfrm>
        </p:spPr>
        <p:txBody>
          <a:bodyPr>
            <a:normAutofit/>
          </a:bodyPr>
          <a:lstStyle/>
          <a:p>
            <a:pPr algn="just"/>
            <a:r>
              <a:rPr lang="en-US" sz="2000" dirty="0"/>
              <a:t>The problem in this table is there is USD written with the sales value. So, for this go to the sales field and click on 3 dots and then choose clean and then remove letters. It will automatically remove USD from the sales.</a:t>
            </a:r>
          </a:p>
          <a:p>
            <a:pPr algn="just"/>
            <a:r>
              <a:rPr lang="en-US" sz="2000" dirty="0"/>
              <a:t>After that convert the datatype to the decimal number. </a:t>
            </a:r>
          </a:p>
          <a:p>
            <a:pPr algn="just"/>
            <a:r>
              <a:rPr lang="en-US" sz="2000" dirty="0"/>
              <a:t>Now </a:t>
            </a:r>
            <a:r>
              <a:rPr lang="en-US" sz="2000" dirty="0" err="1"/>
              <a:t>orders_east</a:t>
            </a:r>
            <a:r>
              <a:rPr lang="en-US" sz="2000" dirty="0"/>
              <a:t> is fine.</a:t>
            </a:r>
          </a:p>
          <a:p>
            <a:pPr marL="0" indent="0" algn="just">
              <a:buNone/>
            </a:pPr>
            <a:endParaRPr lang="en-IN"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62F68-F634-7417-5DB4-7A13FC67C876}"/>
              </a:ext>
            </a:extLst>
          </p:cNvPr>
          <p:cNvPicPr>
            <a:picLocks noChangeAspect="1"/>
          </p:cNvPicPr>
          <p:nvPr/>
        </p:nvPicPr>
        <p:blipFill>
          <a:blip r:embed="rId2"/>
          <a:stretch>
            <a:fillRect/>
          </a:stretch>
        </p:blipFill>
        <p:spPr>
          <a:xfrm>
            <a:off x="5273040" y="985520"/>
            <a:ext cx="6152153" cy="5238299"/>
          </a:xfrm>
          <a:prstGeom prst="rect">
            <a:avLst/>
          </a:prstGeom>
          <a:effectLst/>
        </p:spPr>
      </p:pic>
    </p:spTree>
    <p:extLst>
      <p:ext uri="{BB962C8B-B14F-4D97-AF65-F5344CB8AC3E}">
        <p14:creationId xmlns:p14="http://schemas.microsoft.com/office/powerpoint/2010/main" val="133628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46C4-154B-C1D0-491C-85A65A099F4D}"/>
              </a:ext>
            </a:extLst>
          </p:cNvPr>
          <p:cNvSpPr>
            <a:spLocks noGrp="1"/>
          </p:cNvSpPr>
          <p:nvPr>
            <p:ph type="title"/>
          </p:nvPr>
        </p:nvSpPr>
        <p:spPr>
          <a:xfrm>
            <a:off x="648929" y="629266"/>
            <a:ext cx="3505495" cy="1622321"/>
          </a:xfrm>
        </p:spPr>
        <p:txBody>
          <a:bodyPr>
            <a:normAutofit/>
          </a:bodyPr>
          <a:lstStyle/>
          <a:p>
            <a:r>
              <a:rPr lang="en-US" sz="3700"/>
              <a:t>Removal of 1</a:t>
            </a:r>
            <a:r>
              <a:rPr lang="en-US" sz="3700" baseline="30000"/>
              <a:t>st</a:t>
            </a:r>
            <a:r>
              <a:rPr lang="en-US" sz="3700"/>
              <a:t> problem in </a:t>
            </a:r>
            <a:r>
              <a:rPr lang="en-US" sz="3700" err="1"/>
              <a:t>Orders_West</a:t>
            </a:r>
            <a:endParaRPr lang="en-IN" sz="3700"/>
          </a:p>
        </p:txBody>
      </p:sp>
      <p:sp>
        <p:nvSpPr>
          <p:cNvPr id="3" name="Content Placeholder 2">
            <a:extLst>
              <a:ext uri="{FF2B5EF4-FFF2-40B4-BE49-F238E27FC236}">
                <a16:creationId xmlns:a16="http://schemas.microsoft.com/office/drawing/2014/main" id="{84CCB109-A122-DAF7-0A62-E60B3D4F44EC}"/>
              </a:ext>
            </a:extLst>
          </p:cNvPr>
          <p:cNvSpPr>
            <a:spLocks noGrp="1"/>
          </p:cNvSpPr>
          <p:nvPr>
            <p:ph idx="1"/>
          </p:nvPr>
        </p:nvSpPr>
        <p:spPr>
          <a:xfrm>
            <a:off x="648931" y="2438400"/>
            <a:ext cx="3505494" cy="3785419"/>
          </a:xfrm>
        </p:spPr>
        <p:txBody>
          <a:bodyPr>
            <a:normAutofit/>
          </a:bodyPr>
          <a:lstStyle/>
          <a:p>
            <a:pPr algn="just"/>
            <a:r>
              <a:rPr lang="en-US" sz="2000" dirty="0"/>
              <a:t>Problem in this table is the state name. So to do this, go to state column -&gt; click on 3 dots -&gt; group values -&gt; manual selection.</a:t>
            </a:r>
          </a:p>
          <a:p>
            <a:pPr algn="just"/>
            <a:r>
              <a:rPr lang="en-US" sz="2000" dirty="0"/>
              <a:t>Then enter the state names one by one and press enter. </a:t>
            </a:r>
          </a:p>
          <a:p>
            <a:pPr algn="just"/>
            <a:r>
              <a:rPr lang="en-US" sz="2000" dirty="0"/>
              <a:t>After changing all the state names, click on done.</a:t>
            </a:r>
          </a:p>
          <a:p>
            <a:pPr marL="0" indent="0" algn="just">
              <a:buNone/>
            </a:pPr>
            <a:endParaRPr lang="en-US" sz="2000" dirty="0"/>
          </a:p>
          <a:p>
            <a:pPr algn="just"/>
            <a:endParaRPr lang="en-US" sz="2000" dirty="0"/>
          </a:p>
          <a:p>
            <a:pPr algn="just"/>
            <a:endParaRPr lang="en-IN"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FB7240-3F31-D5C8-15FB-D0F69566237D}"/>
              </a:ext>
            </a:extLst>
          </p:cNvPr>
          <p:cNvPicPr>
            <a:picLocks noChangeAspect="1"/>
          </p:cNvPicPr>
          <p:nvPr/>
        </p:nvPicPr>
        <p:blipFill>
          <a:blip r:embed="rId2"/>
          <a:stretch>
            <a:fillRect/>
          </a:stretch>
        </p:blipFill>
        <p:spPr>
          <a:xfrm>
            <a:off x="5123688" y="1209040"/>
            <a:ext cx="6301505" cy="4419600"/>
          </a:xfrm>
          <a:prstGeom prst="rect">
            <a:avLst/>
          </a:prstGeom>
          <a:effectLst/>
        </p:spPr>
      </p:pic>
    </p:spTree>
    <p:extLst>
      <p:ext uri="{BB962C8B-B14F-4D97-AF65-F5344CB8AC3E}">
        <p14:creationId xmlns:p14="http://schemas.microsoft.com/office/powerpoint/2010/main" val="1197230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4525-C682-74C5-1193-59B00EA589A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4C4DFFD-C4C4-F7BA-3ED0-A1A85F9252DF}"/>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2599704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328D-978D-5065-9EF3-3C1630E3DA87}"/>
              </a:ext>
            </a:extLst>
          </p:cNvPr>
          <p:cNvSpPr>
            <a:spLocks noGrp="1"/>
          </p:cNvSpPr>
          <p:nvPr>
            <p:ph type="title"/>
          </p:nvPr>
        </p:nvSpPr>
        <p:spPr/>
        <p:txBody>
          <a:bodyPr/>
          <a:lstStyle/>
          <a:p>
            <a:r>
              <a:rPr lang="en-US" dirty="0"/>
              <a:t>Union of two files</a:t>
            </a:r>
            <a:endParaRPr lang="en-IN" dirty="0"/>
          </a:p>
        </p:txBody>
      </p:sp>
      <p:sp>
        <p:nvSpPr>
          <p:cNvPr id="3" name="Content Placeholder 2">
            <a:extLst>
              <a:ext uri="{FF2B5EF4-FFF2-40B4-BE49-F238E27FC236}">
                <a16:creationId xmlns:a16="http://schemas.microsoft.com/office/drawing/2014/main" id="{35811AAC-191F-E888-1126-DF87012C359C}"/>
              </a:ext>
            </a:extLst>
          </p:cNvPr>
          <p:cNvSpPr>
            <a:spLocks noGrp="1"/>
          </p:cNvSpPr>
          <p:nvPr>
            <p:ph idx="1"/>
          </p:nvPr>
        </p:nvSpPr>
        <p:spPr/>
        <p:txBody>
          <a:bodyPr>
            <a:normAutofit lnSpcReduction="10000"/>
          </a:bodyPr>
          <a:lstStyle/>
          <a:p>
            <a:pPr algn="just"/>
            <a:r>
              <a:rPr lang="en-US" dirty="0"/>
              <a:t>To perform the union of west and east dataset, drag the cleaning box of west on to the cleaning step of east. New step will be added that represents the union.</a:t>
            </a:r>
          </a:p>
          <a:p>
            <a:pPr algn="just"/>
            <a:r>
              <a:rPr lang="en-US" dirty="0"/>
              <a:t>Similarly, drag cleaning step of central and drop it on the union made by east and west.</a:t>
            </a:r>
          </a:p>
          <a:p>
            <a:pPr algn="just"/>
            <a:r>
              <a:rPr lang="en-IN" dirty="0"/>
              <a:t>At last, drag south data and drop it on the union box created earlier. </a:t>
            </a:r>
          </a:p>
          <a:p>
            <a:pPr algn="just"/>
            <a:r>
              <a:rPr lang="en-IN" dirty="0"/>
              <a:t>The structure created is represented on the next slide.</a:t>
            </a:r>
          </a:p>
          <a:p>
            <a:pPr algn="just"/>
            <a:r>
              <a:rPr lang="en-IN" dirty="0"/>
              <a:t>As shown in the picture, in the left side there is mismatched fields column that is representing all the mismatched columns from the union of 4 tables.</a:t>
            </a:r>
          </a:p>
        </p:txBody>
      </p:sp>
    </p:spTree>
    <p:extLst>
      <p:ext uri="{BB962C8B-B14F-4D97-AF65-F5344CB8AC3E}">
        <p14:creationId xmlns:p14="http://schemas.microsoft.com/office/powerpoint/2010/main" val="3675914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B174-22D0-7FAF-97EB-A18C716E4B58}"/>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3506D049-F1C8-D337-76FF-E0591D8F7F5F}"/>
              </a:ext>
            </a:extLst>
          </p:cNvPr>
          <p:cNvPicPr>
            <a:picLocks noGrp="1" noChangeAspect="1"/>
          </p:cNvPicPr>
          <p:nvPr>
            <p:ph idx="1"/>
          </p:nvPr>
        </p:nvPicPr>
        <p:blipFill>
          <a:blip r:embed="rId2"/>
          <a:stretch>
            <a:fillRect/>
          </a:stretch>
        </p:blipFill>
        <p:spPr>
          <a:xfrm>
            <a:off x="934720" y="1825625"/>
            <a:ext cx="10058400" cy="4351338"/>
          </a:xfrm>
        </p:spPr>
      </p:pic>
    </p:spTree>
    <p:extLst>
      <p:ext uri="{BB962C8B-B14F-4D97-AF65-F5344CB8AC3E}">
        <p14:creationId xmlns:p14="http://schemas.microsoft.com/office/powerpoint/2010/main" val="4096090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51D9-47A8-08FF-097A-15A39E73A0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9CF842-7C20-66EF-5A89-B0DD9A00244B}"/>
              </a:ext>
            </a:extLst>
          </p:cNvPr>
          <p:cNvSpPr>
            <a:spLocks noGrp="1"/>
          </p:cNvSpPr>
          <p:nvPr>
            <p:ph idx="1"/>
          </p:nvPr>
        </p:nvSpPr>
        <p:spPr/>
        <p:txBody>
          <a:bodyPr/>
          <a:lstStyle/>
          <a:p>
            <a:r>
              <a:rPr lang="en-US" dirty="0"/>
              <a:t>Click on the checkbox of show only mismatched fields and we will only get those fields.</a:t>
            </a:r>
          </a:p>
          <a:p>
            <a:r>
              <a:rPr lang="en-US" dirty="0"/>
              <a:t>Drag Discounts field on the Discount to merge these two and drag Product to Product Name. </a:t>
            </a:r>
          </a:p>
          <a:p>
            <a:r>
              <a:rPr lang="en-US" dirty="0"/>
              <a:t>There are no mismatched fields left as shown in the picture on the next slide.</a:t>
            </a:r>
          </a:p>
          <a:p>
            <a:endParaRPr lang="en-IN" dirty="0"/>
          </a:p>
        </p:txBody>
      </p:sp>
    </p:spTree>
    <p:extLst>
      <p:ext uri="{BB962C8B-B14F-4D97-AF65-F5344CB8AC3E}">
        <p14:creationId xmlns:p14="http://schemas.microsoft.com/office/powerpoint/2010/main" val="111182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7C68-8779-D328-B529-7B195CA121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C05456-72E4-62D8-0AB3-212A0D68E2AD}"/>
              </a:ext>
            </a:extLst>
          </p:cNvPr>
          <p:cNvSpPr>
            <a:spLocks noGrp="1"/>
          </p:cNvSpPr>
          <p:nvPr>
            <p:ph idx="1"/>
          </p:nvPr>
        </p:nvSpPr>
        <p:spPr/>
        <p:txBody>
          <a:bodyPr/>
          <a:lstStyle/>
          <a:p>
            <a:pPr algn="just"/>
            <a:r>
              <a:rPr lang="en-IN" b="0" i="0" dirty="0">
                <a:solidFill>
                  <a:srgbClr val="333333"/>
                </a:solidFill>
                <a:effectLst/>
                <a:latin typeface="Times New Roman" panose="02020603050405020304" pitchFamily="18" charset="0"/>
                <a:cs typeface="Times New Roman" panose="02020603050405020304" pitchFamily="18" charset="0"/>
              </a:rPr>
              <a:t>Each step in the process is represented visually in a flow chart that you create and control. Tableau Prep tracks each operation so that you can check your work and make changes at any point in the flow.</a:t>
            </a:r>
          </a:p>
          <a:p>
            <a:pPr algn="just"/>
            <a:r>
              <a:rPr lang="en-IN" b="0" i="0" dirty="0">
                <a:solidFill>
                  <a:srgbClr val="333333"/>
                </a:solidFill>
                <a:effectLst/>
                <a:latin typeface="Times New Roman" panose="02020603050405020304" pitchFamily="18" charset="0"/>
                <a:cs typeface="Times New Roman" panose="02020603050405020304" pitchFamily="18" charset="0"/>
              </a:rPr>
              <a:t>When you are finished with your flow, run it to apply the operations to the entire data set.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3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E5C7-8E96-CA43-F663-5B29CFFC698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32886B6C-17EF-B76B-A04C-5D3F2B20A5DB}"/>
              </a:ext>
            </a:extLst>
          </p:cNvPr>
          <p:cNvPicPr>
            <a:picLocks noGrp="1" noChangeAspect="1"/>
          </p:cNvPicPr>
          <p:nvPr>
            <p:ph idx="1"/>
          </p:nvPr>
        </p:nvPicPr>
        <p:blipFill>
          <a:blip r:embed="rId2"/>
          <a:stretch>
            <a:fillRect/>
          </a:stretch>
        </p:blipFill>
        <p:spPr>
          <a:xfrm>
            <a:off x="965200" y="1825625"/>
            <a:ext cx="10190480" cy="4351338"/>
          </a:xfrm>
        </p:spPr>
      </p:pic>
    </p:spTree>
    <p:extLst>
      <p:ext uri="{BB962C8B-B14F-4D97-AF65-F5344CB8AC3E}">
        <p14:creationId xmlns:p14="http://schemas.microsoft.com/office/powerpoint/2010/main" val="155120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B0E-82B4-C2A8-7271-B8CB12C0E3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D6682D-158A-0D69-B77C-AAAE9D7569BF}"/>
              </a:ext>
            </a:extLst>
          </p:cNvPr>
          <p:cNvSpPr>
            <a:spLocks noGrp="1"/>
          </p:cNvSpPr>
          <p:nvPr>
            <p:ph idx="1"/>
          </p:nvPr>
        </p:nvSpPr>
        <p:spPr/>
        <p:txBody>
          <a:bodyPr/>
          <a:lstStyle/>
          <a:p>
            <a:r>
              <a:rPr lang="en-US" dirty="0"/>
              <a:t>Now add new file, go to + -&gt; Excel file -&gt; Return </a:t>
            </a:r>
            <a:r>
              <a:rPr lang="en-US" dirty="0" err="1"/>
              <a:t>Reasons_New</a:t>
            </a:r>
            <a:r>
              <a:rPr lang="en-US"/>
              <a:t>.</a:t>
            </a:r>
            <a:endParaRPr lang="en-IN"/>
          </a:p>
        </p:txBody>
      </p:sp>
    </p:spTree>
    <p:extLst>
      <p:ext uri="{BB962C8B-B14F-4D97-AF65-F5344CB8AC3E}">
        <p14:creationId xmlns:p14="http://schemas.microsoft.com/office/powerpoint/2010/main" val="56715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17BB-21CD-4FAB-446E-02CDE90C6C9B}"/>
              </a:ext>
            </a:extLst>
          </p:cNvPr>
          <p:cNvSpPr>
            <a:spLocks noGrp="1"/>
          </p:cNvSpPr>
          <p:nvPr>
            <p:ph type="title"/>
          </p:nvPr>
        </p:nvSpPr>
        <p:spPr/>
        <p:txBody>
          <a:bodyPr/>
          <a:lstStyle/>
          <a:p>
            <a:r>
              <a:rPr lang="en-US" dirty="0"/>
              <a:t>Using tableau prep</a:t>
            </a:r>
            <a:endParaRPr lang="en-IN" dirty="0"/>
          </a:p>
        </p:txBody>
      </p:sp>
      <p:pic>
        <p:nvPicPr>
          <p:cNvPr id="5" name="Content Placeholder 4">
            <a:extLst>
              <a:ext uri="{FF2B5EF4-FFF2-40B4-BE49-F238E27FC236}">
                <a16:creationId xmlns:a16="http://schemas.microsoft.com/office/drawing/2014/main" id="{F5754065-D4FC-0E2F-F201-2F342A37321E}"/>
              </a:ext>
            </a:extLst>
          </p:cNvPr>
          <p:cNvPicPr>
            <a:picLocks noGrp="1" noChangeAspect="1"/>
          </p:cNvPicPr>
          <p:nvPr>
            <p:ph idx="1"/>
          </p:nvPr>
        </p:nvPicPr>
        <p:blipFill>
          <a:blip r:embed="rId2"/>
          <a:stretch>
            <a:fillRect/>
          </a:stretch>
        </p:blipFill>
        <p:spPr>
          <a:xfrm>
            <a:off x="1076325" y="1844675"/>
            <a:ext cx="10018395" cy="4146550"/>
          </a:xfrm>
        </p:spPr>
      </p:pic>
    </p:spTree>
    <p:extLst>
      <p:ext uri="{BB962C8B-B14F-4D97-AF65-F5344CB8AC3E}">
        <p14:creationId xmlns:p14="http://schemas.microsoft.com/office/powerpoint/2010/main" val="353143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0E07-EE5A-2D8E-DC06-96194E2547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768CF2-780B-4531-4113-5F689DC230E4}"/>
              </a:ext>
            </a:extLst>
          </p:cNvPr>
          <p:cNvSpPr>
            <a:spLocks noGrp="1"/>
          </p:cNvSpPr>
          <p:nvPr>
            <p:ph idx="1"/>
          </p:nvPr>
        </p:nvSpPr>
        <p:spPr/>
        <p:txBody>
          <a:bodyPr/>
          <a:lstStyle/>
          <a:p>
            <a:pPr algn="just"/>
            <a:r>
              <a:rPr lang="en-US" dirty="0"/>
              <a:t>Go to the &gt; Connections + -&gt; Text File (Any type of file).</a:t>
            </a:r>
          </a:p>
          <a:p>
            <a:pPr algn="just"/>
            <a:r>
              <a:rPr lang="en-US" dirty="0"/>
              <a:t>Choose the file </a:t>
            </a:r>
            <a:r>
              <a:rPr lang="en-US" dirty="0" err="1"/>
              <a:t>Orders_South</a:t>
            </a:r>
            <a:r>
              <a:rPr lang="en-US" dirty="0"/>
              <a:t> 2015 (for the given example) -&gt; open</a:t>
            </a:r>
          </a:p>
          <a:p>
            <a:pPr algn="just"/>
            <a:r>
              <a:rPr lang="en-US" dirty="0"/>
              <a:t>It will be loaded into the tableau as shown in the next slide.</a:t>
            </a:r>
          </a:p>
          <a:p>
            <a:pPr algn="just"/>
            <a:r>
              <a:rPr lang="en-US" dirty="0"/>
              <a:t>The first option is connections that shows the file that we have loaded into the tableau prep.</a:t>
            </a:r>
          </a:p>
          <a:p>
            <a:pPr algn="just"/>
            <a:r>
              <a:rPr lang="en-US" dirty="0"/>
              <a:t>Below that, there is a table option that shows the tables available in the file that we have uploaded.</a:t>
            </a:r>
          </a:p>
          <a:p>
            <a:pPr algn="just"/>
            <a:r>
              <a:rPr lang="en-US" dirty="0"/>
              <a:t>Then in the top right (white area with a flow chart) is known as flow area that shows how the data flow is going on.</a:t>
            </a:r>
          </a:p>
          <a:p>
            <a:pPr algn="just"/>
            <a:endParaRPr lang="en-US" dirty="0"/>
          </a:p>
          <a:p>
            <a:pPr algn="just"/>
            <a:endParaRPr lang="en-IN" dirty="0"/>
          </a:p>
        </p:txBody>
      </p:sp>
    </p:spTree>
    <p:extLst>
      <p:ext uri="{BB962C8B-B14F-4D97-AF65-F5344CB8AC3E}">
        <p14:creationId xmlns:p14="http://schemas.microsoft.com/office/powerpoint/2010/main" val="203253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594B-BD8E-F782-D805-4D9642B4F8A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B85710A-C100-43E6-D593-2067DF9AC7FA}"/>
              </a:ext>
            </a:extLst>
          </p:cNvPr>
          <p:cNvPicPr>
            <a:picLocks noGrp="1" noChangeAspect="1"/>
          </p:cNvPicPr>
          <p:nvPr>
            <p:ph idx="1"/>
          </p:nvPr>
        </p:nvPicPr>
        <p:blipFill>
          <a:blip r:embed="rId2"/>
          <a:stretch>
            <a:fillRect/>
          </a:stretch>
        </p:blipFill>
        <p:spPr>
          <a:xfrm>
            <a:off x="1162050" y="1825625"/>
            <a:ext cx="9800590" cy="4351338"/>
          </a:xfrm>
        </p:spPr>
      </p:pic>
    </p:spTree>
    <p:extLst>
      <p:ext uri="{BB962C8B-B14F-4D97-AF65-F5344CB8AC3E}">
        <p14:creationId xmlns:p14="http://schemas.microsoft.com/office/powerpoint/2010/main" val="415221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BAD2-CB9A-1053-FC30-798EBD438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A1ED0E-50AC-C426-7490-AF1654E4A0E2}"/>
              </a:ext>
            </a:extLst>
          </p:cNvPr>
          <p:cNvSpPr>
            <a:spLocks noGrp="1"/>
          </p:cNvSpPr>
          <p:nvPr>
            <p:ph idx="1"/>
          </p:nvPr>
        </p:nvSpPr>
        <p:spPr/>
        <p:txBody>
          <a:bodyPr>
            <a:normAutofit lnSpcReduction="10000"/>
          </a:bodyPr>
          <a:lstStyle/>
          <a:p>
            <a:pPr algn="just"/>
            <a:r>
              <a:rPr lang="en-US" dirty="0"/>
              <a:t>Below flow area different options are there such as Input, connection, text options, field separator, etc.</a:t>
            </a:r>
          </a:p>
          <a:p>
            <a:pPr algn="just"/>
            <a:r>
              <a:rPr lang="en-US" dirty="0"/>
              <a:t>Table like structure in the bottom right is the information about the dataset that we have loaded such as column names, datatype, sample data, etc.</a:t>
            </a:r>
          </a:p>
          <a:p>
            <a:pPr algn="just"/>
            <a:r>
              <a:rPr lang="en-US" dirty="0"/>
              <a:t>Check boxes are given in that table where we can uncheck any box for the column that we don’t want for our analysis.</a:t>
            </a:r>
          </a:p>
          <a:p>
            <a:pPr algn="just"/>
            <a:r>
              <a:rPr lang="en-US" dirty="0"/>
              <a:t>Type specifies the type of data stored in the table.</a:t>
            </a:r>
          </a:p>
          <a:p>
            <a:pPr algn="just"/>
            <a:r>
              <a:rPr lang="en-US" dirty="0"/>
              <a:t>Field name is the name of the column that we can change according to our requirement. </a:t>
            </a:r>
            <a:r>
              <a:rPr lang="en-US" dirty="0" err="1"/>
              <a:t>Eg</a:t>
            </a:r>
            <a:r>
              <a:rPr lang="en-US" dirty="0"/>
              <a:t>: Sales to sale for our data</a:t>
            </a:r>
            <a:endParaRPr lang="en-IN" dirty="0"/>
          </a:p>
        </p:txBody>
      </p:sp>
    </p:spTree>
    <p:extLst>
      <p:ext uri="{BB962C8B-B14F-4D97-AF65-F5344CB8AC3E}">
        <p14:creationId xmlns:p14="http://schemas.microsoft.com/office/powerpoint/2010/main" val="230433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4024-618D-59F4-88D7-A04E76379F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5183EA-71FF-70D2-08B8-C317C4C17E9D}"/>
              </a:ext>
            </a:extLst>
          </p:cNvPr>
          <p:cNvSpPr>
            <a:spLocks noGrp="1"/>
          </p:cNvSpPr>
          <p:nvPr>
            <p:ph idx="1"/>
          </p:nvPr>
        </p:nvSpPr>
        <p:spPr/>
        <p:txBody>
          <a:bodyPr>
            <a:normAutofit lnSpcReduction="10000"/>
          </a:bodyPr>
          <a:lstStyle/>
          <a:p>
            <a:pPr algn="just"/>
            <a:r>
              <a:rPr lang="en-US" dirty="0"/>
              <a:t>Original Field name is the name of the column in the actual dataset that will remain same.</a:t>
            </a:r>
          </a:p>
          <a:p>
            <a:pPr algn="just"/>
            <a:r>
              <a:rPr lang="en-US" dirty="0"/>
              <a:t>Changes represent if any changes made into the data.</a:t>
            </a:r>
          </a:p>
          <a:p>
            <a:pPr algn="just"/>
            <a:r>
              <a:rPr lang="en-US" dirty="0"/>
              <a:t>Preview is some sample data given.</a:t>
            </a:r>
          </a:p>
          <a:p>
            <a:pPr algn="just"/>
            <a:r>
              <a:rPr lang="en-US" dirty="0"/>
              <a:t>There is one another option i.e., Filter values with the help of which we can apply filter to the data. </a:t>
            </a:r>
          </a:p>
          <a:p>
            <a:pPr algn="just"/>
            <a:r>
              <a:rPr lang="en-US" dirty="0"/>
              <a:t>When we will click on the filter values option, we will get one window (shown in the next slide) where we need to mention the logic or condition based on which we want to filter out our data.</a:t>
            </a:r>
          </a:p>
          <a:p>
            <a:pPr algn="just"/>
            <a:r>
              <a:rPr lang="en-US" dirty="0" err="1"/>
              <a:t>Eg</a:t>
            </a:r>
            <a:r>
              <a:rPr lang="en-US" dirty="0"/>
              <a:t>:- We only want to display the data of First-Class Ship Mode</a:t>
            </a:r>
          </a:p>
        </p:txBody>
      </p:sp>
    </p:spTree>
    <p:extLst>
      <p:ext uri="{BB962C8B-B14F-4D97-AF65-F5344CB8AC3E}">
        <p14:creationId xmlns:p14="http://schemas.microsoft.com/office/powerpoint/2010/main" val="408259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C767-639F-5B50-CB35-40FB045ABA1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A92C0F6-01D0-FE11-6B66-B21F8C5B8A6A}"/>
              </a:ext>
            </a:extLst>
          </p:cNvPr>
          <p:cNvPicPr>
            <a:picLocks noGrp="1" noChangeAspect="1"/>
          </p:cNvPicPr>
          <p:nvPr>
            <p:ph idx="1"/>
          </p:nvPr>
        </p:nvPicPr>
        <p:blipFill>
          <a:blip r:embed="rId2"/>
          <a:stretch>
            <a:fillRect/>
          </a:stretch>
        </p:blipFill>
        <p:spPr>
          <a:xfrm>
            <a:off x="1198880" y="1825625"/>
            <a:ext cx="9865360" cy="4351338"/>
          </a:xfrm>
        </p:spPr>
      </p:pic>
    </p:spTree>
    <p:extLst>
      <p:ext uri="{BB962C8B-B14F-4D97-AF65-F5344CB8AC3E}">
        <p14:creationId xmlns:p14="http://schemas.microsoft.com/office/powerpoint/2010/main" val="707758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1635</Words>
  <Application>Microsoft Office PowerPoint</Application>
  <PresentationFormat>Widescreen</PresentationFormat>
  <Paragraphs>74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Tableau Prep</vt:lpstr>
      <vt:lpstr>Tableau prep</vt:lpstr>
      <vt:lpstr>PowerPoint Presentation</vt:lpstr>
      <vt:lpstr>Using tableau prep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Cleaning using Tableau Prep</vt:lpstr>
      <vt:lpstr>PowerPoint Presentation</vt:lpstr>
      <vt:lpstr>Removal of 1st problem in Orders_Central</vt:lpstr>
      <vt:lpstr>PowerPoint Presentation</vt:lpstr>
      <vt:lpstr>Removal of 2nd problem in Orders_Central</vt:lpstr>
      <vt:lpstr>PowerPoint Presentation</vt:lpstr>
      <vt:lpstr>PowerPoint Presentation</vt:lpstr>
      <vt:lpstr>PowerPoint Presentation</vt:lpstr>
      <vt:lpstr>PowerPoint Presentation</vt:lpstr>
      <vt:lpstr>Removal of 1st Problem in Orders_East</vt:lpstr>
      <vt:lpstr>Removal of 1st problem in Orders_West</vt:lpstr>
      <vt:lpstr>PowerPoint Presentation</vt:lpstr>
      <vt:lpstr>Union of two files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Prep</dc:title>
  <dc:creator>Tanima Thakur</dc:creator>
  <cp:lastModifiedBy>Tanima Thakur</cp:lastModifiedBy>
  <cp:revision>12</cp:revision>
  <dcterms:created xsi:type="dcterms:W3CDTF">2022-10-27T13:46:02Z</dcterms:created>
  <dcterms:modified xsi:type="dcterms:W3CDTF">2022-11-01T07:38:28Z</dcterms:modified>
</cp:coreProperties>
</file>