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8" r:id="rId11"/>
    <p:sldId id="265" r:id="rId12"/>
    <p:sldId id="270" r:id="rId13"/>
    <p:sldId id="266" r:id="rId14"/>
    <p:sldId id="267" r:id="rId15"/>
    <p:sldId id="272"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58"/>
      </p:cViewPr>
      <p:guideLst/>
    </p:cSldViewPr>
  </p:slideViewPr>
  <p:notesTextViewPr>
    <p:cViewPr>
      <p:scale>
        <a:sx n="1" d="1"/>
        <a:sy n="1" d="1"/>
      </p:scale>
      <p:origin x="0" y="0"/>
    </p:cViewPr>
  </p:notesTextViewPr>
  <p:sorterViewPr>
    <p:cViewPr>
      <p:scale>
        <a:sx n="100" d="100"/>
        <a:sy n="100" d="100"/>
      </p:scale>
      <p:origin x="0" y="-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23F1-1AC0-4899-B4F7-92F2B30CA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A92A47-8341-4585-B2D6-532C4B007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953631-B6FF-4061-80DB-9E012DACBE34}"/>
              </a:ext>
            </a:extLst>
          </p:cNvPr>
          <p:cNvSpPr>
            <a:spLocks noGrp="1"/>
          </p:cNvSpPr>
          <p:nvPr>
            <p:ph type="dt" sz="half" idx="10"/>
          </p:nvPr>
        </p:nvSpPr>
        <p:spPr/>
        <p:txBody>
          <a:bodyPr/>
          <a:lstStyle/>
          <a:p>
            <a:fld id="{61EDAED3-F923-424D-8E2B-53CE9C3DA08B}" type="datetimeFigureOut">
              <a:rPr lang="en-IN" smtClean="0"/>
              <a:t>29-04-2022</a:t>
            </a:fld>
            <a:endParaRPr lang="en-IN"/>
          </a:p>
        </p:txBody>
      </p:sp>
      <p:sp>
        <p:nvSpPr>
          <p:cNvPr id="5" name="Footer Placeholder 4">
            <a:extLst>
              <a:ext uri="{FF2B5EF4-FFF2-40B4-BE49-F238E27FC236}">
                <a16:creationId xmlns:a16="http://schemas.microsoft.com/office/drawing/2014/main" id="{7B0009B6-D0B1-4AF7-9D59-FD968EA7E4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5DB97-70D6-4BEF-ABBB-761C3F486451}"/>
              </a:ext>
            </a:extLst>
          </p:cNvPr>
          <p:cNvSpPr>
            <a:spLocks noGrp="1"/>
          </p:cNvSpPr>
          <p:nvPr>
            <p:ph type="sldNum" sz="quarter" idx="12"/>
          </p:nvPr>
        </p:nvSpPr>
        <p:spPr/>
        <p:txBody>
          <a:bodyPr/>
          <a:lstStyle/>
          <a:p>
            <a:fld id="{CEC0E4DA-2EF7-428B-8CB8-E1BB8A2C63A5}" type="slidenum">
              <a:rPr lang="en-IN" smtClean="0"/>
              <a:t>‹#›</a:t>
            </a:fld>
            <a:endParaRPr lang="en-IN"/>
          </a:p>
        </p:txBody>
      </p:sp>
    </p:spTree>
    <p:extLst>
      <p:ext uri="{BB962C8B-B14F-4D97-AF65-F5344CB8AC3E}">
        <p14:creationId xmlns:p14="http://schemas.microsoft.com/office/powerpoint/2010/main" val="378541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60D6-D9CF-4471-ABDF-E62655CAB4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53508C-F3C4-4C5B-A2A6-3FA460C885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2BF6BE-65A4-4FB6-ABEF-111FC940279E}"/>
              </a:ext>
            </a:extLst>
          </p:cNvPr>
          <p:cNvSpPr>
            <a:spLocks noGrp="1"/>
          </p:cNvSpPr>
          <p:nvPr>
            <p:ph type="dt" sz="half" idx="10"/>
          </p:nvPr>
        </p:nvSpPr>
        <p:spPr/>
        <p:txBody>
          <a:bodyPr/>
          <a:lstStyle/>
          <a:p>
            <a:fld id="{61EDAED3-F923-424D-8E2B-53CE9C3DA08B}" type="datetimeFigureOut">
              <a:rPr lang="en-IN" smtClean="0"/>
              <a:t>29-04-2022</a:t>
            </a:fld>
            <a:endParaRPr lang="en-IN"/>
          </a:p>
        </p:txBody>
      </p:sp>
      <p:sp>
        <p:nvSpPr>
          <p:cNvPr id="5" name="Footer Placeholder 4">
            <a:extLst>
              <a:ext uri="{FF2B5EF4-FFF2-40B4-BE49-F238E27FC236}">
                <a16:creationId xmlns:a16="http://schemas.microsoft.com/office/drawing/2014/main" id="{C3283AC0-A8B1-4F4A-B8CF-1B86F9DD1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92B90E-2A60-4F86-AC45-F1385C4CABE0}"/>
              </a:ext>
            </a:extLst>
          </p:cNvPr>
          <p:cNvSpPr>
            <a:spLocks noGrp="1"/>
          </p:cNvSpPr>
          <p:nvPr>
            <p:ph type="sldNum" sz="quarter" idx="12"/>
          </p:nvPr>
        </p:nvSpPr>
        <p:spPr/>
        <p:txBody>
          <a:bodyPr/>
          <a:lstStyle/>
          <a:p>
            <a:fld id="{CEC0E4DA-2EF7-428B-8CB8-E1BB8A2C63A5}" type="slidenum">
              <a:rPr lang="en-IN" smtClean="0"/>
              <a:t>‹#›</a:t>
            </a:fld>
            <a:endParaRPr lang="en-IN"/>
          </a:p>
        </p:txBody>
      </p:sp>
    </p:spTree>
    <p:extLst>
      <p:ext uri="{BB962C8B-B14F-4D97-AF65-F5344CB8AC3E}">
        <p14:creationId xmlns:p14="http://schemas.microsoft.com/office/powerpoint/2010/main" val="317309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396AF-70FC-4932-88FD-019B9FB26C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BD3B18-2C5E-4986-BB2B-1C5002B5C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68323-7437-4C01-9DCD-EF9355B8459D}"/>
              </a:ext>
            </a:extLst>
          </p:cNvPr>
          <p:cNvSpPr>
            <a:spLocks noGrp="1"/>
          </p:cNvSpPr>
          <p:nvPr>
            <p:ph type="dt" sz="half" idx="10"/>
          </p:nvPr>
        </p:nvSpPr>
        <p:spPr/>
        <p:txBody>
          <a:bodyPr/>
          <a:lstStyle/>
          <a:p>
            <a:fld id="{61EDAED3-F923-424D-8E2B-53CE9C3DA08B}" type="datetimeFigureOut">
              <a:rPr lang="en-IN" smtClean="0"/>
              <a:t>29-04-2022</a:t>
            </a:fld>
            <a:endParaRPr lang="en-IN"/>
          </a:p>
        </p:txBody>
      </p:sp>
      <p:sp>
        <p:nvSpPr>
          <p:cNvPr id="5" name="Footer Placeholder 4">
            <a:extLst>
              <a:ext uri="{FF2B5EF4-FFF2-40B4-BE49-F238E27FC236}">
                <a16:creationId xmlns:a16="http://schemas.microsoft.com/office/drawing/2014/main" id="{78B92DA4-DC07-4A0E-9E55-B3064864EF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6DF4F-8D61-4A70-AF16-90CC41EDEF97}"/>
              </a:ext>
            </a:extLst>
          </p:cNvPr>
          <p:cNvSpPr>
            <a:spLocks noGrp="1"/>
          </p:cNvSpPr>
          <p:nvPr>
            <p:ph type="sldNum" sz="quarter" idx="12"/>
          </p:nvPr>
        </p:nvSpPr>
        <p:spPr/>
        <p:txBody>
          <a:bodyPr/>
          <a:lstStyle/>
          <a:p>
            <a:fld id="{CEC0E4DA-2EF7-428B-8CB8-E1BB8A2C63A5}" type="slidenum">
              <a:rPr lang="en-IN" smtClean="0"/>
              <a:t>‹#›</a:t>
            </a:fld>
            <a:endParaRPr lang="en-IN"/>
          </a:p>
        </p:txBody>
      </p:sp>
    </p:spTree>
    <p:extLst>
      <p:ext uri="{BB962C8B-B14F-4D97-AF65-F5344CB8AC3E}">
        <p14:creationId xmlns:p14="http://schemas.microsoft.com/office/powerpoint/2010/main" val="26943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84A0-41E7-470C-B3BB-894434C5E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6BA12C-273D-4EB0-8358-EDF99A182F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A4E8E3-AB6E-4702-9DFF-102F2B4F88B9}"/>
              </a:ext>
            </a:extLst>
          </p:cNvPr>
          <p:cNvSpPr>
            <a:spLocks noGrp="1"/>
          </p:cNvSpPr>
          <p:nvPr>
            <p:ph type="dt" sz="half" idx="10"/>
          </p:nvPr>
        </p:nvSpPr>
        <p:spPr/>
        <p:txBody>
          <a:bodyPr/>
          <a:lstStyle/>
          <a:p>
            <a:fld id="{61EDAED3-F923-424D-8E2B-53CE9C3DA08B}" type="datetimeFigureOut">
              <a:rPr lang="en-IN" smtClean="0"/>
              <a:t>29-04-2022</a:t>
            </a:fld>
            <a:endParaRPr lang="en-IN"/>
          </a:p>
        </p:txBody>
      </p:sp>
      <p:sp>
        <p:nvSpPr>
          <p:cNvPr id="5" name="Footer Placeholder 4">
            <a:extLst>
              <a:ext uri="{FF2B5EF4-FFF2-40B4-BE49-F238E27FC236}">
                <a16:creationId xmlns:a16="http://schemas.microsoft.com/office/drawing/2014/main" id="{0DB72415-36D8-4501-928C-C687B7DD3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EABEC-7E78-4406-9C15-493A9885284F}"/>
              </a:ext>
            </a:extLst>
          </p:cNvPr>
          <p:cNvSpPr>
            <a:spLocks noGrp="1"/>
          </p:cNvSpPr>
          <p:nvPr>
            <p:ph type="sldNum" sz="quarter" idx="12"/>
          </p:nvPr>
        </p:nvSpPr>
        <p:spPr/>
        <p:txBody>
          <a:bodyPr/>
          <a:lstStyle/>
          <a:p>
            <a:fld id="{CEC0E4DA-2EF7-428B-8CB8-E1BB8A2C63A5}" type="slidenum">
              <a:rPr lang="en-IN" smtClean="0"/>
              <a:t>‹#›</a:t>
            </a:fld>
            <a:endParaRPr lang="en-IN"/>
          </a:p>
        </p:txBody>
      </p:sp>
    </p:spTree>
    <p:extLst>
      <p:ext uri="{BB962C8B-B14F-4D97-AF65-F5344CB8AC3E}">
        <p14:creationId xmlns:p14="http://schemas.microsoft.com/office/powerpoint/2010/main" val="237150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6800-BF62-46A6-9CBA-6BDB2F689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138083-EA55-4F1C-8909-464E6305A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3189D5-DE7E-45C0-AFAF-132D3A0F0A34}"/>
              </a:ext>
            </a:extLst>
          </p:cNvPr>
          <p:cNvSpPr>
            <a:spLocks noGrp="1"/>
          </p:cNvSpPr>
          <p:nvPr>
            <p:ph type="dt" sz="half" idx="10"/>
          </p:nvPr>
        </p:nvSpPr>
        <p:spPr/>
        <p:txBody>
          <a:bodyPr/>
          <a:lstStyle/>
          <a:p>
            <a:fld id="{61EDAED3-F923-424D-8E2B-53CE9C3DA08B}" type="datetimeFigureOut">
              <a:rPr lang="en-IN" smtClean="0"/>
              <a:t>29-04-2022</a:t>
            </a:fld>
            <a:endParaRPr lang="en-IN"/>
          </a:p>
        </p:txBody>
      </p:sp>
      <p:sp>
        <p:nvSpPr>
          <p:cNvPr id="5" name="Footer Placeholder 4">
            <a:extLst>
              <a:ext uri="{FF2B5EF4-FFF2-40B4-BE49-F238E27FC236}">
                <a16:creationId xmlns:a16="http://schemas.microsoft.com/office/drawing/2014/main" id="{296FCCF6-0078-4A98-BE4E-0E6879323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FBDFA-E681-478F-BE84-0B18917B323C}"/>
              </a:ext>
            </a:extLst>
          </p:cNvPr>
          <p:cNvSpPr>
            <a:spLocks noGrp="1"/>
          </p:cNvSpPr>
          <p:nvPr>
            <p:ph type="sldNum" sz="quarter" idx="12"/>
          </p:nvPr>
        </p:nvSpPr>
        <p:spPr/>
        <p:txBody>
          <a:bodyPr/>
          <a:lstStyle/>
          <a:p>
            <a:fld id="{CEC0E4DA-2EF7-428B-8CB8-E1BB8A2C63A5}" type="slidenum">
              <a:rPr lang="en-IN" smtClean="0"/>
              <a:t>‹#›</a:t>
            </a:fld>
            <a:endParaRPr lang="en-IN"/>
          </a:p>
        </p:txBody>
      </p:sp>
    </p:spTree>
    <p:extLst>
      <p:ext uri="{BB962C8B-B14F-4D97-AF65-F5344CB8AC3E}">
        <p14:creationId xmlns:p14="http://schemas.microsoft.com/office/powerpoint/2010/main" val="49927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BD57-A098-4BC6-8771-709B32627D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ECEBEF-5EFB-4612-8DDF-87845AC1A9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DBB1C1-95D4-4B7C-A4DA-BD3E323F3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278DA0-96DE-4230-924D-E76016449F28}"/>
              </a:ext>
            </a:extLst>
          </p:cNvPr>
          <p:cNvSpPr>
            <a:spLocks noGrp="1"/>
          </p:cNvSpPr>
          <p:nvPr>
            <p:ph type="dt" sz="half" idx="10"/>
          </p:nvPr>
        </p:nvSpPr>
        <p:spPr/>
        <p:txBody>
          <a:bodyPr/>
          <a:lstStyle/>
          <a:p>
            <a:fld id="{61EDAED3-F923-424D-8E2B-53CE9C3DA08B}" type="datetimeFigureOut">
              <a:rPr lang="en-IN" smtClean="0"/>
              <a:t>29-04-2022</a:t>
            </a:fld>
            <a:endParaRPr lang="en-IN"/>
          </a:p>
        </p:txBody>
      </p:sp>
      <p:sp>
        <p:nvSpPr>
          <p:cNvPr id="6" name="Footer Placeholder 5">
            <a:extLst>
              <a:ext uri="{FF2B5EF4-FFF2-40B4-BE49-F238E27FC236}">
                <a16:creationId xmlns:a16="http://schemas.microsoft.com/office/drawing/2014/main" id="{A81EB407-5ED2-442F-9F01-D7DAF7A902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9E7688-816F-4598-BF11-92CFC101AE0B}"/>
              </a:ext>
            </a:extLst>
          </p:cNvPr>
          <p:cNvSpPr>
            <a:spLocks noGrp="1"/>
          </p:cNvSpPr>
          <p:nvPr>
            <p:ph type="sldNum" sz="quarter" idx="12"/>
          </p:nvPr>
        </p:nvSpPr>
        <p:spPr/>
        <p:txBody>
          <a:bodyPr/>
          <a:lstStyle/>
          <a:p>
            <a:fld id="{CEC0E4DA-2EF7-428B-8CB8-E1BB8A2C63A5}" type="slidenum">
              <a:rPr lang="en-IN" smtClean="0"/>
              <a:t>‹#›</a:t>
            </a:fld>
            <a:endParaRPr lang="en-IN"/>
          </a:p>
        </p:txBody>
      </p:sp>
    </p:spTree>
    <p:extLst>
      <p:ext uri="{BB962C8B-B14F-4D97-AF65-F5344CB8AC3E}">
        <p14:creationId xmlns:p14="http://schemas.microsoft.com/office/powerpoint/2010/main" val="322153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EB0C-C6DE-40FD-86D0-75FF6C1952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DA2436-8CBE-4868-9045-94FB0552B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4F8457-9847-4872-A5AD-4A7FE8291B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CDAD9D-3A7A-445A-98AC-72EFA503F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FA5F67-A2F4-4DF9-BF73-C5FF5C7FB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9340C6-7D10-4D0C-BF09-1C9EDFFDA5A4}"/>
              </a:ext>
            </a:extLst>
          </p:cNvPr>
          <p:cNvSpPr>
            <a:spLocks noGrp="1"/>
          </p:cNvSpPr>
          <p:nvPr>
            <p:ph type="dt" sz="half" idx="10"/>
          </p:nvPr>
        </p:nvSpPr>
        <p:spPr/>
        <p:txBody>
          <a:bodyPr/>
          <a:lstStyle/>
          <a:p>
            <a:fld id="{61EDAED3-F923-424D-8E2B-53CE9C3DA08B}" type="datetimeFigureOut">
              <a:rPr lang="en-IN" smtClean="0"/>
              <a:t>29-04-2022</a:t>
            </a:fld>
            <a:endParaRPr lang="en-IN"/>
          </a:p>
        </p:txBody>
      </p:sp>
      <p:sp>
        <p:nvSpPr>
          <p:cNvPr id="8" name="Footer Placeholder 7">
            <a:extLst>
              <a:ext uri="{FF2B5EF4-FFF2-40B4-BE49-F238E27FC236}">
                <a16:creationId xmlns:a16="http://schemas.microsoft.com/office/drawing/2014/main" id="{CFECC6EA-710B-4ECF-A615-0B057301DA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B366E4-30CF-4760-8EF9-371A06D3157C}"/>
              </a:ext>
            </a:extLst>
          </p:cNvPr>
          <p:cNvSpPr>
            <a:spLocks noGrp="1"/>
          </p:cNvSpPr>
          <p:nvPr>
            <p:ph type="sldNum" sz="quarter" idx="12"/>
          </p:nvPr>
        </p:nvSpPr>
        <p:spPr/>
        <p:txBody>
          <a:bodyPr/>
          <a:lstStyle/>
          <a:p>
            <a:fld id="{CEC0E4DA-2EF7-428B-8CB8-E1BB8A2C63A5}" type="slidenum">
              <a:rPr lang="en-IN" smtClean="0"/>
              <a:t>‹#›</a:t>
            </a:fld>
            <a:endParaRPr lang="en-IN"/>
          </a:p>
        </p:txBody>
      </p:sp>
    </p:spTree>
    <p:extLst>
      <p:ext uri="{BB962C8B-B14F-4D97-AF65-F5344CB8AC3E}">
        <p14:creationId xmlns:p14="http://schemas.microsoft.com/office/powerpoint/2010/main" val="191744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2921-9696-4130-B375-5A04930E66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923E4E-9D46-488E-9B85-52D7B27BBB00}"/>
              </a:ext>
            </a:extLst>
          </p:cNvPr>
          <p:cNvSpPr>
            <a:spLocks noGrp="1"/>
          </p:cNvSpPr>
          <p:nvPr>
            <p:ph type="dt" sz="half" idx="10"/>
          </p:nvPr>
        </p:nvSpPr>
        <p:spPr/>
        <p:txBody>
          <a:bodyPr/>
          <a:lstStyle/>
          <a:p>
            <a:fld id="{61EDAED3-F923-424D-8E2B-53CE9C3DA08B}" type="datetimeFigureOut">
              <a:rPr lang="en-IN" smtClean="0"/>
              <a:t>29-04-2022</a:t>
            </a:fld>
            <a:endParaRPr lang="en-IN"/>
          </a:p>
        </p:txBody>
      </p:sp>
      <p:sp>
        <p:nvSpPr>
          <p:cNvPr id="4" name="Footer Placeholder 3">
            <a:extLst>
              <a:ext uri="{FF2B5EF4-FFF2-40B4-BE49-F238E27FC236}">
                <a16:creationId xmlns:a16="http://schemas.microsoft.com/office/drawing/2014/main" id="{87707B1C-36F2-4810-84F0-233C0BA789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723FF9-BD3F-4059-A26D-56A88988A12A}"/>
              </a:ext>
            </a:extLst>
          </p:cNvPr>
          <p:cNvSpPr>
            <a:spLocks noGrp="1"/>
          </p:cNvSpPr>
          <p:nvPr>
            <p:ph type="sldNum" sz="quarter" idx="12"/>
          </p:nvPr>
        </p:nvSpPr>
        <p:spPr/>
        <p:txBody>
          <a:bodyPr/>
          <a:lstStyle/>
          <a:p>
            <a:fld id="{CEC0E4DA-2EF7-428B-8CB8-E1BB8A2C63A5}" type="slidenum">
              <a:rPr lang="en-IN" smtClean="0"/>
              <a:t>‹#›</a:t>
            </a:fld>
            <a:endParaRPr lang="en-IN"/>
          </a:p>
        </p:txBody>
      </p:sp>
    </p:spTree>
    <p:extLst>
      <p:ext uri="{BB962C8B-B14F-4D97-AF65-F5344CB8AC3E}">
        <p14:creationId xmlns:p14="http://schemas.microsoft.com/office/powerpoint/2010/main" val="163495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A4643D-325D-42BE-A4EA-F6E6199CE30C}"/>
              </a:ext>
            </a:extLst>
          </p:cNvPr>
          <p:cNvSpPr>
            <a:spLocks noGrp="1"/>
          </p:cNvSpPr>
          <p:nvPr>
            <p:ph type="dt" sz="half" idx="10"/>
          </p:nvPr>
        </p:nvSpPr>
        <p:spPr/>
        <p:txBody>
          <a:bodyPr/>
          <a:lstStyle/>
          <a:p>
            <a:fld id="{61EDAED3-F923-424D-8E2B-53CE9C3DA08B}" type="datetimeFigureOut">
              <a:rPr lang="en-IN" smtClean="0"/>
              <a:t>29-04-2022</a:t>
            </a:fld>
            <a:endParaRPr lang="en-IN"/>
          </a:p>
        </p:txBody>
      </p:sp>
      <p:sp>
        <p:nvSpPr>
          <p:cNvPr id="3" name="Footer Placeholder 2">
            <a:extLst>
              <a:ext uri="{FF2B5EF4-FFF2-40B4-BE49-F238E27FC236}">
                <a16:creationId xmlns:a16="http://schemas.microsoft.com/office/drawing/2014/main" id="{9B46636C-0DA1-4677-8A38-AF61BC41BE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13542E-683F-43A1-9CE5-1FB8E9298964}"/>
              </a:ext>
            </a:extLst>
          </p:cNvPr>
          <p:cNvSpPr>
            <a:spLocks noGrp="1"/>
          </p:cNvSpPr>
          <p:nvPr>
            <p:ph type="sldNum" sz="quarter" idx="12"/>
          </p:nvPr>
        </p:nvSpPr>
        <p:spPr/>
        <p:txBody>
          <a:bodyPr/>
          <a:lstStyle/>
          <a:p>
            <a:fld id="{CEC0E4DA-2EF7-428B-8CB8-E1BB8A2C63A5}" type="slidenum">
              <a:rPr lang="en-IN" smtClean="0"/>
              <a:t>‹#›</a:t>
            </a:fld>
            <a:endParaRPr lang="en-IN"/>
          </a:p>
        </p:txBody>
      </p:sp>
    </p:spTree>
    <p:extLst>
      <p:ext uri="{BB962C8B-B14F-4D97-AF65-F5344CB8AC3E}">
        <p14:creationId xmlns:p14="http://schemas.microsoft.com/office/powerpoint/2010/main" val="418403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EE08-6268-4750-98AE-12FC10A8A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DB4EBD-8F56-4E1B-983B-714655DA0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7705BF-E59C-4666-9378-A49094698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07453-F002-493C-92DF-832AC5E10087}"/>
              </a:ext>
            </a:extLst>
          </p:cNvPr>
          <p:cNvSpPr>
            <a:spLocks noGrp="1"/>
          </p:cNvSpPr>
          <p:nvPr>
            <p:ph type="dt" sz="half" idx="10"/>
          </p:nvPr>
        </p:nvSpPr>
        <p:spPr/>
        <p:txBody>
          <a:bodyPr/>
          <a:lstStyle/>
          <a:p>
            <a:fld id="{61EDAED3-F923-424D-8E2B-53CE9C3DA08B}" type="datetimeFigureOut">
              <a:rPr lang="en-IN" smtClean="0"/>
              <a:t>29-04-2022</a:t>
            </a:fld>
            <a:endParaRPr lang="en-IN"/>
          </a:p>
        </p:txBody>
      </p:sp>
      <p:sp>
        <p:nvSpPr>
          <p:cNvPr id="6" name="Footer Placeholder 5">
            <a:extLst>
              <a:ext uri="{FF2B5EF4-FFF2-40B4-BE49-F238E27FC236}">
                <a16:creationId xmlns:a16="http://schemas.microsoft.com/office/drawing/2014/main" id="{8B63CFD1-7E77-4B51-AB64-BB6357D66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28307D-B3D7-4DAD-A136-EAD26965611E}"/>
              </a:ext>
            </a:extLst>
          </p:cNvPr>
          <p:cNvSpPr>
            <a:spLocks noGrp="1"/>
          </p:cNvSpPr>
          <p:nvPr>
            <p:ph type="sldNum" sz="quarter" idx="12"/>
          </p:nvPr>
        </p:nvSpPr>
        <p:spPr/>
        <p:txBody>
          <a:bodyPr/>
          <a:lstStyle/>
          <a:p>
            <a:fld id="{CEC0E4DA-2EF7-428B-8CB8-E1BB8A2C63A5}" type="slidenum">
              <a:rPr lang="en-IN" smtClean="0"/>
              <a:t>‹#›</a:t>
            </a:fld>
            <a:endParaRPr lang="en-IN"/>
          </a:p>
        </p:txBody>
      </p:sp>
    </p:spTree>
    <p:extLst>
      <p:ext uri="{BB962C8B-B14F-4D97-AF65-F5344CB8AC3E}">
        <p14:creationId xmlns:p14="http://schemas.microsoft.com/office/powerpoint/2010/main" val="34658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BC15-FD22-4AD4-8BD9-09C2178CA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2E8A30-638F-42A7-9920-CB8E3BC603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6FEDDB-4D6C-4667-8E82-6FEA7D38E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FE822-F176-47D2-AA47-F9527B0F9CB3}"/>
              </a:ext>
            </a:extLst>
          </p:cNvPr>
          <p:cNvSpPr>
            <a:spLocks noGrp="1"/>
          </p:cNvSpPr>
          <p:nvPr>
            <p:ph type="dt" sz="half" idx="10"/>
          </p:nvPr>
        </p:nvSpPr>
        <p:spPr/>
        <p:txBody>
          <a:bodyPr/>
          <a:lstStyle/>
          <a:p>
            <a:fld id="{61EDAED3-F923-424D-8E2B-53CE9C3DA08B}" type="datetimeFigureOut">
              <a:rPr lang="en-IN" smtClean="0"/>
              <a:t>29-04-2022</a:t>
            </a:fld>
            <a:endParaRPr lang="en-IN"/>
          </a:p>
        </p:txBody>
      </p:sp>
      <p:sp>
        <p:nvSpPr>
          <p:cNvPr id="6" name="Footer Placeholder 5">
            <a:extLst>
              <a:ext uri="{FF2B5EF4-FFF2-40B4-BE49-F238E27FC236}">
                <a16:creationId xmlns:a16="http://schemas.microsoft.com/office/drawing/2014/main" id="{D1565EFB-2A61-489B-9769-DB6A7378D4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AD1F08-773A-451D-9793-97A409E7EF86}"/>
              </a:ext>
            </a:extLst>
          </p:cNvPr>
          <p:cNvSpPr>
            <a:spLocks noGrp="1"/>
          </p:cNvSpPr>
          <p:nvPr>
            <p:ph type="sldNum" sz="quarter" idx="12"/>
          </p:nvPr>
        </p:nvSpPr>
        <p:spPr/>
        <p:txBody>
          <a:bodyPr/>
          <a:lstStyle/>
          <a:p>
            <a:fld id="{CEC0E4DA-2EF7-428B-8CB8-E1BB8A2C63A5}" type="slidenum">
              <a:rPr lang="en-IN" smtClean="0"/>
              <a:t>‹#›</a:t>
            </a:fld>
            <a:endParaRPr lang="en-IN"/>
          </a:p>
        </p:txBody>
      </p:sp>
    </p:spTree>
    <p:extLst>
      <p:ext uri="{BB962C8B-B14F-4D97-AF65-F5344CB8AC3E}">
        <p14:creationId xmlns:p14="http://schemas.microsoft.com/office/powerpoint/2010/main" val="132714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64C98F-E4D1-428A-80B9-D949F86500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43F790-0BDF-4F2F-A187-3875A5F20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54236-E601-404F-BB14-C980031A9A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DAED3-F923-424D-8E2B-53CE9C3DA08B}" type="datetimeFigureOut">
              <a:rPr lang="en-IN" smtClean="0"/>
              <a:t>29-04-2022</a:t>
            </a:fld>
            <a:endParaRPr lang="en-IN"/>
          </a:p>
        </p:txBody>
      </p:sp>
      <p:sp>
        <p:nvSpPr>
          <p:cNvPr id="5" name="Footer Placeholder 4">
            <a:extLst>
              <a:ext uri="{FF2B5EF4-FFF2-40B4-BE49-F238E27FC236}">
                <a16:creationId xmlns:a16="http://schemas.microsoft.com/office/drawing/2014/main" id="{DA0CDD46-F53A-4F48-B3CD-37520DCB2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F89C2F-839C-4E35-B44D-4C64F7149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0E4DA-2EF7-428B-8CB8-E1BB8A2C63A5}" type="slidenum">
              <a:rPr lang="en-IN" smtClean="0"/>
              <a:t>‹#›</a:t>
            </a:fld>
            <a:endParaRPr lang="en-IN"/>
          </a:p>
        </p:txBody>
      </p:sp>
    </p:spTree>
    <p:extLst>
      <p:ext uri="{BB962C8B-B14F-4D97-AF65-F5344CB8AC3E}">
        <p14:creationId xmlns:p14="http://schemas.microsoft.com/office/powerpoint/2010/main" val="236538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8E09AC-1182-41BE-BABC-9EA4F8E86D07}"/>
              </a:ext>
            </a:extLst>
          </p:cNvPr>
          <p:cNvSpPr/>
          <p:nvPr/>
        </p:nvSpPr>
        <p:spPr>
          <a:xfrm>
            <a:off x="5569150" y="-16029"/>
            <a:ext cx="5607048" cy="156966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800" b="1" cap="none" spc="0" dirty="0">
                <a:ln/>
                <a:solidFill>
                  <a:schemeClr val="accent4"/>
                </a:solidFill>
                <a:effectLst/>
              </a:rPr>
              <a:t>Chapter 6</a:t>
            </a:r>
          </a:p>
          <a:p>
            <a:pPr algn="ctr"/>
            <a:r>
              <a:rPr lang="en-US" sz="4800" b="1" dirty="0">
                <a:ln/>
                <a:solidFill>
                  <a:schemeClr val="accent4"/>
                </a:solidFill>
              </a:rPr>
              <a:t>RNA Folding Problem</a:t>
            </a:r>
            <a:endParaRPr lang="en-US" sz="4800" b="1" cap="none" spc="0" dirty="0">
              <a:ln/>
              <a:solidFill>
                <a:schemeClr val="accent4"/>
              </a:solidFill>
              <a:effectLst/>
            </a:endParaRPr>
          </a:p>
        </p:txBody>
      </p:sp>
      <p:pic>
        <p:nvPicPr>
          <p:cNvPr id="6" name="Picture 5">
            <a:extLst>
              <a:ext uri="{FF2B5EF4-FFF2-40B4-BE49-F238E27FC236}">
                <a16:creationId xmlns:a16="http://schemas.microsoft.com/office/drawing/2014/main" id="{61A93924-D9F0-4DBF-A7BE-5E0F98D76E0C}"/>
              </a:ext>
            </a:extLst>
          </p:cNvPr>
          <p:cNvPicPr>
            <a:picLocks noChangeAspect="1"/>
          </p:cNvPicPr>
          <p:nvPr/>
        </p:nvPicPr>
        <p:blipFill>
          <a:blip r:embed="rId2"/>
          <a:stretch>
            <a:fillRect/>
          </a:stretch>
        </p:blipFill>
        <p:spPr>
          <a:xfrm>
            <a:off x="0" y="300062"/>
            <a:ext cx="5087696" cy="3765286"/>
          </a:xfrm>
          <a:prstGeom prst="rect">
            <a:avLst/>
          </a:prstGeom>
        </p:spPr>
      </p:pic>
      <p:sp>
        <p:nvSpPr>
          <p:cNvPr id="2" name="Rectangle 1">
            <a:extLst>
              <a:ext uri="{FF2B5EF4-FFF2-40B4-BE49-F238E27FC236}">
                <a16:creationId xmlns:a16="http://schemas.microsoft.com/office/drawing/2014/main" id="{70BD9799-3DCF-46BE-A57A-332114E8F1FF}"/>
              </a:ext>
            </a:extLst>
          </p:cNvPr>
          <p:cNvSpPr/>
          <p:nvPr/>
        </p:nvSpPr>
        <p:spPr>
          <a:xfrm>
            <a:off x="3784508" y="2715185"/>
            <a:ext cx="8512267" cy="1200329"/>
          </a:xfrm>
          <a:prstGeom prst="rect">
            <a:avLst/>
          </a:prstGeom>
          <a:noFill/>
        </p:spPr>
        <p:txBody>
          <a:bodyPr wrap="non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A single linear  RNA sequence is to be folded in such a way that</a:t>
            </a:r>
          </a:p>
          <a:p>
            <a:r>
              <a:rPr lang="en-US" sz="2400" dirty="0">
                <a:ln w="0"/>
                <a:effectLst>
                  <a:outerShdw blurRad="38100" dist="19050" dir="2700000" algn="tl" rotWithShape="0">
                    <a:schemeClr val="dk1">
                      <a:alpha val="40000"/>
                    </a:schemeClr>
                  </a:outerShdw>
                </a:effectLst>
              </a:rPr>
              <a:t>it facilitate maximum number of pairing(hydrogen bonds) between </a:t>
            </a:r>
          </a:p>
          <a:p>
            <a:r>
              <a:rPr lang="en-US" sz="2400" dirty="0">
                <a:ln w="0"/>
                <a:effectLst>
                  <a:outerShdw blurRad="38100" dist="19050" dir="2700000" algn="tl" rotWithShape="0">
                    <a:schemeClr val="dk1">
                      <a:alpha val="40000"/>
                    </a:schemeClr>
                  </a:outerShdw>
                </a:effectLst>
              </a:rPr>
              <a:t>{A,U} and (C,G) pair .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6B62B992-1B23-4EB1-B07F-1A30B847AF2C}"/>
              </a:ext>
            </a:extLst>
          </p:cNvPr>
          <p:cNvSpPr/>
          <p:nvPr/>
        </p:nvSpPr>
        <p:spPr>
          <a:xfrm>
            <a:off x="352264" y="5491154"/>
            <a:ext cx="8643072" cy="1200329"/>
          </a:xfrm>
          <a:prstGeom prst="rect">
            <a:avLst/>
          </a:prstGeom>
          <a:noFill/>
        </p:spPr>
        <p:txBody>
          <a:bodyPr wrap="non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In the figure, 76 nucleotide long linear  RNA sequence is folded</a:t>
            </a:r>
          </a:p>
          <a:p>
            <a:r>
              <a:rPr lang="en-US" sz="2400" dirty="0">
                <a:ln w="0"/>
                <a:effectLst>
                  <a:outerShdw blurRad="38100" dist="19050" dir="2700000" algn="tl" rotWithShape="0">
                    <a:schemeClr val="dk1">
                      <a:alpha val="40000"/>
                    </a:schemeClr>
                  </a:outerShdw>
                </a:effectLst>
              </a:rPr>
              <a:t>to form a structure. It can be folded in several ways. We need to find</a:t>
            </a:r>
          </a:p>
          <a:p>
            <a:r>
              <a:rPr lang="en-US" sz="2400" dirty="0">
                <a:ln w="0"/>
                <a:effectLst>
                  <a:outerShdw blurRad="38100" dist="19050" dir="2700000" algn="tl" rotWithShape="0">
                    <a:schemeClr val="dk1">
                      <a:alpha val="40000"/>
                    </a:schemeClr>
                  </a:outerShdw>
                </a:effectLst>
              </a:rPr>
              <a:t>the one with maximum number of bonds between AU and CG pairs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0E0D2ECC-4FC9-4BE9-BD3D-CF0C77B98517}"/>
              </a:ext>
            </a:extLst>
          </p:cNvPr>
          <p:cNvSpPr txBox="1"/>
          <p:nvPr/>
        </p:nvSpPr>
        <p:spPr>
          <a:xfrm>
            <a:off x="5476486" y="2028982"/>
            <a:ext cx="10477500" cy="461665"/>
          </a:xfrm>
          <a:prstGeom prst="rect">
            <a:avLst/>
          </a:prstGeom>
          <a:noFill/>
        </p:spPr>
        <p:txBody>
          <a:bodyPr wrap="square">
            <a:spAutoFit/>
          </a:bodyPr>
          <a:lstStyle/>
          <a:p>
            <a:r>
              <a:rPr lang="en-IN" sz="2400" dirty="0"/>
              <a:t>s = G</a:t>
            </a:r>
            <a:r>
              <a:rPr lang="en-IN" sz="2400" b="1" dirty="0">
                <a:solidFill>
                  <a:srgbClr val="00B050"/>
                </a:solidFill>
              </a:rPr>
              <a:t>CC</a:t>
            </a:r>
            <a:r>
              <a:rPr lang="en-IN" sz="2400" dirty="0"/>
              <a:t>AUU</a:t>
            </a:r>
            <a:r>
              <a:rPr lang="en-IN" sz="2400" dirty="0">
                <a:solidFill>
                  <a:srgbClr val="FF0000"/>
                </a:solidFill>
              </a:rPr>
              <a:t>G</a:t>
            </a:r>
            <a:r>
              <a:rPr lang="en-IN" sz="2400" dirty="0"/>
              <a:t>AUGA</a:t>
            </a:r>
            <a:r>
              <a:rPr lang="en-IN" sz="2400" b="1" dirty="0">
                <a:solidFill>
                  <a:srgbClr val="00B050"/>
                </a:solidFill>
              </a:rPr>
              <a:t>CC</a:t>
            </a:r>
            <a:r>
              <a:rPr lang="en-IN" sz="2400" dirty="0"/>
              <a:t>UGAG</a:t>
            </a:r>
            <a:r>
              <a:rPr lang="en-IN" sz="2400" b="1" dirty="0">
                <a:solidFill>
                  <a:srgbClr val="00B050"/>
                </a:solidFill>
              </a:rPr>
              <a:t>C</a:t>
            </a:r>
            <a:r>
              <a:rPr lang="en-IN" sz="2400" dirty="0"/>
              <a:t>GGGAUGG</a:t>
            </a:r>
            <a:r>
              <a:rPr lang="en-IN" sz="2400" b="1" dirty="0">
                <a:solidFill>
                  <a:srgbClr val="00B050"/>
                </a:solidFill>
              </a:rPr>
              <a:t>CCC</a:t>
            </a:r>
            <a:r>
              <a:rPr lang="en-IN" sz="2400" dirty="0"/>
              <a:t>AAGU</a:t>
            </a:r>
          </a:p>
        </p:txBody>
      </p:sp>
      <p:sp>
        <p:nvSpPr>
          <p:cNvPr id="10" name="TextBox 9">
            <a:extLst>
              <a:ext uri="{FF2B5EF4-FFF2-40B4-BE49-F238E27FC236}">
                <a16:creationId xmlns:a16="http://schemas.microsoft.com/office/drawing/2014/main" id="{C04F2BA1-A91D-4A0D-BC28-4413B7D91E99}"/>
              </a:ext>
            </a:extLst>
          </p:cNvPr>
          <p:cNvSpPr txBox="1"/>
          <p:nvPr/>
        </p:nvSpPr>
        <p:spPr>
          <a:xfrm>
            <a:off x="5569150" y="1569920"/>
            <a:ext cx="3543300" cy="461665"/>
          </a:xfrm>
          <a:prstGeom prst="rect">
            <a:avLst/>
          </a:prstGeom>
          <a:noFill/>
        </p:spPr>
        <p:txBody>
          <a:bodyPr wrap="square" rtlCol="0">
            <a:spAutoFit/>
          </a:bodyPr>
          <a:lstStyle/>
          <a:p>
            <a:r>
              <a:rPr lang="en-IN" sz="2400" dirty="0"/>
              <a:t>Sample RNA Sequence </a:t>
            </a:r>
          </a:p>
        </p:txBody>
      </p:sp>
      <p:sp>
        <p:nvSpPr>
          <p:cNvPr id="12" name="TextBox 11">
            <a:extLst>
              <a:ext uri="{FF2B5EF4-FFF2-40B4-BE49-F238E27FC236}">
                <a16:creationId xmlns:a16="http://schemas.microsoft.com/office/drawing/2014/main" id="{7393D57C-2EF8-4D8C-95B0-CB2F0EEA506A}"/>
              </a:ext>
            </a:extLst>
          </p:cNvPr>
          <p:cNvSpPr txBox="1"/>
          <p:nvPr/>
        </p:nvSpPr>
        <p:spPr>
          <a:xfrm>
            <a:off x="3679733" y="4142815"/>
            <a:ext cx="7977186" cy="1323439"/>
          </a:xfrm>
          <a:prstGeom prst="rect">
            <a:avLst/>
          </a:prstGeom>
          <a:noFill/>
        </p:spPr>
        <p:txBody>
          <a:bodyPr wrap="square">
            <a:spAutoFit/>
          </a:bodyPr>
          <a:lstStyle/>
          <a:p>
            <a:pPr algn="just"/>
            <a:r>
              <a:rPr lang="en-US" sz="2000" dirty="0">
                <a:ln w="0"/>
                <a:effectLst>
                  <a:outerShdw blurRad="38100" dist="19050" dir="2700000" algn="tl" rotWithShape="0">
                    <a:schemeClr val="dk1">
                      <a:alpha val="40000"/>
                    </a:schemeClr>
                  </a:outerShdw>
                </a:effectLst>
              </a:rPr>
              <a:t>If A come near to U, it automatically bond . Similarly, C and G. But the molecular chain need to bend itself   so that A is closer to U and C is closer to G. Like in humans, maximum only one pairing is allowed for any nucleotide</a:t>
            </a:r>
            <a:endParaRPr lang="en-IN" sz="2000" dirty="0"/>
          </a:p>
        </p:txBody>
      </p:sp>
    </p:spTree>
    <p:extLst>
      <p:ext uri="{BB962C8B-B14F-4D97-AF65-F5344CB8AC3E}">
        <p14:creationId xmlns:p14="http://schemas.microsoft.com/office/powerpoint/2010/main" val="196176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6AD8F0-2AA7-4C1E-AADD-0B2BCC00C2D4}"/>
              </a:ext>
            </a:extLst>
          </p:cNvPr>
          <p:cNvSpPr txBox="1"/>
          <p:nvPr/>
        </p:nvSpPr>
        <p:spPr>
          <a:xfrm>
            <a:off x="1399398" y="3519788"/>
            <a:ext cx="10477500" cy="646331"/>
          </a:xfrm>
          <a:prstGeom prst="rect">
            <a:avLst/>
          </a:prstGeom>
          <a:noFill/>
        </p:spPr>
        <p:txBody>
          <a:bodyPr wrap="square">
            <a:spAutoFit/>
          </a:bodyPr>
          <a:lstStyle/>
          <a:p>
            <a:r>
              <a:rPr lang="en-IN" sz="3600" dirty="0"/>
              <a:t>s = G</a:t>
            </a:r>
            <a:r>
              <a:rPr lang="en-IN" sz="3600" b="1" dirty="0">
                <a:solidFill>
                  <a:srgbClr val="00B050"/>
                </a:solidFill>
              </a:rPr>
              <a:t>CC</a:t>
            </a:r>
            <a:r>
              <a:rPr lang="en-IN" sz="3600" dirty="0"/>
              <a:t>AUU</a:t>
            </a:r>
            <a:r>
              <a:rPr lang="en-IN" sz="3600" dirty="0">
                <a:solidFill>
                  <a:srgbClr val="FF0000"/>
                </a:solidFill>
              </a:rPr>
              <a:t>G</a:t>
            </a:r>
            <a:r>
              <a:rPr lang="en-IN" sz="3600" dirty="0"/>
              <a:t>AUGA</a:t>
            </a:r>
            <a:r>
              <a:rPr lang="en-IN" sz="3600" b="1" dirty="0">
                <a:solidFill>
                  <a:srgbClr val="00B050"/>
                </a:solidFill>
              </a:rPr>
              <a:t>CC</a:t>
            </a:r>
            <a:r>
              <a:rPr lang="en-IN" sz="3600" dirty="0"/>
              <a:t>UGAG</a:t>
            </a:r>
            <a:r>
              <a:rPr lang="en-IN" sz="3600" b="1" dirty="0">
                <a:solidFill>
                  <a:srgbClr val="00B050"/>
                </a:solidFill>
              </a:rPr>
              <a:t>C</a:t>
            </a:r>
            <a:r>
              <a:rPr lang="en-IN" sz="3600" dirty="0"/>
              <a:t>GGGAUGG</a:t>
            </a:r>
            <a:r>
              <a:rPr lang="en-IN" sz="3600" b="1" dirty="0">
                <a:solidFill>
                  <a:srgbClr val="00B050"/>
                </a:solidFill>
              </a:rPr>
              <a:t>CCC</a:t>
            </a:r>
            <a:r>
              <a:rPr lang="en-IN" sz="3600" dirty="0"/>
              <a:t>AAGU</a:t>
            </a:r>
          </a:p>
        </p:txBody>
      </p:sp>
      <p:sp>
        <p:nvSpPr>
          <p:cNvPr id="4" name="Rectangle 3">
            <a:extLst>
              <a:ext uri="{FF2B5EF4-FFF2-40B4-BE49-F238E27FC236}">
                <a16:creationId xmlns:a16="http://schemas.microsoft.com/office/drawing/2014/main" id="{49175540-C132-43BA-A4B8-126A6A127C11}"/>
              </a:ext>
            </a:extLst>
          </p:cNvPr>
          <p:cNvSpPr/>
          <p:nvPr/>
        </p:nvSpPr>
        <p:spPr>
          <a:xfrm>
            <a:off x="744492" y="1367135"/>
            <a:ext cx="10836364" cy="175432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Write the constraint for the second G</a:t>
            </a:r>
          </a:p>
          <a:p>
            <a:pPr algn="ctr"/>
            <a:r>
              <a:rPr lang="en-US" sz="5400" b="1" dirty="0">
                <a:ln/>
                <a:solidFill>
                  <a:schemeClr val="accent4"/>
                </a:solidFill>
              </a:rPr>
              <a:t>based on Rule 2</a:t>
            </a:r>
            <a:r>
              <a:rPr lang="en-US" sz="5400" b="1" cap="none" spc="0" dirty="0">
                <a:ln/>
                <a:solidFill>
                  <a:schemeClr val="accent4"/>
                </a:solidFill>
                <a:effectLst/>
              </a:rPr>
              <a:t> </a:t>
            </a:r>
          </a:p>
        </p:txBody>
      </p:sp>
      <p:sp>
        <p:nvSpPr>
          <p:cNvPr id="5" name="Rectangle 4">
            <a:extLst>
              <a:ext uri="{FF2B5EF4-FFF2-40B4-BE49-F238E27FC236}">
                <a16:creationId xmlns:a16="http://schemas.microsoft.com/office/drawing/2014/main" id="{9F43F008-C840-4810-AC1B-6597F402608E}"/>
              </a:ext>
            </a:extLst>
          </p:cNvPr>
          <p:cNvSpPr/>
          <p:nvPr/>
        </p:nvSpPr>
        <p:spPr>
          <a:xfrm>
            <a:off x="4383135" y="197703"/>
            <a:ext cx="249228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Exercise</a:t>
            </a:r>
          </a:p>
        </p:txBody>
      </p:sp>
      <p:grpSp>
        <p:nvGrpSpPr>
          <p:cNvPr id="8" name="Group 7">
            <a:extLst>
              <a:ext uri="{FF2B5EF4-FFF2-40B4-BE49-F238E27FC236}">
                <a16:creationId xmlns:a16="http://schemas.microsoft.com/office/drawing/2014/main" id="{4ABF4B3E-E1B7-442C-8199-FF21FEFF813F}"/>
              </a:ext>
            </a:extLst>
          </p:cNvPr>
          <p:cNvGrpSpPr/>
          <p:nvPr/>
        </p:nvGrpSpPr>
        <p:grpSpPr>
          <a:xfrm>
            <a:off x="333569" y="4895257"/>
            <a:ext cx="9055553" cy="1562923"/>
            <a:chOff x="333569" y="4895257"/>
            <a:chExt cx="9055553" cy="1562923"/>
          </a:xfrm>
        </p:grpSpPr>
        <p:pic>
          <p:nvPicPr>
            <p:cNvPr id="6" name="Picture 5">
              <a:extLst>
                <a:ext uri="{FF2B5EF4-FFF2-40B4-BE49-F238E27FC236}">
                  <a16:creationId xmlns:a16="http://schemas.microsoft.com/office/drawing/2014/main" id="{4F63F1E0-EBCF-421B-A0D4-9DC021B042CE}"/>
                </a:ext>
              </a:extLst>
            </p:cNvPr>
            <p:cNvPicPr>
              <a:picLocks noChangeAspect="1"/>
            </p:cNvPicPr>
            <p:nvPr/>
          </p:nvPicPr>
          <p:blipFill>
            <a:blip r:embed="rId2"/>
            <a:stretch>
              <a:fillRect/>
            </a:stretch>
          </p:blipFill>
          <p:spPr>
            <a:xfrm>
              <a:off x="4361717" y="4895257"/>
              <a:ext cx="5027405" cy="1562923"/>
            </a:xfrm>
            <a:prstGeom prst="rect">
              <a:avLst/>
            </a:prstGeom>
          </p:spPr>
        </p:pic>
        <p:sp>
          <p:nvSpPr>
            <p:cNvPr id="7" name="TextBox 6">
              <a:extLst>
                <a:ext uri="{FF2B5EF4-FFF2-40B4-BE49-F238E27FC236}">
                  <a16:creationId xmlns:a16="http://schemas.microsoft.com/office/drawing/2014/main" id="{0090F104-541F-4DB1-AEFA-3077E2A4452B}"/>
                </a:ext>
              </a:extLst>
            </p:cNvPr>
            <p:cNvSpPr txBox="1"/>
            <p:nvPr/>
          </p:nvSpPr>
          <p:spPr>
            <a:xfrm>
              <a:off x="333569" y="5492052"/>
              <a:ext cx="3799891" cy="523220"/>
            </a:xfrm>
            <a:prstGeom prst="rect">
              <a:avLst/>
            </a:prstGeom>
            <a:noFill/>
          </p:spPr>
          <p:txBody>
            <a:bodyPr wrap="square">
              <a:spAutoFit/>
            </a:bodyPr>
            <a:lstStyle/>
            <a:p>
              <a:r>
                <a:rPr lang="en-US" sz="2800" dirty="0"/>
                <a:t>For each position </a:t>
              </a:r>
              <a:r>
                <a:rPr lang="en-US" sz="2800" dirty="0">
                  <a:solidFill>
                    <a:srgbClr val="FF0000"/>
                  </a:solidFill>
                </a:rPr>
                <a:t>j </a:t>
              </a:r>
              <a:r>
                <a:rPr lang="en-US" sz="2800" dirty="0"/>
                <a:t>in s</a:t>
              </a:r>
              <a:endParaRPr lang="en-IN" sz="2800" dirty="0"/>
            </a:p>
          </p:txBody>
        </p:sp>
      </p:grpSp>
    </p:spTree>
    <p:extLst>
      <p:ext uri="{BB962C8B-B14F-4D97-AF65-F5344CB8AC3E}">
        <p14:creationId xmlns:p14="http://schemas.microsoft.com/office/powerpoint/2010/main" val="266982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74AFE7-72A4-489B-9531-9244CEDC37E7}"/>
              </a:ext>
            </a:extLst>
          </p:cNvPr>
          <p:cNvSpPr/>
          <p:nvPr/>
        </p:nvSpPr>
        <p:spPr>
          <a:xfrm>
            <a:off x="3957245" y="205085"/>
            <a:ext cx="3706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Formulation</a:t>
            </a:r>
          </a:p>
        </p:txBody>
      </p:sp>
      <p:pic>
        <p:nvPicPr>
          <p:cNvPr id="4" name="Picture 3">
            <a:extLst>
              <a:ext uri="{FF2B5EF4-FFF2-40B4-BE49-F238E27FC236}">
                <a16:creationId xmlns:a16="http://schemas.microsoft.com/office/drawing/2014/main" id="{1A60C926-73ED-4E7B-BDB2-21AB0C03CC13}"/>
              </a:ext>
            </a:extLst>
          </p:cNvPr>
          <p:cNvPicPr>
            <a:picLocks noChangeAspect="1"/>
          </p:cNvPicPr>
          <p:nvPr/>
        </p:nvPicPr>
        <p:blipFill>
          <a:blip r:embed="rId2"/>
          <a:stretch>
            <a:fillRect/>
          </a:stretch>
        </p:blipFill>
        <p:spPr>
          <a:xfrm>
            <a:off x="177934" y="1308622"/>
            <a:ext cx="11282434" cy="2302325"/>
          </a:xfrm>
          <a:prstGeom prst="rect">
            <a:avLst/>
          </a:prstGeom>
        </p:spPr>
      </p:pic>
      <p:pic>
        <p:nvPicPr>
          <p:cNvPr id="6" name="Picture 5">
            <a:extLst>
              <a:ext uri="{FF2B5EF4-FFF2-40B4-BE49-F238E27FC236}">
                <a16:creationId xmlns:a16="http://schemas.microsoft.com/office/drawing/2014/main" id="{E304513F-28BC-4250-9C8F-DC81C01A166F}"/>
              </a:ext>
            </a:extLst>
          </p:cNvPr>
          <p:cNvPicPr>
            <a:picLocks noChangeAspect="1"/>
          </p:cNvPicPr>
          <p:nvPr/>
        </p:nvPicPr>
        <p:blipFill>
          <a:blip r:embed="rId3"/>
          <a:stretch>
            <a:fillRect/>
          </a:stretch>
        </p:blipFill>
        <p:spPr>
          <a:xfrm>
            <a:off x="3011544" y="3539288"/>
            <a:ext cx="4986268" cy="1340060"/>
          </a:xfrm>
          <a:prstGeom prst="rect">
            <a:avLst/>
          </a:prstGeom>
        </p:spPr>
      </p:pic>
      <p:sp>
        <p:nvSpPr>
          <p:cNvPr id="7" name="Rectangle 6">
            <a:extLst>
              <a:ext uri="{FF2B5EF4-FFF2-40B4-BE49-F238E27FC236}">
                <a16:creationId xmlns:a16="http://schemas.microsoft.com/office/drawing/2014/main" id="{E638D5AD-C244-4F8C-8D61-6902924265C5}"/>
              </a:ext>
            </a:extLst>
          </p:cNvPr>
          <p:cNvSpPr/>
          <p:nvPr/>
        </p:nvSpPr>
        <p:spPr>
          <a:xfrm>
            <a:off x="8454047" y="3799947"/>
            <a:ext cx="1972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Rule 3</a:t>
            </a:r>
          </a:p>
        </p:txBody>
      </p:sp>
      <p:grpSp>
        <p:nvGrpSpPr>
          <p:cNvPr id="32" name="Group 31">
            <a:extLst>
              <a:ext uri="{FF2B5EF4-FFF2-40B4-BE49-F238E27FC236}">
                <a16:creationId xmlns:a16="http://schemas.microsoft.com/office/drawing/2014/main" id="{6516910B-2929-4A50-A44F-5AF7CD8B0897}"/>
              </a:ext>
            </a:extLst>
          </p:cNvPr>
          <p:cNvGrpSpPr/>
          <p:nvPr/>
        </p:nvGrpSpPr>
        <p:grpSpPr>
          <a:xfrm>
            <a:off x="283796" y="5311421"/>
            <a:ext cx="6417327" cy="1207955"/>
            <a:chOff x="283796" y="5311421"/>
            <a:chExt cx="6417327" cy="1207955"/>
          </a:xfrm>
        </p:grpSpPr>
        <p:pic>
          <p:nvPicPr>
            <p:cNvPr id="29" name="Picture 28">
              <a:extLst>
                <a:ext uri="{FF2B5EF4-FFF2-40B4-BE49-F238E27FC236}">
                  <a16:creationId xmlns:a16="http://schemas.microsoft.com/office/drawing/2014/main" id="{5778790D-D8CD-4670-B4D6-8D77321768F8}"/>
                </a:ext>
              </a:extLst>
            </p:cNvPr>
            <p:cNvPicPr>
              <a:picLocks noChangeAspect="1"/>
            </p:cNvPicPr>
            <p:nvPr/>
          </p:nvPicPr>
          <p:blipFill>
            <a:blip r:embed="rId4"/>
            <a:stretch>
              <a:fillRect/>
            </a:stretch>
          </p:blipFill>
          <p:spPr>
            <a:xfrm>
              <a:off x="283796" y="5311421"/>
              <a:ext cx="6417327" cy="554768"/>
            </a:xfrm>
            <a:prstGeom prst="rect">
              <a:avLst/>
            </a:prstGeom>
          </p:spPr>
        </p:pic>
        <p:sp>
          <p:nvSpPr>
            <p:cNvPr id="30" name="Freeform: Shape 29">
              <a:extLst>
                <a:ext uri="{FF2B5EF4-FFF2-40B4-BE49-F238E27FC236}">
                  <a16:creationId xmlns:a16="http://schemas.microsoft.com/office/drawing/2014/main" id="{A10EA317-72B6-46E2-BFC2-FE1EC500ECE6}"/>
                </a:ext>
              </a:extLst>
            </p:cNvPr>
            <p:cNvSpPr/>
            <p:nvPr/>
          </p:nvSpPr>
          <p:spPr>
            <a:xfrm>
              <a:off x="4450896" y="5747851"/>
              <a:ext cx="1876425" cy="771525"/>
            </a:xfrm>
            <a:custGeom>
              <a:avLst/>
              <a:gdLst>
                <a:gd name="connsiteX0" fmla="*/ 0 w 1876425"/>
                <a:gd name="connsiteY0" fmla="*/ 0 h 771525"/>
                <a:gd name="connsiteX1" fmla="*/ 9525 w 1876425"/>
                <a:gd name="connsiteY1" fmla="*/ 771525 h 771525"/>
                <a:gd name="connsiteX2" fmla="*/ 1876425 w 1876425"/>
                <a:gd name="connsiteY2" fmla="*/ 752475 h 771525"/>
                <a:gd name="connsiteX3" fmla="*/ 1866900 w 1876425"/>
                <a:gd name="connsiteY3" fmla="*/ 123825 h 771525"/>
              </a:gdLst>
              <a:ahLst/>
              <a:cxnLst>
                <a:cxn ang="0">
                  <a:pos x="connsiteX0" y="connsiteY0"/>
                </a:cxn>
                <a:cxn ang="0">
                  <a:pos x="connsiteX1" y="connsiteY1"/>
                </a:cxn>
                <a:cxn ang="0">
                  <a:pos x="connsiteX2" y="connsiteY2"/>
                </a:cxn>
                <a:cxn ang="0">
                  <a:pos x="connsiteX3" y="connsiteY3"/>
                </a:cxn>
              </a:cxnLst>
              <a:rect l="l" t="t" r="r" b="b"/>
              <a:pathLst>
                <a:path w="1876425" h="771525">
                  <a:moveTo>
                    <a:pt x="0" y="0"/>
                  </a:moveTo>
                  <a:lnTo>
                    <a:pt x="9525" y="771525"/>
                  </a:lnTo>
                  <a:lnTo>
                    <a:pt x="1876425" y="752475"/>
                  </a:lnTo>
                  <a:lnTo>
                    <a:pt x="1866900" y="123825"/>
                  </a:lnTo>
                </a:path>
              </a:pathLst>
            </a:custGeom>
            <a:noFill/>
            <a:ln w="825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Shape 30">
              <a:extLst>
                <a:ext uri="{FF2B5EF4-FFF2-40B4-BE49-F238E27FC236}">
                  <a16:creationId xmlns:a16="http://schemas.microsoft.com/office/drawing/2014/main" id="{26F4E40D-8B80-47B4-A640-45EEB65B6AD8}"/>
                </a:ext>
              </a:extLst>
            </p:cNvPr>
            <p:cNvSpPr/>
            <p:nvPr/>
          </p:nvSpPr>
          <p:spPr>
            <a:xfrm>
              <a:off x="3659163" y="5638014"/>
              <a:ext cx="1729945" cy="554768"/>
            </a:xfrm>
            <a:custGeom>
              <a:avLst/>
              <a:gdLst>
                <a:gd name="connsiteX0" fmla="*/ 0 w 1876425"/>
                <a:gd name="connsiteY0" fmla="*/ 0 h 771525"/>
                <a:gd name="connsiteX1" fmla="*/ 9525 w 1876425"/>
                <a:gd name="connsiteY1" fmla="*/ 771525 h 771525"/>
                <a:gd name="connsiteX2" fmla="*/ 1876425 w 1876425"/>
                <a:gd name="connsiteY2" fmla="*/ 752475 h 771525"/>
                <a:gd name="connsiteX3" fmla="*/ 1866900 w 1876425"/>
                <a:gd name="connsiteY3" fmla="*/ 123825 h 771525"/>
              </a:gdLst>
              <a:ahLst/>
              <a:cxnLst>
                <a:cxn ang="0">
                  <a:pos x="connsiteX0" y="connsiteY0"/>
                </a:cxn>
                <a:cxn ang="0">
                  <a:pos x="connsiteX1" y="connsiteY1"/>
                </a:cxn>
                <a:cxn ang="0">
                  <a:pos x="connsiteX2" y="connsiteY2"/>
                </a:cxn>
                <a:cxn ang="0">
                  <a:pos x="connsiteX3" y="connsiteY3"/>
                </a:cxn>
              </a:cxnLst>
              <a:rect l="l" t="t" r="r" b="b"/>
              <a:pathLst>
                <a:path w="1876425" h="771525">
                  <a:moveTo>
                    <a:pt x="0" y="0"/>
                  </a:moveTo>
                  <a:lnTo>
                    <a:pt x="9525" y="771525"/>
                  </a:lnTo>
                  <a:lnTo>
                    <a:pt x="1876425" y="752475"/>
                  </a:lnTo>
                  <a:lnTo>
                    <a:pt x="1866900" y="123825"/>
                  </a:lnTo>
                </a:path>
              </a:pathLst>
            </a:cu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TextBox 32">
            <a:extLst>
              <a:ext uri="{FF2B5EF4-FFF2-40B4-BE49-F238E27FC236}">
                <a16:creationId xmlns:a16="http://schemas.microsoft.com/office/drawing/2014/main" id="{35D717E5-222E-42E2-B0BB-37C529F02901}"/>
              </a:ext>
            </a:extLst>
          </p:cNvPr>
          <p:cNvSpPr txBox="1"/>
          <p:nvPr/>
        </p:nvSpPr>
        <p:spPr>
          <a:xfrm>
            <a:off x="533400" y="4879348"/>
            <a:ext cx="5290551" cy="400110"/>
          </a:xfrm>
          <a:prstGeom prst="rect">
            <a:avLst/>
          </a:prstGeom>
          <a:noFill/>
        </p:spPr>
        <p:txBody>
          <a:bodyPr wrap="none" rtlCol="0">
            <a:spAutoFit/>
          </a:bodyPr>
          <a:lstStyle/>
          <a:p>
            <a:r>
              <a:rPr lang="en-IN" sz="2000" b="1" dirty="0"/>
              <a:t>Rule 3 prohibits Following simultaneous pairing </a:t>
            </a:r>
          </a:p>
        </p:txBody>
      </p:sp>
    </p:spTree>
    <p:extLst>
      <p:ext uri="{BB962C8B-B14F-4D97-AF65-F5344CB8AC3E}">
        <p14:creationId xmlns:p14="http://schemas.microsoft.com/office/powerpoint/2010/main" val="2447266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F3F91E6A-D173-434B-8B0A-99AD6E0A8017}"/>
              </a:ext>
            </a:extLst>
          </p:cNvPr>
          <p:cNvPicPr>
            <a:picLocks noChangeAspect="1"/>
          </p:cNvPicPr>
          <p:nvPr/>
        </p:nvPicPr>
        <p:blipFill>
          <a:blip r:embed="rId2"/>
          <a:stretch>
            <a:fillRect/>
          </a:stretch>
        </p:blipFill>
        <p:spPr>
          <a:xfrm>
            <a:off x="1238251" y="1039906"/>
            <a:ext cx="8743949" cy="5657849"/>
          </a:xfrm>
          <a:prstGeom prst="rect">
            <a:avLst/>
          </a:prstGeom>
        </p:spPr>
      </p:pic>
      <p:sp>
        <p:nvSpPr>
          <p:cNvPr id="67" name="Rectangle 66">
            <a:extLst>
              <a:ext uri="{FF2B5EF4-FFF2-40B4-BE49-F238E27FC236}">
                <a16:creationId xmlns:a16="http://schemas.microsoft.com/office/drawing/2014/main" id="{68CC74BD-3C40-40E5-ABD0-AB9FD1B06F77}"/>
              </a:ext>
            </a:extLst>
          </p:cNvPr>
          <p:cNvSpPr/>
          <p:nvPr/>
        </p:nvSpPr>
        <p:spPr>
          <a:xfrm>
            <a:off x="1620759" y="29171"/>
            <a:ext cx="828335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RNA Folding ILP formulation</a:t>
            </a:r>
            <a:endParaRPr lang="en-US" sz="5400" b="1" cap="none" spc="0" dirty="0">
              <a:ln/>
              <a:solidFill>
                <a:schemeClr val="accent4"/>
              </a:solidFill>
              <a:effectLst/>
            </a:endParaRPr>
          </a:p>
        </p:txBody>
      </p:sp>
      <p:cxnSp>
        <p:nvCxnSpPr>
          <p:cNvPr id="69" name="Straight Arrow Connector 68">
            <a:extLst>
              <a:ext uri="{FF2B5EF4-FFF2-40B4-BE49-F238E27FC236}">
                <a16:creationId xmlns:a16="http://schemas.microsoft.com/office/drawing/2014/main" id="{D02B93D6-A052-4747-9F88-69B859892051}"/>
              </a:ext>
            </a:extLst>
          </p:cNvPr>
          <p:cNvCxnSpPr>
            <a:cxnSpLocks/>
          </p:cNvCxnSpPr>
          <p:nvPr/>
        </p:nvCxnSpPr>
        <p:spPr>
          <a:xfrm flipV="1">
            <a:off x="6829425" y="1371600"/>
            <a:ext cx="2505075" cy="12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67C6497-40D3-4655-8F64-9C171644894C}"/>
              </a:ext>
            </a:extLst>
          </p:cNvPr>
          <p:cNvSpPr/>
          <p:nvPr/>
        </p:nvSpPr>
        <p:spPr>
          <a:xfrm>
            <a:off x="7936704" y="952501"/>
            <a:ext cx="409099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Maximize the number of bonds</a:t>
            </a:r>
          </a:p>
        </p:txBody>
      </p:sp>
    </p:spTree>
    <p:extLst>
      <p:ext uri="{BB962C8B-B14F-4D97-AF65-F5344CB8AC3E}">
        <p14:creationId xmlns:p14="http://schemas.microsoft.com/office/powerpoint/2010/main" val="123797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74AFE7-72A4-489B-9531-9244CEDC37E7}"/>
              </a:ext>
            </a:extLst>
          </p:cNvPr>
          <p:cNvSpPr/>
          <p:nvPr/>
        </p:nvSpPr>
        <p:spPr>
          <a:xfrm>
            <a:off x="3957245" y="205085"/>
            <a:ext cx="422981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IN" sz="5400" dirty="0"/>
              <a:t>A Toy Example</a:t>
            </a:r>
          </a:p>
        </p:txBody>
      </p:sp>
      <p:sp>
        <p:nvSpPr>
          <p:cNvPr id="6" name="TextBox 5">
            <a:extLst>
              <a:ext uri="{FF2B5EF4-FFF2-40B4-BE49-F238E27FC236}">
                <a16:creationId xmlns:a16="http://schemas.microsoft.com/office/drawing/2014/main" id="{486BBAD4-3ECD-43DE-9D5F-884BA60F172C}"/>
              </a:ext>
            </a:extLst>
          </p:cNvPr>
          <p:cNvSpPr txBox="1"/>
          <p:nvPr/>
        </p:nvSpPr>
        <p:spPr>
          <a:xfrm>
            <a:off x="238125" y="1234172"/>
            <a:ext cx="11715749" cy="954107"/>
          </a:xfrm>
          <a:prstGeom prst="rect">
            <a:avLst/>
          </a:prstGeom>
          <a:noFill/>
        </p:spPr>
        <p:txBody>
          <a:bodyPr wrap="square">
            <a:spAutoFit/>
          </a:bodyPr>
          <a:lstStyle/>
          <a:p>
            <a:pPr algn="just"/>
            <a:r>
              <a:rPr lang="en-US" sz="2800" dirty="0"/>
              <a:t>Consider the short RNA sequence s = ACUGU. The following is the set of equalities that guarantee that the pairing is complementary:</a:t>
            </a:r>
            <a:endParaRPr lang="en-IN" sz="2800" dirty="0"/>
          </a:p>
        </p:txBody>
      </p:sp>
      <p:sp>
        <p:nvSpPr>
          <p:cNvPr id="8" name="TextBox 7">
            <a:extLst>
              <a:ext uri="{FF2B5EF4-FFF2-40B4-BE49-F238E27FC236}">
                <a16:creationId xmlns:a16="http://schemas.microsoft.com/office/drawing/2014/main" id="{47EE01BD-0141-4E8A-BAE2-B180CD50B6F4}"/>
              </a:ext>
            </a:extLst>
          </p:cNvPr>
          <p:cNvSpPr txBox="1"/>
          <p:nvPr/>
        </p:nvSpPr>
        <p:spPr>
          <a:xfrm>
            <a:off x="3036093" y="2470100"/>
            <a:ext cx="6119812" cy="2308324"/>
          </a:xfrm>
          <a:prstGeom prst="rect">
            <a:avLst/>
          </a:prstGeom>
          <a:noFill/>
        </p:spPr>
        <p:txBody>
          <a:bodyPr wrap="square">
            <a:spAutoFit/>
          </a:bodyPr>
          <a:lstStyle/>
          <a:p>
            <a:r>
              <a:rPr lang="en-US" sz="7200" dirty="0"/>
              <a:t>s = ACUGU.</a:t>
            </a:r>
          </a:p>
          <a:p>
            <a:r>
              <a:rPr lang="en-US" sz="7200" dirty="0"/>
              <a:t>      </a:t>
            </a:r>
            <a:r>
              <a:rPr lang="en-US" sz="6600" dirty="0"/>
              <a:t>1 2 3 4 5 </a:t>
            </a:r>
            <a:endParaRPr lang="en-IN" sz="7200" dirty="0"/>
          </a:p>
        </p:txBody>
      </p:sp>
      <p:grpSp>
        <p:nvGrpSpPr>
          <p:cNvPr id="19" name="Group 18">
            <a:extLst>
              <a:ext uri="{FF2B5EF4-FFF2-40B4-BE49-F238E27FC236}">
                <a16:creationId xmlns:a16="http://schemas.microsoft.com/office/drawing/2014/main" id="{6653CEF7-57C7-48B8-AFD6-C4E78E5051AD}"/>
              </a:ext>
            </a:extLst>
          </p:cNvPr>
          <p:cNvGrpSpPr/>
          <p:nvPr/>
        </p:nvGrpSpPr>
        <p:grpSpPr>
          <a:xfrm>
            <a:off x="4505325" y="3333750"/>
            <a:ext cx="2533649" cy="685800"/>
            <a:chOff x="4505325" y="3333750"/>
            <a:chExt cx="2533649" cy="685800"/>
          </a:xfrm>
        </p:grpSpPr>
        <p:cxnSp>
          <p:nvCxnSpPr>
            <p:cNvPr id="10" name="Straight Connector 9">
              <a:extLst>
                <a:ext uri="{FF2B5EF4-FFF2-40B4-BE49-F238E27FC236}">
                  <a16:creationId xmlns:a16="http://schemas.microsoft.com/office/drawing/2014/main" id="{E94C10F9-3A61-4DB7-9713-4CAC528D0F95}"/>
                </a:ext>
              </a:extLst>
            </p:cNvPr>
            <p:cNvCxnSpPr/>
            <p:nvPr/>
          </p:nvCxnSpPr>
          <p:spPr>
            <a:xfrm flipH="1">
              <a:off x="4505325" y="3333750"/>
              <a:ext cx="85725" cy="581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D98A896-F6DB-4BBB-AD77-4D6ECF576C01}"/>
                </a:ext>
              </a:extLst>
            </p:cNvPr>
            <p:cNvCxnSpPr/>
            <p:nvPr/>
          </p:nvCxnSpPr>
          <p:spPr>
            <a:xfrm>
              <a:off x="5143500" y="3333750"/>
              <a:ext cx="0" cy="58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0B805EF-088D-4B5F-8B1A-0C2777D79692}"/>
                </a:ext>
              </a:extLst>
            </p:cNvPr>
            <p:cNvCxnSpPr/>
            <p:nvPr/>
          </p:nvCxnSpPr>
          <p:spPr>
            <a:xfrm>
              <a:off x="5610225" y="3333750"/>
              <a:ext cx="161925" cy="58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D49825-E4DB-4EEC-81C2-497EEBA30998}"/>
                </a:ext>
              </a:extLst>
            </p:cNvPr>
            <p:cNvCxnSpPr/>
            <p:nvPr/>
          </p:nvCxnSpPr>
          <p:spPr>
            <a:xfrm>
              <a:off x="6315075" y="3333750"/>
              <a:ext cx="201215" cy="58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AA1F079-FEF3-466D-9796-F026CA360BD3}"/>
                </a:ext>
              </a:extLst>
            </p:cNvPr>
            <p:cNvCxnSpPr/>
            <p:nvPr/>
          </p:nvCxnSpPr>
          <p:spPr>
            <a:xfrm rot="16200000" flipH="1">
              <a:off x="6634162" y="3614737"/>
              <a:ext cx="590550" cy="2190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1" name="Picture 20">
            <a:extLst>
              <a:ext uri="{FF2B5EF4-FFF2-40B4-BE49-F238E27FC236}">
                <a16:creationId xmlns:a16="http://schemas.microsoft.com/office/drawing/2014/main" id="{092CBC25-73E2-4E4C-BEB5-982DE787C830}"/>
              </a:ext>
            </a:extLst>
          </p:cNvPr>
          <p:cNvPicPr>
            <a:picLocks noChangeAspect="1"/>
          </p:cNvPicPr>
          <p:nvPr/>
        </p:nvPicPr>
        <p:blipFill>
          <a:blip r:embed="rId2"/>
          <a:stretch>
            <a:fillRect/>
          </a:stretch>
        </p:blipFill>
        <p:spPr>
          <a:xfrm>
            <a:off x="8715373" y="2470100"/>
            <a:ext cx="2438080" cy="2993179"/>
          </a:xfrm>
          <a:prstGeom prst="rect">
            <a:avLst/>
          </a:prstGeom>
        </p:spPr>
      </p:pic>
      <p:sp>
        <p:nvSpPr>
          <p:cNvPr id="22" name="TextBox 21">
            <a:extLst>
              <a:ext uri="{FF2B5EF4-FFF2-40B4-BE49-F238E27FC236}">
                <a16:creationId xmlns:a16="http://schemas.microsoft.com/office/drawing/2014/main" id="{920AE82A-0653-4424-BDCE-BAC7B7029CDF}"/>
              </a:ext>
            </a:extLst>
          </p:cNvPr>
          <p:cNvSpPr txBox="1"/>
          <p:nvPr/>
        </p:nvSpPr>
        <p:spPr>
          <a:xfrm>
            <a:off x="204395" y="5608580"/>
            <a:ext cx="12098694" cy="1200329"/>
          </a:xfrm>
          <a:prstGeom prst="rect">
            <a:avLst/>
          </a:prstGeom>
          <a:solidFill>
            <a:schemeClr val="accent1">
              <a:lumMod val="40000"/>
              <a:lumOff val="60000"/>
            </a:schemeClr>
          </a:solidFill>
        </p:spPr>
        <p:txBody>
          <a:bodyPr wrap="square">
            <a:spAutoFit/>
          </a:bodyPr>
          <a:lstStyle/>
          <a:p>
            <a:r>
              <a:rPr lang="en-US" sz="2400" dirty="0"/>
              <a:t>Rule 1: </a:t>
            </a:r>
          </a:p>
          <a:p>
            <a:r>
              <a:rPr lang="en-US" sz="2400" dirty="0"/>
              <a:t>If the ordered pair of nucleotides in any two positions, </a:t>
            </a:r>
            <a:r>
              <a:rPr lang="en-US" sz="2400" dirty="0" err="1"/>
              <a:t>i</a:t>
            </a:r>
            <a:r>
              <a:rPr lang="en-US" sz="2400" dirty="0"/>
              <a:t> and j, are not one of (A, U) or (U, A) or (C, G) or (G, C), then the formulation will include the equality: P(</a:t>
            </a:r>
            <a:r>
              <a:rPr lang="en-US" sz="2400" dirty="0" err="1"/>
              <a:t>i,j</a:t>
            </a:r>
            <a:r>
              <a:rPr lang="en-US" sz="2400" dirty="0"/>
              <a:t>)=0</a:t>
            </a:r>
            <a:endParaRPr lang="en-IN" sz="2400" dirty="0"/>
          </a:p>
        </p:txBody>
      </p:sp>
      <p:cxnSp>
        <p:nvCxnSpPr>
          <p:cNvPr id="24" name="Straight Arrow Connector 23">
            <a:extLst>
              <a:ext uri="{FF2B5EF4-FFF2-40B4-BE49-F238E27FC236}">
                <a16:creationId xmlns:a16="http://schemas.microsoft.com/office/drawing/2014/main" id="{B6A2D59F-1923-44E8-BE83-FAC751178FB2}"/>
              </a:ext>
            </a:extLst>
          </p:cNvPr>
          <p:cNvCxnSpPr>
            <a:stCxn id="22" idx="0"/>
          </p:cNvCxnSpPr>
          <p:nvPr/>
        </p:nvCxnSpPr>
        <p:spPr>
          <a:xfrm flipV="1">
            <a:off x="6253742" y="4124325"/>
            <a:ext cx="2309233" cy="1484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61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74AFE7-72A4-489B-9531-9244CEDC37E7}"/>
              </a:ext>
            </a:extLst>
          </p:cNvPr>
          <p:cNvSpPr/>
          <p:nvPr/>
        </p:nvSpPr>
        <p:spPr>
          <a:xfrm>
            <a:off x="3957245" y="205085"/>
            <a:ext cx="3706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Formulation</a:t>
            </a:r>
          </a:p>
        </p:txBody>
      </p:sp>
      <p:pic>
        <p:nvPicPr>
          <p:cNvPr id="4" name="Picture 3">
            <a:extLst>
              <a:ext uri="{FF2B5EF4-FFF2-40B4-BE49-F238E27FC236}">
                <a16:creationId xmlns:a16="http://schemas.microsoft.com/office/drawing/2014/main" id="{CF70E76D-7CAD-4F5A-B929-BA2E1DAC5638}"/>
              </a:ext>
            </a:extLst>
          </p:cNvPr>
          <p:cNvPicPr>
            <a:picLocks noChangeAspect="1"/>
          </p:cNvPicPr>
          <p:nvPr/>
        </p:nvPicPr>
        <p:blipFill>
          <a:blip r:embed="rId2"/>
          <a:stretch>
            <a:fillRect/>
          </a:stretch>
        </p:blipFill>
        <p:spPr>
          <a:xfrm>
            <a:off x="830124" y="1632541"/>
            <a:ext cx="5265876" cy="1021168"/>
          </a:xfrm>
          <a:prstGeom prst="rect">
            <a:avLst/>
          </a:prstGeom>
        </p:spPr>
      </p:pic>
      <p:pic>
        <p:nvPicPr>
          <p:cNvPr id="6" name="Picture 5">
            <a:extLst>
              <a:ext uri="{FF2B5EF4-FFF2-40B4-BE49-F238E27FC236}">
                <a16:creationId xmlns:a16="http://schemas.microsoft.com/office/drawing/2014/main" id="{A961273B-9D8F-4FAA-A236-B8F492AC9DB8}"/>
              </a:ext>
            </a:extLst>
          </p:cNvPr>
          <p:cNvPicPr>
            <a:picLocks noChangeAspect="1"/>
          </p:cNvPicPr>
          <p:nvPr/>
        </p:nvPicPr>
        <p:blipFill>
          <a:blip r:embed="rId3"/>
          <a:stretch>
            <a:fillRect/>
          </a:stretch>
        </p:blipFill>
        <p:spPr>
          <a:xfrm>
            <a:off x="738676" y="2653709"/>
            <a:ext cx="5357324" cy="693480"/>
          </a:xfrm>
          <a:prstGeom prst="rect">
            <a:avLst/>
          </a:prstGeom>
        </p:spPr>
      </p:pic>
      <p:grpSp>
        <p:nvGrpSpPr>
          <p:cNvPr id="7" name="Group 6">
            <a:extLst>
              <a:ext uri="{FF2B5EF4-FFF2-40B4-BE49-F238E27FC236}">
                <a16:creationId xmlns:a16="http://schemas.microsoft.com/office/drawing/2014/main" id="{CC6C658D-2301-444B-946D-3EE5201B46FF}"/>
              </a:ext>
            </a:extLst>
          </p:cNvPr>
          <p:cNvGrpSpPr/>
          <p:nvPr/>
        </p:nvGrpSpPr>
        <p:grpSpPr>
          <a:xfrm>
            <a:off x="400244" y="5019082"/>
            <a:ext cx="9055553" cy="1562923"/>
            <a:chOff x="333569" y="4895257"/>
            <a:chExt cx="9055553" cy="1562923"/>
          </a:xfrm>
        </p:grpSpPr>
        <p:pic>
          <p:nvPicPr>
            <p:cNvPr id="8" name="Picture 7">
              <a:extLst>
                <a:ext uri="{FF2B5EF4-FFF2-40B4-BE49-F238E27FC236}">
                  <a16:creationId xmlns:a16="http://schemas.microsoft.com/office/drawing/2014/main" id="{BD79C4EC-E5E8-4839-B221-3EF6FBFD9926}"/>
                </a:ext>
              </a:extLst>
            </p:cNvPr>
            <p:cNvPicPr>
              <a:picLocks noChangeAspect="1"/>
            </p:cNvPicPr>
            <p:nvPr/>
          </p:nvPicPr>
          <p:blipFill>
            <a:blip r:embed="rId4"/>
            <a:stretch>
              <a:fillRect/>
            </a:stretch>
          </p:blipFill>
          <p:spPr>
            <a:xfrm>
              <a:off x="4361717" y="4895257"/>
              <a:ext cx="5027405" cy="1562923"/>
            </a:xfrm>
            <a:prstGeom prst="rect">
              <a:avLst/>
            </a:prstGeom>
          </p:spPr>
        </p:pic>
        <p:sp>
          <p:nvSpPr>
            <p:cNvPr id="9" name="TextBox 8">
              <a:extLst>
                <a:ext uri="{FF2B5EF4-FFF2-40B4-BE49-F238E27FC236}">
                  <a16:creationId xmlns:a16="http://schemas.microsoft.com/office/drawing/2014/main" id="{6D377936-2495-4812-A601-6F995C707306}"/>
                </a:ext>
              </a:extLst>
            </p:cNvPr>
            <p:cNvSpPr txBox="1"/>
            <p:nvPr/>
          </p:nvSpPr>
          <p:spPr>
            <a:xfrm>
              <a:off x="333569" y="5492052"/>
              <a:ext cx="3799891" cy="523220"/>
            </a:xfrm>
            <a:prstGeom prst="rect">
              <a:avLst/>
            </a:prstGeom>
            <a:noFill/>
          </p:spPr>
          <p:txBody>
            <a:bodyPr wrap="square">
              <a:spAutoFit/>
            </a:bodyPr>
            <a:lstStyle/>
            <a:p>
              <a:r>
                <a:rPr lang="en-US" sz="2800" dirty="0"/>
                <a:t>For each position </a:t>
              </a:r>
              <a:r>
                <a:rPr lang="en-US" sz="2800" dirty="0">
                  <a:solidFill>
                    <a:srgbClr val="FF0000"/>
                  </a:solidFill>
                </a:rPr>
                <a:t>j </a:t>
              </a:r>
              <a:r>
                <a:rPr lang="en-US" sz="2800" dirty="0"/>
                <a:t>in s</a:t>
              </a:r>
              <a:endParaRPr lang="en-IN" sz="2800" dirty="0"/>
            </a:p>
          </p:txBody>
        </p:sp>
      </p:grpSp>
      <p:sp>
        <p:nvSpPr>
          <p:cNvPr id="10" name="Rectangle 9">
            <a:extLst>
              <a:ext uri="{FF2B5EF4-FFF2-40B4-BE49-F238E27FC236}">
                <a16:creationId xmlns:a16="http://schemas.microsoft.com/office/drawing/2014/main" id="{8749156F-9D98-4706-B425-2C1732CC2542}"/>
              </a:ext>
            </a:extLst>
          </p:cNvPr>
          <p:cNvSpPr/>
          <p:nvPr/>
        </p:nvSpPr>
        <p:spPr>
          <a:xfrm>
            <a:off x="400244" y="4460732"/>
            <a:ext cx="197201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Rule 2</a:t>
            </a:r>
          </a:p>
        </p:txBody>
      </p:sp>
      <p:cxnSp>
        <p:nvCxnSpPr>
          <p:cNvPr id="12" name="Straight Arrow Connector 11">
            <a:extLst>
              <a:ext uri="{FF2B5EF4-FFF2-40B4-BE49-F238E27FC236}">
                <a16:creationId xmlns:a16="http://schemas.microsoft.com/office/drawing/2014/main" id="{AE4CAE65-2814-4213-B47E-FC43FA33BCBF}"/>
              </a:ext>
            </a:extLst>
          </p:cNvPr>
          <p:cNvCxnSpPr/>
          <p:nvPr/>
        </p:nvCxnSpPr>
        <p:spPr>
          <a:xfrm flipH="1" flipV="1">
            <a:off x="6096000" y="2653709"/>
            <a:ext cx="2638425" cy="2861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3DA002B-AD6B-4065-B3D4-E6F2A6D7F6E9}"/>
              </a:ext>
            </a:extLst>
          </p:cNvPr>
          <p:cNvSpPr txBox="1"/>
          <p:nvPr/>
        </p:nvSpPr>
        <p:spPr>
          <a:xfrm>
            <a:off x="7217568" y="1499547"/>
            <a:ext cx="6119812" cy="2308324"/>
          </a:xfrm>
          <a:prstGeom prst="rect">
            <a:avLst/>
          </a:prstGeom>
          <a:noFill/>
        </p:spPr>
        <p:txBody>
          <a:bodyPr wrap="square">
            <a:spAutoFit/>
          </a:bodyPr>
          <a:lstStyle/>
          <a:p>
            <a:r>
              <a:rPr lang="en-US" sz="7200" dirty="0"/>
              <a:t>s = ACUGU.</a:t>
            </a:r>
          </a:p>
          <a:p>
            <a:r>
              <a:rPr lang="en-US" sz="7200" dirty="0"/>
              <a:t>      </a:t>
            </a:r>
            <a:r>
              <a:rPr lang="en-US" sz="6600" dirty="0"/>
              <a:t>1 2 3 4 5 </a:t>
            </a:r>
            <a:endParaRPr lang="en-IN" sz="7200" dirty="0"/>
          </a:p>
        </p:txBody>
      </p:sp>
    </p:spTree>
    <p:extLst>
      <p:ext uri="{BB962C8B-B14F-4D97-AF65-F5344CB8AC3E}">
        <p14:creationId xmlns:p14="http://schemas.microsoft.com/office/powerpoint/2010/main" val="72809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B20E74-FEB1-4D8E-8DA8-7B81777E7540}"/>
              </a:ext>
            </a:extLst>
          </p:cNvPr>
          <p:cNvPicPr>
            <a:picLocks noChangeAspect="1"/>
          </p:cNvPicPr>
          <p:nvPr/>
        </p:nvPicPr>
        <p:blipFill>
          <a:blip r:embed="rId2"/>
          <a:stretch>
            <a:fillRect/>
          </a:stretch>
        </p:blipFill>
        <p:spPr>
          <a:xfrm>
            <a:off x="489285" y="169449"/>
            <a:ext cx="8311622" cy="2633385"/>
          </a:xfrm>
          <a:prstGeom prst="rect">
            <a:avLst/>
          </a:prstGeom>
        </p:spPr>
      </p:pic>
      <p:pic>
        <p:nvPicPr>
          <p:cNvPr id="4" name="Picture 3">
            <a:extLst>
              <a:ext uri="{FF2B5EF4-FFF2-40B4-BE49-F238E27FC236}">
                <a16:creationId xmlns:a16="http://schemas.microsoft.com/office/drawing/2014/main" id="{9F871249-D553-475C-A462-82014B16FCFA}"/>
              </a:ext>
            </a:extLst>
          </p:cNvPr>
          <p:cNvPicPr>
            <a:picLocks noChangeAspect="1"/>
          </p:cNvPicPr>
          <p:nvPr/>
        </p:nvPicPr>
        <p:blipFill>
          <a:blip r:embed="rId3"/>
          <a:stretch>
            <a:fillRect/>
          </a:stretch>
        </p:blipFill>
        <p:spPr>
          <a:xfrm>
            <a:off x="838200" y="5517453"/>
            <a:ext cx="4986268" cy="1340060"/>
          </a:xfrm>
          <a:prstGeom prst="rect">
            <a:avLst/>
          </a:prstGeom>
        </p:spPr>
      </p:pic>
      <p:grpSp>
        <p:nvGrpSpPr>
          <p:cNvPr id="5" name="Group 4">
            <a:extLst>
              <a:ext uri="{FF2B5EF4-FFF2-40B4-BE49-F238E27FC236}">
                <a16:creationId xmlns:a16="http://schemas.microsoft.com/office/drawing/2014/main" id="{A55C3A14-9ACF-4A75-B750-E50EF2630BCB}"/>
              </a:ext>
            </a:extLst>
          </p:cNvPr>
          <p:cNvGrpSpPr/>
          <p:nvPr/>
        </p:nvGrpSpPr>
        <p:grpSpPr>
          <a:xfrm>
            <a:off x="1055321" y="4539896"/>
            <a:ext cx="6417327" cy="1207955"/>
            <a:chOff x="283796" y="5311421"/>
            <a:chExt cx="6417327" cy="1207955"/>
          </a:xfrm>
        </p:grpSpPr>
        <p:pic>
          <p:nvPicPr>
            <p:cNvPr id="6" name="Picture 5">
              <a:extLst>
                <a:ext uri="{FF2B5EF4-FFF2-40B4-BE49-F238E27FC236}">
                  <a16:creationId xmlns:a16="http://schemas.microsoft.com/office/drawing/2014/main" id="{4AB621E5-6758-4E04-8561-004F671F8FF0}"/>
                </a:ext>
              </a:extLst>
            </p:cNvPr>
            <p:cNvPicPr>
              <a:picLocks noChangeAspect="1"/>
            </p:cNvPicPr>
            <p:nvPr/>
          </p:nvPicPr>
          <p:blipFill>
            <a:blip r:embed="rId4"/>
            <a:stretch>
              <a:fillRect/>
            </a:stretch>
          </p:blipFill>
          <p:spPr>
            <a:xfrm>
              <a:off x="283796" y="5311421"/>
              <a:ext cx="6417327" cy="554768"/>
            </a:xfrm>
            <a:prstGeom prst="rect">
              <a:avLst/>
            </a:prstGeom>
          </p:spPr>
        </p:pic>
        <p:sp>
          <p:nvSpPr>
            <p:cNvPr id="7" name="Freeform: Shape 6">
              <a:extLst>
                <a:ext uri="{FF2B5EF4-FFF2-40B4-BE49-F238E27FC236}">
                  <a16:creationId xmlns:a16="http://schemas.microsoft.com/office/drawing/2014/main" id="{7D9214D4-2A64-42CC-A913-443D7B006019}"/>
                </a:ext>
              </a:extLst>
            </p:cNvPr>
            <p:cNvSpPr/>
            <p:nvPr/>
          </p:nvSpPr>
          <p:spPr>
            <a:xfrm>
              <a:off x="4450896" y="5747851"/>
              <a:ext cx="1876425" cy="771525"/>
            </a:xfrm>
            <a:custGeom>
              <a:avLst/>
              <a:gdLst>
                <a:gd name="connsiteX0" fmla="*/ 0 w 1876425"/>
                <a:gd name="connsiteY0" fmla="*/ 0 h 771525"/>
                <a:gd name="connsiteX1" fmla="*/ 9525 w 1876425"/>
                <a:gd name="connsiteY1" fmla="*/ 771525 h 771525"/>
                <a:gd name="connsiteX2" fmla="*/ 1876425 w 1876425"/>
                <a:gd name="connsiteY2" fmla="*/ 752475 h 771525"/>
                <a:gd name="connsiteX3" fmla="*/ 1866900 w 1876425"/>
                <a:gd name="connsiteY3" fmla="*/ 123825 h 771525"/>
              </a:gdLst>
              <a:ahLst/>
              <a:cxnLst>
                <a:cxn ang="0">
                  <a:pos x="connsiteX0" y="connsiteY0"/>
                </a:cxn>
                <a:cxn ang="0">
                  <a:pos x="connsiteX1" y="connsiteY1"/>
                </a:cxn>
                <a:cxn ang="0">
                  <a:pos x="connsiteX2" y="connsiteY2"/>
                </a:cxn>
                <a:cxn ang="0">
                  <a:pos x="connsiteX3" y="connsiteY3"/>
                </a:cxn>
              </a:cxnLst>
              <a:rect l="l" t="t" r="r" b="b"/>
              <a:pathLst>
                <a:path w="1876425" h="771525">
                  <a:moveTo>
                    <a:pt x="0" y="0"/>
                  </a:moveTo>
                  <a:lnTo>
                    <a:pt x="9525" y="771525"/>
                  </a:lnTo>
                  <a:lnTo>
                    <a:pt x="1876425" y="752475"/>
                  </a:lnTo>
                  <a:lnTo>
                    <a:pt x="1866900" y="123825"/>
                  </a:lnTo>
                </a:path>
              </a:pathLst>
            </a:custGeom>
            <a:noFill/>
            <a:ln w="825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a:extLst>
                <a:ext uri="{FF2B5EF4-FFF2-40B4-BE49-F238E27FC236}">
                  <a16:creationId xmlns:a16="http://schemas.microsoft.com/office/drawing/2014/main" id="{F9F7101E-2D6E-4A20-AA6B-BE0982431E04}"/>
                </a:ext>
              </a:extLst>
            </p:cNvPr>
            <p:cNvSpPr/>
            <p:nvPr/>
          </p:nvSpPr>
          <p:spPr>
            <a:xfrm>
              <a:off x="3659163" y="5638014"/>
              <a:ext cx="1729945" cy="554768"/>
            </a:xfrm>
            <a:custGeom>
              <a:avLst/>
              <a:gdLst>
                <a:gd name="connsiteX0" fmla="*/ 0 w 1876425"/>
                <a:gd name="connsiteY0" fmla="*/ 0 h 771525"/>
                <a:gd name="connsiteX1" fmla="*/ 9525 w 1876425"/>
                <a:gd name="connsiteY1" fmla="*/ 771525 h 771525"/>
                <a:gd name="connsiteX2" fmla="*/ 1876425 w 1876425"/>
                <a:gd name="connsiteY2" fmla="*/ 752475 h 771525"/>
                <a:gd name="connsiteX3" fmla="*/ 1866900 w 1876425"/>
                <a:gd name="connsiteY3" fmla="*/ 123825 h 771525"/>
              </a:gdLst>
              <a:ahLst/>
              <a:cxnLst>
                <a:cxn ang="0">
                  <a:pos x="connsiteX0" y="connsiteY0"/>
                </a:cxn>
                <a:cxn ang="0">
                  <a:pos x="connsiteX1" y="connsiteY1"/>
                </a:cxn>
                <a:cxn ang="0">
                  <a:pos x="connsiteX2" y="connsiteY2"/>
                </a:cxn>
                <a:cxn ang="0">
                  <a:pos x="connsiteX3" y="connsiteY3"/>
                </a:cxn>
              </a:cxnLst>
              <a:rect l="l" t="t" r="r" b="b"/>
              <a:pathLst>
                <a:path w="1876425" h="771525">
                  <a:moveTo>
                    <a:pt x="0" y="0"/>
                  </a:moveTo>
                  <a:lnTo>
                    <a:pt x="9525" y="771525"/>
                  </a:lnTo>
                  <a:lnTo>
                    <a:pt x="1876425" y="752475"/>
                  </a:lnTo>
                  <a:lnTo>
                    <a:pt x="1866900" y="123825"/>
                  </a:lnTo>
                </a:path>
              </a:pathLst>
            </a:cu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6F76BFD3-A8E2-47B0-A4E8-C3CF30F59A63}"/>
              </a:ext>
            </a:extLst>
          </p:cNvPr>
          <p:cNvSpPr txBox="1"/>
          <p:nvPr/>
        </p:nvSpPr>
        <p:spPr>
          <a:xfrm>
            <a:off x="285750" y="3763836"/>
            <a:ext cx="5290551" cy="400110"/>
          </a:xfrm>
          <a:prstGeom prst="rect">
            <a:avLst/>
          </a:prstGeom>
          <a:noFill/>
        </p:spPr>
        <p:txBody>
          <a:bodyPr wrap="none" rtlCol="0">
            <a:spAutoFit/>
          </a:bodyPr>
          <a:lstStyle/>
          <a:p>
            <a:r>
              <a:rPr lang="en-IN" sz="2000" b="1" dirty="0"/>
              <a:t>Rule 3 prohibits Following simultaneous pairing </a:t>
            </a:r>
          </a:p>
        </p:txBody>
      </p:sp>
      <p:cxnSp>
        <p:nvCxnSpPr>
          <p:cNvPr id="11" name="Straight Arrow Connector 10">
            <a:extLst>
              <a:ext uri="{FF2B5EF4-FFF2-40B4-BE49-F238E27FC236}">
                <a16:creationId xmlns:a16="http://schemas.microsoft.com/office/drawing/2014/main" id="{70964CA8-E4CC-4020-A45F-F95FCB84C803}"/>
              </a:ext>
            </a:extLst>
          </p:cNvPr>
          <p:cNvCxnSpPr/>
          <p:nvPr/>
        </p:nvCxnSpPr>
        <p:spPr>
          <a:xfrm flipH="1" flipV="1">
            <a:off x="2019300" y="2524125"/>
            <a:ext cx="1485900" cy="322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2F1529-A66C-4899-B0D0-A7FEF2B14670}"/>
              </a:ext>
            </a:extLst>
          </p:cNvPr>
          <p:cNvSpPr txBox="1"/>
          <p:nvPr/>
        </p:nvSpPr>
        <p:spPr>
          <a:xfrm>
            <a:off x="5398293" y="1292216"/>
            <a:ext cx="6119812" cy="2308324"/>
          </a:xfrm>
          <a:prstGeom prst="rect">
            <a:avLst/>
          </a:prstGeom>
          <a:noFill/>
        </p:spPr>
        <p:txBody>
          <a:bodyPr wrap="square">
            <a:spAutoFit/>
          </a:bodyPr>
          <a:lstStyle/>
          <a:p>
            <a:r>
              <a:rPr lang="en-US" sz="7200" dirty="0"/>
              <a:t>s = ACUGU.</a:t>
            </a:r>
          </a:p>
          <a:p>
            <a:r>
              <a:rPr lang="en-US" sz="7200" dirty="0"/>
              <a:t>      </a:t>
            </a:r>
            <a:r>
              <a:rPr lang="en-US" sz="6600" dirty="0"/>
              <a:t>1 2 3 4 5 </a:t>
            </a:r>
            <a:endParaRPr lang="en-IN" sz="7200" dirty="0"/>
          </a:p>
        </p:txBody>
      </p:sp>
    </p:spTree>
    <p:extLst>
      <p:ext uri="{BB962C8B-B14F-4D97-AF65-F5344CB8AC3E}">
        <p14:creationId xmlns:p14="http://schemas.microsoft.com/office/powerpoint/2010/main" val="304131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6400F8-E38F-4A15-B3B2-1D2CA5845661}"/>
              </a:ext>
            </a:extLst>
          </p:cNvPr>
          <p:cNvSpPr/>
          <p:nvPr/>
        </p:nvSpPr>
        <p:spPr>
          <a:xfrm>
            <a:off x="3957245" y="205085"/>
            <a:ext cx="3706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Formulation</a:t>
            </a:r>
          </a:p>
        </p:txBody>
      </p:sp>
      <p:sp>
        <p:nvSpPr>
          <p:cNvPr id="4" name="TextBox 3">
            <a:extLst>
              <a:ext uri="{FF2B5EF4-FFF2-40B4-BE49-F238E27FC236}">
                <a16:creationId xmlns:a16="http://schemas.microsoft.com/office/drawing/2014/main" id="{17B8D268-D82F-45CE-8B6E-148D22B31485}"/>
              </a:ext>
            </a:extLst>
          </p:cNvPr>
          <p:cNvSpPr txBox="1"/>
          <p:nvPr/>
        </p:nvSpPr>
        <p:spPr>
          <a:xfrm>
            <a:off x="496955" y="1546792"/>
            <a:ext cx="11344275" cy="1077218"/>
          </a:xfrm>
          <a:prstGeom prst="rect">
            <a:avLst/>
          </a:prstGeom>
          <a:noFill/>
        </p:spPr>
        <p:txBody>
          <a:bodyPr wrap="square">
            <a:spAutoFit/>
          </a:bodyPr>
          <a:lstStyle/>
          <a:p>
            <a:pPr algn="just"/>
            <a:r>
              <a:rPr lang="en-US" sz="3200" dirty="0"/>
              <a:t>Finally, the objective function is: Maximize P(1, 2)+P(1, 3)+P(1, 4)+P(1, 5)+P(2, 3)+P(2, 4)+P(2, 5)+P(3, 4)+P(3, 5)+P(4, 5)</a:t>
            </a:r>
            <a:endParaRPr lang="en-IN" sz="3200" dirty="0"/>
          </a:p>
        </p:txBody>
      </p:sp>
      <p:pic>
        <p:nvPicPr>
          <p:cNvPr id="5" name="Picture 4">
            <a:extLst>
              <a:ext uri="{FF2B5EF4-FFF2-40B4-BE49-F238E27FC236}">
                <a16:creationId xmlns:a16="http://schemas.microsoft.com/office/drawing/2014/main" id="{123D9D7B-D580-431D-812A-84E743BDE15A}"/>
              </a:ext>
            </a:extLst>
          </p:cNvPr>
          <p:cNvPicPr>
            <a:picLocks noChangeAspect="1"/>
          </p:cNvPicPr>
          <p:nvPr/>
        </p:nvPicPr>
        <p:blipFill>
          <a:blip r:embed="rId2"/>
          <a:stretch>
            <a:fillRect/>
          </a:stretch>
        </p:blipFill>
        <p:spPr>
          <a:xfrm>
            <a:off x="407503" y="4068408"/>
            <a:ext cx="1987594" cy="2440127"/>
          </a:xfrm>
          <a:prstGeom prst="rect">
            <a:avLst/>
          </a:prstGeom>
        </p:spPr>
      </p:pic>
      <p:pic>
        <p:nvPicPr>
          <p:cNvPr id="6" name="Picture 5">
            <a:extLst>
              <a:ext uri="{FF2B5EF4-FFF2-40B4-BE49-F238E27FC236}">
                <a16:creationId xmlns:a16="http://schemas.microsoft.com/office/drawing/2014/main" id="{D28B05C8-49AD-4C3C-9C02-AECCCB34BF96}"/>
              </a:ext>
            </a:extLst>
          </p:cNvPr>
          <p:cNvPicPr>
            <a:picLocks noChangeAspect="1"/>
          </p:cNvPicPr>
          <p:nvPr/>
        </p:nvPicPr>
        <p:blipFill>
          <a:blip r:embed="rId3"/>
          <a:stretch>
            <a:fillRect/>
          </a:stretch>
        </p:blipFill>
        <p:spPr>
          <a:xfrm>
            <a:off x="2909058" y="4389454"/>
            <a:ext cx="5265876" cy="1021168"/>
          </a:xfrm>
          <a:prstGeom prst="rect">
            <a:avLst/>
          </a:prstGeom>
        </p:spPr>
      </p:pic>
      <p:pic>
        <p:nvPicPr>
          <p:cNvPr id="7" name="Picture 6">
            <a:extLst>
              <a:ext uri="{FF2B5EF4-FFF2-40B4-BE49-F238E27FC236}">
                <a16:creationId xmlns:a16="http://schemas.microsoft.com/office/drawing/2014/main" id="{8F8D0135-F47A-46DC-AC3B-2A988153CD86}"/>
              </a:ext>
            </a:extLst>
          </p:cNvPr>
          <p:cNvPicPr>
            <a:picLocks noChangeAspect="1"/>
          </p:cNvPicPr>
          <p:nvPr/>
        </p:nvPicPr>
        <p:blipFill>
          <a:blip r:embed="rId4"/>
          <a:stretch>
            <a:fillRect/>
          </a:stretch>
        </p:blipFill>
        <p:spPr>
          <a:xfrm>
            <a:off x="2817610" y="5492979"/>
            <a:ext cx="5357324" cy="693480"/>
          </a:xfrm>
          <a:prstGeom prst="rect">
            <a:avLst/>
          </a:prstGeom>
        </p:spPr>
      </p:pic>
      <p:pic>
        <p:nvPicPr>
          <p:cNvPr id="9" name="Picture 8">
            <a:extLst>
              <a:ext uri="{FF2B5EF4-FFF2-40B4-BE49-F238E27FC236}">
                <a16:creationId xmlns:a16="http://schemas.microsoft.com/office/drawing/2014/main" id="{EBCFFBEC-81CC-460C-B403-951BDCCD212C}"/>
              </a:ext>
            </a:extLst>
          </p:cNvPr>
          <p:cNvPicPr>
            <a:picLocks noChangeAspect="1"/>
          </p:cNvPicPr>
          <p:nvPr/>
        </p:nvPicPr>
        <p:blipFill>
          <a:blip r:embed="rId5"/>
          <a:stretch>
            <a:fillRect/>
          </a:stretch>
        </p:blipFill>
        <p:spPr>
          <a:xfrm>
            <a:off x="8688895" y="4389454"/>
            <a:ext cx="3055885" cy="1516511"/>
          </a:xfrm>
          <a:prstGeom prst="rect">
            <a:avLst/>
          </a:prstGeom>
        </p:spPr>
      </p:pic>
      <p:sp>
        <p:nvSpPr>
          <p:cNvPr id="10" name="Rectangle 9">
            <a:extLst>
              <a:ext uri="{FF2B5EF4-FFF2-40B4-BE49-F238E27FC236}">
                <a16:creationId xmlns:a16="http://schemas.microsoft.com/office/drawing/2014/main" id="{DA17E122-B8FF-4E88-BCA8-D7CE1EC10EE5}"/>
              </a:ext>
            </a:extLst>
          </p:cNvPr>
          <p:cNvSpPr/>
          <p:nvPr/>
        </p:nvSpPr>
        <p:spPr>
          <a:xfrm>
            <a:off x="9129908" y="3329735"/>
            <a:ext cx="1972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Rule 3</a:t>
            </a:r>
          </a:p>
        </p:txBody>
      </p:sp>
      <p:sp>
        <p:nvSpPr>
          <p:cNvPr id="11" name="Rectangle 10">
            <a:extLst>
              <a:ext uri="{FF2B5EF4-FFF2-40B4-BE49-F238E27FC236}">
                <a16:creationId xmlns:a16="http://schemas.microsoft.com/office/drawing/2014/main" id="{C50E981E-EB46-4875-AE45-DA0C8D8D18DF}"/>
              </a:ext>
            </a:extLst>
          </p:cNvPr>
          <p:cNvSpPr/>
          <p:nvPr/>
        </p:nvSpPr>
        <p:spPr>
          <a:xfrm>
            <a:off x="4450413" y="3377054"/>
            <a:ext cx="1972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Rule 2</a:t>
            </a:r>
          </a:p>
        </p:txBody>
      </p:sp>
      <p:sp>
        <p:nvSpPr>
          <p:cNvPr id="12" name="Rectangle 11">
            <a:extLst>
              <a:ext uri="{FF2B5EF4-FFF2-40B4-BE49-F238E27FC236}">
                <a16:creationId xmlns:a16="http://schemas.microsoft.com/office/drawing/2014/main" id="{DC6E70A8-C878-48D9-A5DC-C89758692880}"/>
              </a:ext>
            </a:extLst>
          </p:cNvPr>
          <p:cNvSpPr/>
          <p:nvPr/>
        </p:nvSpPr>
        <p:spPr>
          <a:xfrm>
            <a:off x="634338" y="3195702"/>
            <a:ext cx="1972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Rule 1</a:t>
            </a:r>
          </a:p>
        </p:txBody>
      </p:sp>
    </p:spTree>
    <p:extLst>
      <p:ext uri="{BB962C8B-B14F-4D97-AF65-F5344CB8AC3E}">
        <p14:creationId xmlns:p14="http://schemas.microsoft.com/office/powerpoint/2010/main" val="105839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2CCE33-E158-4D18-A8B9-646751D6618F}"/>
              </a:ext>
            </a:extLst>
          </p:cNvPr>
          <p:cNvPicPr>
            <a:picLocks noChangeAspect="1"/>
          </p:cNvPicPr>
          <p:nvPr/>
        </p:nvPicPr>
        <p:blipFill>
          <a:blip r:embed="rId2"/>
          <a:stretch>
            <a:fillRect/>
          </a:stretch>
        </p:blipFill>
        <p:spPr>
          <a:xfrm>
            <a:off x="1488099" y="601813"/>
            <a:ext cx="8433792" cy="4894525"/>
          </a:xfrm>
          <a:prstGeom prst="rect">
            <a:avLst/>
          </a:prstGeom>
        </p:spPr>
      </p:pic>
    </p:spTree>
    <p:extLst>
      <p:ext uri="{BB962C8B-B14F-4D97-AF65-F5344CB8AC3E}">
        <p14:creationId xmlns:p14="http://schemas.microsoft.com/office/powerpoint/2010/main" val="100595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BCD22D-19C2-4FB4-8090-9C8E05A5E962}"/>
              </a:ext>
            </a:extLst>
          </p:cNvPr>
          <p:cNvPicPr>
            <a:picLocks noChangeAspect="1"/>
          </p:cNvPicPr>
          <p:nvPr/>
        </p:nvPicPr>
        <p:blipFill>
          <a:blip r:embed="rId2"/>
          <a:stretch>
            <a:fillRect/>
          </a:stretch>
        </p:blipFill>
        <p:spPr>
          <a:xfrm>
            <a:off x="1990551" y="1580953"/>
            <a:ext cx="4000847" cy="4534293"/>
          </a:xfrm>
          <a:prstGeom prst="rect">
            <a:avLst/>
          </a:prstGeom>
        </p:spPr>
      </p:pic>
      <p:sp>
        <p:nvSpPr>
          <p:cNvPr id="4" name="Rectangle 3">
            <a:extLst>
              <a:ext uri="{FF2B5EF4-FFF2-40B4-BE49-F238E27FC236}">
                <a16:creationId xmlns:a16="http://schemas.microsoft.com/office/drawing/2014/main" id="{412987A1-9C22-43CD-A869-75636F33CEB3}"/>
              </a:ext>
            </a:extLst>
          </p:cNvPr>
          <p:cNvSpPr/>
          <p:nvPr/>
        </p:nvSpPr>
        <p:spPr>
          <a:xfrm>
            <a:off x="969619" y="443210"/>
            <a:ext cx="552837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Simplified Version </a:t>
            </a:r>
          </a:p>
        </p:txBody>
      </p:sp>
      <p:sp>
        <p:nvSpPr>
          <p:cNvPr id="5" name="TextBox 4">
            <a:extLst>
              <a:ext uri="{FF2B5EF4-FFF2-40B4-BE49-F238E27FC236}">
                <a16:creationId xmlns:a16="http://schemas.microsoft.com/office/drawing/2014/main" id="{34C9F961-5D78-435B-9FF8-C33964AC39D3}"/>
              </a:ext>
            </a:extLst>
          </p:cNvPr>
          <p:cNvSpPr txBox="1"/>
          <p:nvPr/>
        </p:nvSpPr>
        <p:spPr>
          <a:xfrm>
            <a:off x="6693693" y="1917650"/>
            <a:ext cx="6119812" cy="2308324"/>
          </a:xfrm>
          <a:prstGeom prst="rect">
            <a:avLst/>
          </a:prstGeom>
          <a:noFill/>
        </p:spPr>
        <p:txBody>
          <a:bodyPr wrap="square">
            <a:spAutoFit/>
          </a:bodyPr>
          <a:lstStyle/>
          <a:p>
            <a:r>
              <a:rPr lang="en-US" sz="7200" dirty="0"/>
              <a:t>s = ACUGU.</a:t>
            </a:r>
          </a:p>
          <a:p>
            <a:r>
              <a:rPr lang="en-US" sz="7200" dirty="0"/>
              <a:t>      </a:t>
            </a:r>
            <a:r>
              <a:rPr lang="en-US" sz="6600" dirty="0"/>
              <a:t>1 2 3 4 5 </a:t>
            </a:r>
            <a:endParaRPr lang="en-IN" sz="7200" dirty="0"/>
          </a:p>
        </p:txBody>
      </p:sp>
    </p:spTree>
    <p:extLst>
      <p:ext uri="{BB962C8B-B14F-4D97-AF65-F5344CB8AC3E}">
        <p14:creationId xmlns:p14="http://schemas.microsoft.com/office/powerpoint/2010/main" val="297342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C24692-424F-4366-8299-E12DE5B304DA}"/>
              </a:ext>
            </a:extLst>
          </p:cNvPr>
          <p:cNvSpPr txBox="1"/>
          <p:nvPr/>
        </p:nvSpPr>
        <p:spPr>
          <a:xfrm>
            <a:off x="111968" y="1164134"/>
            <a:ext cx="7959012" cy="5693866"/>
          </a:xfrm>
          <a:prstGeom prst="rect">
            <a:avLst/>
          </a:prstGeom>
          <a:noFill/>
        </p:spPr>
        <p:txBody>
          <a:bodyPr wrap="square">
            <a:spAutoFit/>
          </a:bodyPr>
          <a:lstStyle/>
          <a:p>
            <a:pPr algn="just"/>
            <a:r>
              <a:rPr lang="en-US" sz="2800" dirty="0"/>
              <a:t>The RNA-folding problem is to predict the secondary structure of an RNA molecule, given only its nucleotide sequence. This important, classic problem in computational biology is often solved with variants of dynamic programming that have been highly refined and engineered in several widely used computer programs. But here, we show how integer linear programming can be used to obtain the same results, with much less effort on the part of the developer or programmer, and can also be extended to model more complex versions of the folding problem, in ways that are difficult to model with dynamic programming</a:t>
            </a:r>
            <a:endParaRPr lang="en-IN" sz="2800" dirty="0"/>
          </a:p>
        </p:txBody>
      </p:sp>
      <p:sp>
        <p:nvSpPr>
          <p:cNvPr id="4" name="Rectangle 3">
            <a:extLst>
              <a:ext uri="{FF2B5EF4-FFF2-40B4-BE49-F238E27FC236}">
                <a16:creationId xmlns:a16="http://schemas.microsoft.com/office/drawing/2014/main" id="{408DB23E-982E-4AAD-9755-ABF0026F08F4}"/>
              </a:ext>
            </a:extLst>
          </p:cNvPr>
          <p:cNvSpPr/>
          <p:nvPr/>
        </p:nvSpPr>
        <p:spPr>
          <a:xfrm>
            <a:off x="2503332" y="317441"/>
            <a:ext cx="62896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RNA Folding Problem</a:t>
            </a:r>
            <a:endParaRPr lang="en-US" sz="5400" b="1" cap="none" spc="0" dirty="0">
              <a:ln/>
              <a:solidFill>
                <a:schemeClr val="accent4"/>
              </a:solidFill>
              <a:effectLst/>
            </a:endParaRPr>
          </a:p>
        </p:txBody>
      </p:sp>
      <p:pic>
        <p:nvPicPr>
          <p:cNvPr id="5" name="Picture 4">
            <a:extLst>
              <a:ext uri="{FF2B5EF4-FFF2-40B4-BE49-F238E27FC236}">
                <a16:creationId xmlns:a16="http://schemas.microsoft.com/office/drawing/2014/main" id="{0F70B82D-3576-41B5-91DA-068C89399221}"/>
              </a:ext>
            </a:extLst>
          </p:cNvPr>
          <p:cNvPicPr>
            <a:picLocks noChangeAspect="1"/>
          </p:cNvPicPr>
          <p:nvPr/>
        </p:nvPicPr>
        <p:blipFill>
          <a:blip r:embed="rId2"/>
          <a:stretch>
            <a:fillRect/>
          </a:stretch>
        </p:blipFill>
        <p:spPr>
          <a:xfrm>
            <a:off x="8312853" y="2203876"/>
            <a:ext cx="3767179" cy="2788002"/>
          </a:xfrm>
          <a:prstGeom prst="rect">
            <a:avLst/>
          </a:prstGeom>
        </p:spPr>
      </p:pic>
    </p:spTree>
    <p:extLst>
      <p:ext uri="{BB962C8B-B14F-4D97-AF65-F5344CB8AC3E}">
        <p14:creationId xmlns:p14="http://schemas.microsoft.com/office/powerpoint/2010/main" val="117449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83517D-25E4-47CF-B78D-C403B12D80AD}"/>
              </a:ext>
            </a:extLst>
          </p:cNvPr>
          <p:cNvSpPr txBox="1"/>
          <p:nvPr/>
        </p:nvSpPr>
        <p:spPr>
          <a:xfrm>
            <a:off x="395000" y="1671267"/>
            <a:ext cx="10506269" cy="5016758"/>
          </a:xfrm>
          <a:prstGeom prst="rect">
            <a:avLst/>
          </a:prstGeom>
          <a:noFill/>
        </p:spPr>
        <p:txBody>
          <a:bodyPr wrap="square">
            <a:spAutoFit/>
          </a:bodyPr>
          <a:lstStyle/>
          <a:p>
            <a:pPr algn="just"/>
            <a:r>
              <a:rPr lang="en-US" sz="3200" dirty="0"/>
              <a:t>We lets denote a string of n characters made up of the RNA alphabet{A, C, U, G}. For example, s = ACGUGCCACGAU. We define a pairing as set of disjoint pairs of characters in s. The word “disjoint” here means that a character cannot be in more than one pair. Note that some characters might not be in any pair in a pairing. A pair that is in a pairing is said to be a matched pair. A pair is called complementary if the two characters in the pair are {A,U} or {C,G}. A pairing is called complementary if all of the matched pairs in the pairing are complementary</a:t>
            </a:r>
            <a:endParaRPr lang="en-IN" sz="3200" dirty="0"/>
          </a:p>
        </p:txBody>
      </p:sp>
      <p:sp>
        <p:nvSpPr>
          <p:cNvPr id="4" name="Rectangle 3">
            <a:extLst>
              <a:ext uri="{FF2B5EF4-FFF2-40B4-BE49-F238E27FC236}">
                <a16:creationId xmlns:a16="http://schemas.microsoft.com/office/drawing/2014/main" id="{74668782-23A3-413B-9960-A76F7A18989C}"/>
              </a:ext>
            </a:extLst>
          </p:cNvPr>
          <p:cNvSpPr/>
          <p:nvPr/>
        </p:nvSpPr>
        <p:spPr>
          <a:xfrm>
            <a:off x="2503332" y="317441"/>
            <a:ext cx="62896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RNA Folding Problem</a:t>
            </a:r>
            <a:endParaRPr lang="en-US" sz="5400" b="1" cap="none" spc="0" dirty="0">
              <a:ln/>
              <a:solidFill>
                <a:schemeClr val="accent4"/>
              </a:solidFill>
              <a:effectLst/>
            </a:endParaRPr>
          </a:p>
        </p:txBody>
      </p:sp>
    </p:spTree>
    <p:extLst>
      <p:ext uri="{BB962C8B-B14F-4D97-AF65-F5344CB8AC3E}">
        <p14:creationId xmlns:p14="http://schemas.microsoft.com/office/powerpoint/2010/main" val="67643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C28DDE-B8EB-4374-B547-630420918274}"/>
              </a:ext>
            </a:extLst>
          </p:cNvPr>
          <p:cNvPicPr>
            <a:picLocks noChangeAspect="1"/>
          </p:cNvPicPr>
          <p:nvPr/>
        </p:nvPicPr>
        <p:blipFill>
          <a:blip r:embed="rId2"/>
          <a:stretch>
            <a:fillRect/>
          </a:stretch>
        </p:blipFill>
        <p:spPr>
          <a:xfrm>
            <a:off x="1619915" y="272135"/>
            <a:ext cx="5098126" cy="4917008"/>
          </a:xfrm>
          <a:prstGeom prst="rect">
            <a:avLst/>
          </a:prstGeom>
        </p:spPr>
      </p:pic>
      <p:sp>
        <p:nvSpPr>
          <p:cNvPr id="5" name="TextBox 4">
            <a:extLst>
              <a:ext uri="{FF2B5EF4-FFF2-40B4-BE49-F238E27FC236}">
                <a16:creationId xmlns:a16="http://schemas.microsoft.com/office/drawing/2014/main" id="{BF001AAC-6013-4750-87C5-3E97C7BC3A74}"/>
              </a:ext>
            </a:extLst>
          </p:cNvPr>
          <p:cNvSpPr txBox="1"/>
          <p:nvPr/>
        </p:nvSpPr>
        <p:spPr>
          <a:xfrm>
            <a:off x="1731881" y="5940881"/>
            <a:ext cx="6097554" cy="369332"/>
          </a:xfrm>
          <a:prstGeom prst="rect">
            <a:avLst/>
          </a:prstGeom>
          <a:noFill/>
        </p:spPr>
        <p:txBody>
          <a:bodyPr wrap="square">
            <a:spAutoFit/>
          </a:bodyPr>
          <a:lstStyle/>
          <a:p>
            <a:r>
              <a:rPr lang="en-IN" dirty="0"/>
              <a:t>Sequence s = GCCAUUGAUGACCUGAGCGGGAUGGCCCAAGU</a:t>
            </a:r>
          </a:p>
        </p:txBody>
      </p:sp>
      <p:sp>
        <p:nvSpPr>
          <p:cNvPr id="6" name="Rectangle 5">
            <a:extLst>
              <a:ext uri="{FF2B5EF4-FFF2-40B4-BE49-F238E27FC236}">
                <a16:creationId xmlns:a16="http://schemas.microsoft.com/office/drawing/2014/main" id="{82FE9926-D523-4744-80CD-1140D59E7E67}"/>
              </a:ext>
            </a:extLst>
          </p:cNvPr>
          <p:cNvSpPr/>
          <p:nvPr/>
        </p:nvSpPr>
        <p:spPr>
          <a:xfrm>
            <a:off x="4168978" y="4404049"/>
            <a:ext cx="85781" cy="382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a:extLst>
              <a:ext uri="{FF2B5EF4-FFF2-40B4-BE49-F238E27FC236}">
                <a16:creationId xmlns:a16="http://schemas.microsoft.com/office/drawing/2014/main" id="{1BCEB631-E8EB-4CDB-A283-DF2797BC3731}"/>
              </a:ext>
            </a:extLst>
          </p:cNvPr>
          <p:cNvSpPr/>
          <p:nvPr/>
        </p:nvSpPr>
        <p:spPr>
          <a:xfrm>
            <a:off x="1407106" y="92710"/>
            <a:ext cx="5885941" cy="5253731"/>
          </a:xfrm>
          <a:custGeom>
            <a:avLst/>
            <a:gdLst>
              <a:gd name="connsiteX0" fmla="*/ 2726355 w 5885941"/>
              <a:gd name="connsiteY0" fmla="*/ 5253731 h 5253731"/>
              <a:gd name="connsiteX1" fmla="*/ 692282 w 5885941"/>
              <a:gd name="connsiteY1" fmla="*/ 4516612 h 5253731"/>
              <a:gd name="connsiteX2" fmla="*/ 123114 w 5885941"/>
              <a:gd name="connsiteY2" fmla="*/ 1250898 h 5253731"/>
              <a:gd name="connsiteX3" fmla="*/ 2838323 w 5885941"/>
              <a:gd name="connsiteY3" fmla="*/ 596 h 5253731"/>
              <a:gd name="connsiteX4" fmla="*/ 5674829 w 5885941"/>
              <a:gd name="connsiteY4" fmla="*/ 1129600 h 5253731"/>
              <a:gd name="connsiteX5" fmla="*/ 5432233 w 5885941"/>
              <a:gd name="connsiteY5" fmla="*/ 3919453 h 5253731"/>
              <a:gd name="connsiteX6" fmla="*/ 3472804 w 5885941"/>
              <a:gd name="connsiteY6" fmla="*/ 5179086 h 525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5941" h="5253731">
                <a:moveTo>
                  <a:pt x="2726355" y="5253731"/>
                </a:moveTo>
                <a:cubicBezTo>
                  <a:pt x="1926255" y="5218741"/>
                  <a:pt x="1126155" y="5183751"/>
                  <a:pt x="692282" y="4516612"/>
                </a:cubicBezTo>
                <a:cubicBezTo>
                  <a:pt x="258408" y="3849473"/>
                  <a:pt x="-234560" y="2003567"/>
                  <a:pt x="123114" y="1250898"/>
                </a:cubicBezTo>
                <a:cubicBezTo>
                  <a:pt x="480788" y="498229"/>
                  <a:pt x="1913037" y="20812"/>
                  <a:pt x="2838323" y="596"/>
                </a:cubicBezTo>
                <a:cubicBezTo>
                  <a:pt x="3763609" y="-19620"/>
                  <a:pt x="5242511" y="476457"/>
                  <a:pt x="5674829" y="1129600"/>
                </a:cubicBezTo>
                <a:cubicBezTo>
                  <a:pt x="6107147" y="1782743"/>
                  <a:pt x="5799237" y="3244539"/>
                  <a:pt x="5432233" y="3919453"/>
                </a:cubicBezTo>
                <a:cubicBezTo>
                  <a:pt x="5065229" y="4594367"/>
                  <a:pt x="4269016" y="4886726"/>
                  <a:pt x="3472804" y="5179086"/>
                </a:cubicBezTo>
              </a:path>
            </a:pathLst>
          </a:custGeom>
          <a:noFill/>
          <a:ln w="57150">
            <a:solidFill>
              <a:srgbClr val="FF0000"/>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0AFC4FB-D166-48EA-B102-FE6D68383319}"/>
              </a:ext>
            </a:extLst>
          </p:cNvPr>
          <p:cNvSpPr/>
          <p:nvPr/>
        </p:nvSpPr>
        <p:spPr>
          <a:xfrm>
            <a:off x="7505856" y="547787"/>
            <a:ext cx="42534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Nested Pairing</a:t>
            </a:r>
          </a:p>
          <a:p>
            <a:pPr algn="ctr"/>
            <a:r>
              <a:rPr lang="en-US" sz="5400" dirty="0">
                <a:ln w="0"/>
                <a:effectLst>
                  <a:outerShdw blurRad="38100" dist="19050" dir="2700000" algn="tl" rotWithShape="0">
                    <a:schemeClr val="dk1">
                      <a:alpha val="40000"/>
                    </a:schemeClr>
                  </a:outerShdw>
                </a:effectLst>
              </a:rPr>
              <a:t>Circular View</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85781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F72A1A-4E4D-4865-B2D0-3D157328E01B}"/>
              </a:ext>
            </a:extLst>
          </p:cNvPr>
          <p:cNvPicPr>
            <a:picLocks noChangeAspect="1"/>
          </p:cNvPicPr>
          <p:nvPr/>
        </p:nvPicPr>
        <p:blipFill>
          <a:blip r:embed="rId2"/>
          <a:stretch>
            <a:fillRect/>
          </a:stretch>
        </p:blipFill>
        <p:spPr>
          <a:xfrm>
            <a:off x="1400524" y="2495469"/>
            <a:ext cx="11001421" cy="2722574"/>
          </a:xfrm>
          <a:prstGeom prst="rect">
            <a:avLst/>
          </a:prstGeom>
        </p:spPr>
      </p:pic>
      <p:sp>
        <p:nvSpPr>
          <p:cNvPr id="3" name="Rectangle 2">
            <a:extLst>
              <a:ext uri="{FF2B5EF4-FFF2-40B4-BE49-F238E27FC236}">
                <a16:creationId xmlns:a16="http://schemas.microsoft.com/office/drawing/2014/main" id="{D4B06B7E-F081-4133-9626-0DCA410E498B}"/>
              </a:ext>
            </a:extLst>
          </p:cNvPr>
          <p:cNvSpPr/>
          <p:nvPr/>
        </p:nvSpPr>
        <p:spPr>
          <a:xfrm>
            <a:off x="1984535" y="547787"/>
            <a:ext cx="766286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Nested Pairing-Linear view</a:t>
            </a:r>
          </a:p>
        </p:txBody>
      </p:sp>
    </p:spTree>
    <p:extLst>
      <p:ext uri="{BB962C8B-B14F-4D97-AF65-F5344CB8AC3E}">
        <p14:creationId xmlns:p14="http://schemas.microsoft.com/office/powerpoint/2010/main" val="32278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9CC26A-DB43-4BAC-99C5-81AFC133FD28}"/>
              </a:ext>
            </a:extLst>
          </p:cNvPr>
          <p:cNvSpPr/>
          <p:nvPr/>
        </p:nvSpPr>
        <p:spPr>
          <a:xfrm>
            <a:off x="3957246" y="205085"/>
            <a:ext cx="3706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Formulation</a:t>
            </a:r>
          </a:p>
        </p:txBody>
      </p:sp>
      <p:sp>
        <p:nvSpPr>
          <p:cNvPr id="4" name="TextBox 3">
            <a:extLst>
              <a:ext uri="{FF2B5EF4-FFF2-40B4-BE49-F238E27FC236}">
                <a16:creationId xmlns:a16="http://schemas.microsoft.com/office/drawing/2014/main" id="{AC408616-AB5D-4631-B4E4-2530C905EE37}"/>
              </a:ext>
            </a:extLst>
          </p:cNvPr>
          <p:cNvSpPr txBox="1"/>
          <p:nvPr/>
        </p:nvSpPr>
        <p:spPr>
          <a:xfrm>
            <a:off x="542925" y="1726764"/>
            <a:ext cx="11106150" cy="3539430"/>
          </a:xfrm>
          <a:prstGeom prst="rect">
            <a:avLst/>
          </a:prstGeom>
          <a:noFill/>
        </p:spPr>
        <p:txBody>
          <a:bodyPr wrap="square">
            <a:spAutoFit/>
          </a:bodyPr>
          <a:lstStyle/>
          <a:p>
            <a:pPr algn="just"/>
            <a:r>
              <a:rPr lang="en-US" sz="2800" dirty="0"/>
              <a:t>The Variables The ILP formulation for the simple RNA-folding problem will have one binary variable, called P(</a:t>
            </a:r>
            <a:r>
              <a:rPr lang="en-US" sz="2800" dirty="0" err="1"/>
              <a:t>i</a:t>
            </a:r>
            <a:r>
              <a:rPr lang="en-US" sz="2800" dirty="0"/>
              <a:t>, j), for each pair (</a:t>
            </a:r>
            <a:r>
              <a:rPr lang="en-US" sz="2800" dirty="0" err="1"/>
              <a:t>i</a:t>
            </a:r>
            <a:r>
              <a:rPr lang="en-US" sz="2800" dirty="0"/>
              <a:t>, j) of positions in s, where </a:t>
            </a:r>
            <a:r>
              <a:rPr lang="en-US" sz="2800" dirty="0" err="1"/>
              <a:t>i</a:t>
            </a:r>
            <a:r>
              <a:rPr lang="en-US" sz="2800" dirty="0"/>
              <a:t> &lt; j. The value of P(</a:t>
            </a:r>
            <a:r>
              <a:rPr lang="en-US" sz="2800" dirty="0" err="1"/>
              <a:t>i</a:t>
            </a:r>
            <a:r>
              <a:rPr lang="en-US" sz="2800" dirty="0"/>
              <a:t>, j) given by a feasible solution to the ILP formulation will indicate whether or not the nucleotide in position </a:t>
            </a:r>
            <a:r>
              <a:rPr lang="en-US" sz="2800" dirty="0" err="1"/>
              <a:t>i</a:t>
            </a:r>
            <a:r>
              <a:rPr lang="en-US" sz="2800" dirty="0"/>
              <a:t> of s will be paired with the nucleotide in position j of s. If P(</a:t>
            </a:r>
            <a:r>
              <a:rPr lang="en-US" sz="2800" dirty="0" err="1"/>
              <a:t>i</a:t>
            </a:r>
            <a:r>
              <a:rPr lang="en-US" sz="2800" dirty="0"/>
              <a:t>, j) is assigned the value 1, then the nucleotide in position </a:t>
            </a:r>
            <a:r>
              <a:rPr lang="en-US" sz="2800" dirty="0" err="1"/>
              <a:t>i</a:t>
            </a:r>
            <a:r>
              <a:rPr lang="en-US" sz="2800" dirty="0"/>
              <a:t> will be paired with the nucleotide in position j. If it is assigned the value 0, then those two nucleotides will not be paired.</a:t>
            </a:r>
            <a:endParaRPr lang="en-IN" sz="2800" dirty="0"/>
          </a:p>
        </p:txBody>
      </p:sp>
      <p:sp>
        <p:nvSpPr>
          <p:cNvPr id="5" name="Rectangle 4">
            <a:extLst>
              <a:ext uri="{FF2B5EF4-FFF2-40B4-BE49-F238E27FC236}">
                <a16:creationId xmlns:a16="http://schemas.microsoft.com/office/drawing/2014/main" id="{C0CA0346-03BF-46A6-9831-8531BC824138}"/>
              </a:ext>
            </a:extLst>
          </p:cNvPr>
          <p:cNvSpPr/>
          <p:nvPr/>
        </p:nvSpPr>
        <p:spPr>
          <a:xfrm>
            <a:off x="8701967" y="308110"/>
            <a:ext cx="5357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1</a:t>
            </a:r>
          </a:p>
        </p:txBody>
      </p:sp>
    </p:spTree>
    <p:extLst>
      <p:ext uri="{BB962C8B-B14F-4D97-AF65-F5344CB8AC3E}">
        <p14:creationId xmlns:p14="http://schemas.microsoft.com/office/powerpoint/2010/main" val="402195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18DD9-C252-4A8D-B829-1D2FA392F9F6}"/>
              </a:ext>
            </a:extLst>
          </p:cNvPr>
          <p:cNvSpPr txBox="1"/>
          <p:nvPr/>
        </p:nvSpPr>
        <p:spPr>
          <a:xfrm>
            <a:off x="319087" y="1360625"/>
            <a:ext cx="11553825" cy="2554545"/>
          </a:xfrm>
          <a:prstGeom prst="rect">
            <a:avLst/>
          </a:prstGeom>
          <a:noFill/>
        </p:spPr>
        <p:txBody>
          <a:bodyPr wrap="square">
            <a:spAutoFit/>
          </a:bodyPr>
          <a:lstStyle/>
          <a:p>
            <a:pPr algn="just"/>
            <a:r>
              <a:rPr lang="en-US" sz="3200" dirty="0"/>
              <a:t>The Inequalities The first constraint we implement in the ILP formulation is the requirement that any pairing must be complementary. So, if the ordered pair of nucleotides in any two positions, </a:t>
            </a:r>
            <a:r>
              <a:rPr lang="en-US" sz="3200" dirty="0" err="1"/>
              <a:t>i</a:t>
            </a:r>
            <a:r>
              <a:rPr lang="en-US" sz="3200" dirty="0"/>
              <a:t> and j, are not one of (A, U) or (U, A) or (C, G) or (G, C), then the formulation will include the equality:</a:t>
            </a:r>
            <a:endParaRPr lang="en-IN" sz="3200" dirty="0"/>
          </a:p>
        </p:txBody>
      </p:sp>
      <p:pic>
        <p:nvPicPr>
          <p:cNvPr id="5" name="Picture 4">
            <a:extLst>
              <a:ext uri="{FF2B5EF4-FFF2-40B4-BE49-F238E27FC236}">
                <a16:creationId xmlns:a16="http://schemas.microsoft.com/office/drawing/2014/main" id="{A86BA32C-770A-4D7F-A643-24154B9B0B93}"/>
              </a:ext>
            </a:extLst>
          </p:cNvPr>
          <p:cNvPicPr>
            <a:picLocks noChangeAspect="1"/>
          </p:cNvPicPr>
          <p:nvPr/>
        </p:nvPicPr>
        <p:blipFill>
          <a:blip r:embed="rId2"/>
          <a:stretch>
            <a:fillRect/>
          </a:stretch>
        </p:blipFill>
        <p:spPr>
          <a:xfrm>
            <a:off x="3419422" y="4220102"/>
            <a:ext cx="4096774" cy="1510685"/>
          </a:xfrm>
          <a:prstGeom prst="rect">
            <a:avLst/>
          </a:prstGeom>
        </p:spPr>
      </p:pic>
      <p:sp>
        <p:nvSpPr>
          <p:cNvPr id="6" name="Rectangle 5">
            <a:extLst>
              <a:ext uri="{FF2B5EF4-FFF2-40B4-BE49-F238E27FC236}">
                <a16:creationId xmlns:a16="http://schemas.microsoft.com/office/drawing/2014/main" id="{03406D12-BD34-475F-9F9C-934818970E91}"/>
              </a:ext>
            </a:extLst>
          </p:cNvPr>
          <p:cNvSpPr/>
          <p:nvPr/>
        </p:nvSpPr>
        <p:spPr>
          <a:xfrm>
            <a:off x="3957245" y="205085"/>
            <a:ext cx="3706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Formulation</a:t>
            </a:r>
          </a:p>
        </p:txBody>
      </p:sp>
      <p:sp>
        <p:nvSpPr>
          <p:cNvPr id="8" name="TextBox 7">
            <a:extLst>
              <a:ext uri="{FF2B5EF4-FFF2-40B4-BE49-F238E27FC236}">
                <a16:creationId xmlns:a16="http://schemas.microsoft.com/office/drawing/2014/main" id="{55C62660-D85E-4FD7-AEBB-C7BF5ACCCC63}"/>
              </a:ext>
            </a:extLst>
          </p:cNvPr>
          <p:cNvSpPr txBox="1"/>
          <p:nvPr/>
        </p:nvSpPr>
        <p:spPr>
          <a:xfrm>
            <a:off x="571501" y="5851053"/>
            <a:ext cx="11172824" cy="584775"/>
          </a:xfrm>
          <a:prstGeom prst="rect">
            <a:avLst/>
          </a:prstGeom>
          <a:noFill/>
        </p:spPr>
        <p:txBody>
          <a:bodyPr wrap="square">
            <a:spAutoFit/>
          </a:bodyPr>
          <a:lstStyle/>
          <a:p>
            <a:r>
              <a:rPr lang="en-US" sz="3200" dirty="0"/>
              <a:t>to disallow the pairing of the nucleotides in positions </a:t>
            </a:r>
            <a:r>
              <a:rPr lang="en-US" sz="3200" dirty="0" err="1"/>
              <a:t>i</a:t>
            </a:r>
            <a:r>
              <a:rPr lang="en-US" sz="3200" dirty="0"/>
              <a:t> and j </a:t>
            </a:r>
            <a:endParaRPr lang="en-IN" sz="3200" dirty="0"/>
          </a:p>
        </p:txBody>
      </p:sp>
      <p:sp>
        <p:nvSpPr>
          <p:cNvPr id="9" name="Rectangle 8">
            <a:extLst>
              <a:ext uri="{FF2B5EF4-FFF2-40B4-BE49-F238E27FC236}">
                <a16:creationId xmlns:a16="http://schemas.microsoft.com/office/drawing/2014/main" id="{9640053D-0F12-43D3-81B2-C85B60257242}"/>
              </a:ext>
            </a:extLst>
          </p:cNvPr>
          <p:cNvSpPr/>
          <p:nvPr/>
        </p:nvSpPr>
        <p:spPr>
          <a:xfrm>
            <a:off x="8701967" y="308110"/>
            <a:ext cx="5357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2</a:t>
            </a:r>
          </a:p>
        </p:txBody>
      </p:sp>
    </p:spTree>
    <p:extLst>
      <p:ext uri="{BB962C8B-B14F-4D97-AF65-F5344CB8AC3E}">
        <p14:creationId xmlns:p14="http://schemas.microsoft.com/office/powerpoint/2010/main" val="140074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6AD8F0-2AA7-4C1E-AADD-0B2BCC00C2D4}"/>
              </a:ext>
            </a:extLst>
          </p:cNvPr>
          <p:cNvSpPr txBox="1"/>
          <p:nvPr/>
        </p:nvSpPr>
        <p:spPr>
          <a:xfrm>
            <a:off x="1203455" y="3379458"/>
            <a:ext cx="10477500" cy="646331"/>
          </a:xfrm>
          <a:prstGeom prst="rect">
            <a:avLst/>
          </a:prstGeom>
          <a:noFill/>
        </p:spPr>
        <p:txBody>
          <a:bodyPr wrap="square">
            <a:spAutoFit/>
          </a:bodyPr>
          <a:lstStyle/>
          <a:p>
            <a:r>
              <a:rPr lang="en-IN" sz="3600" dirty="0"/>
              <a:t>s = G</a:t>
            </a:r>
            <a:r>
              <a:rPr lang="en-IN" sz="3600" b="1" dirty="0">
                <a:solidFill>
                  <a:srgbClr val="00B050"/>
                </a:solidFill>
              </a:rPr>
              <a:t>CC</a:t>
            </a:r>
            <a:r>
              <a:rPr lang="en-IN" sz="3600" dirty="0"/>
              <a:t>AUU</a:t>
            </a:r>
            <a:r>
              <a:rPr lang="en-IN" sz="3600" dirty="0">
                <a:solidFill>
                  <a:srgbClr val="FF0000"/>
                </a:solidFill>
              </a:rPr>
              <a:t>G</a:t>
            </a:r>
            <a:r>
              <a:rPr lang="en-IN" sz="3600" dirty="0"/>
              <a:t>AUGA</a:t>
            </a:r>
            <a:r>
              <a:rPr lang="en-IN" sz="3600" b="1" dirty="0">
                <a:solidFill>
                  <a:srgbClr val="00B050"/>
                </a:solidFill>
              </a:rPr>
              <a:t>CC</a:t>
            </a:r>
            <a:r>
              <a:rPr lang="en-IN" sz="3600" dirty="0"/>
              <a:t>UGAG</a:t>
            </a:r>
            <a:r>
              <a:rPr lang="en-IN" sz="3600" b="1" dirty="0">
                <a:solidFill>
                  <a:srgbClr val="00B050"/>
                </a:solidFill>
              </a:rPr>
              <a:t>C</a:t>
            </a:r>
            <a:r>
              <a:rPr lang="en-IN" sz="3600" dirty="0"/>
              <a:t>GGGAUGG</a:t>
            </a:r>
            <a:r>
              <a:rPr lang="en-IN" sz="3600" b="1" dirty="0">
                <a:solidFill>
                  <a:srgbClr val="00B050"/>
                </a:solidFill>
              </a:rPr>
              <a:t>CCC</a:t>
            </a:r>
            <a:r>
              <a:rPr lang="en-IN" sz="3600" dirty="0"/>
              <a:t>AAGU</a:t>
            </a:r>
          </a:p>
        </p:txBody>
      </p:sp>
      <p:sp>
        <p:nvSpPr>
          <p:cNvPr id="4" name="Rectangle 3">
            <a:extLst>
              <a:ext uri="{FF2B5EF4-FFF2-40B4-BE49-F238E27FC236}">
                <a16:creationId xmlns:a16="http://schemas.microsoft.com/office/drawing/2014/main" id="{49175540-C132-43BA-A4B8-126A6A127C11}"/>
              </a:ext>
            </a:extLst>
          </p:cNvPr>
          <p:cNvSpPr/>
          <p:nvPr/>
        </p:nvSpPr>
        <p:spPr>
          <a:xfrm>
            <a:off x="0" y="1077886"/>
            <a:ext cx="12453217" cy="175432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Write all the constraint of the type P(</a:t>
            </a:r>
            <a:r>
              <a:rPr lang="en-US" sz="5400" b="1" cap="none" spc="0" dirty="0" err="1">
                <a:ln/>
                <a:solidFill>
                  <a:schemeClr val="accent4"/>
                </a:solidFill>
                <a:effectLst/>
              </a:rPr>
              <a:t>i,j</a:t>
            </a:r>
            <a:r>
              <a:rPr lang="en-US" sz="5400" b="1" cap="none" spc="0" dirty="0">
                <a:ln/>
                <a:solidFill>
                  <a:schemeClr val="accent4"/>
                </a:solidFill>
                <a:effectLst/>
              </a:rPr>
              <a:t>)=0 </a:t>
            </a:r>
          </a:p>
          <a:p>
            <a:pPr algn="ctr"/>
            <a:r>
              <a:rPr lang="en-US" sz="5400" b="1" cap="none" spc="0" dirty="0">
                <a:ln/>
                <a:solidFill>
                  <a:schemeClr val="accent4"/>
                </a:solidFill>
                <a:effectLst/>
              </a:rPr>
              <a:t>for the sequence using rule 1.</a:t>
            </a:r>
          </a:p>
        </p:txBody>
      </p:sp>
      <p:sp>
        <p:nvSpPr>
          <p:cNvPr id="5" name="Rectangle 4">
            <a:extLst>
              <a:ext uri="{FF2B5EF4-FFF2-40B4-BE49-F238E27FC236}">
                <a16:creationId xmlns:a16="http://schemas.microsoft.com/office/drawing/2014/main" id="{9F43F008-C840-4810-AC1B-6597F402608E}"/>
              </a:ext>
            </a:extLst>
          </p:cNvPr>
          <p:cNvSpPr/>
          <p:nvPr/>
        </p:nvSpPr>
        <p:spPr>
          <a:xfrm>
            <a:off x="4607069" y="79803"/>
            <a:ext cx="249228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Exercise</a:t>
            </a:r>
          </a:p>
        </p:txBody>
      </p:sp>
      <p:sp>
        <p:nvSpPr>
          <p:cNvPr id="7" name="TextBox 6">
            <a:extLst>
              <a:ext uri="{FF2B5EF4-FFF2-40B4-BE49-F238E27FC236}">
                <a16:creationId xmlns:a16="http://schemas.microsoft.com/office/drawing/2014/main" id="{0BEC004F-8B1D-42F0-8348-BFDC5851012A}"/>
              </a:ext>
            </a:extLst>
          </p:cNvPr>
          <p:cNvSpPr txBox="1"/>
          <p:nvPr/>
        </p:nvSpPr>
        <p:spPr>
          <a:xfrm>
            <a:off x="93306" y="4646846"/>
            <a:ext cx="12098694" cy="1384995"/>
          </a:xfrm>
          <a:prstGeom prst="rect">
            <a:avLst/>
          </a:prstGeom>
          <a:noFill/>
        </p:spPr>
        <p:txBody>
          <a:bodyPr wrap="square">
            <a:spAutoFit/>
          </a:bodyPr>
          <a:lstStyle/>
          <a:p>
            <a:r>
              <a:rPr lang="en-US" sz="2800" dirty="0"/>
              <a:t>Rule 1: </a:t>
            </a:r>
          </a:p>
          <a:p>
            <a:r>
              <a:rPr lang="en-US" sz="2800" dirty="0"/>
              <a:t>If the ordered pair of nucleotides in any two positions, </a:t>
            </a:r>
            <a:r>
              <a:rPr lang="en-US" sz="2800" dirty="0" err="1"/>
              <a:t>i</a:t>
            </a:r>
            <a:r>
              <a:rPr lang="en-US" sz="2800" dirty="0"/>
              <a:t> and j, are not one of (A, U) or (U, A) or (C, G) or (G, C), then the formulation will include the equality:</a:t>
            </a:r>
            <a:endParaRPr lang="en-IN" sz="2800" dirty="0"/>
          </a:p>
        </p:txBody>
      </p:sp>
    </p:spTree>
    <p:extLst>
      <p:ext uri="{BB962C8B-B14F-4D97-AF65-F5344CB8AC3E}">
        <p14:creationId xmlns:p14="http://schemas.microsoft.com/office/powerpoint/2010/main" val="228260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BC1A38-C51F-43D7-9095-4F12D3927654}"/>
              </a:ext>
            </a:extLst>
          </p:cNvPr>
          <p:cNvSpPr/>
          <p:nvPr/>
        </p:nvSpPr>
        <p:spPr>
          <a:xfrm>
            <a:off x="3957245" y="205085"/>
            <a:ext cx="3706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Formulation</a:t>
            </a:r>
          </a:p>
        </p:txBody>
      </p:sp>
      <p:sp>
        <p:nvSpPr>
          <p:cNvPr id="4" name="TextBox 3">
            <a:extLst>
              <a:ext uri="{FF2B5EF4-FFF2-40B4-BE49-F238E27FC236}">
                <a16:creationId xmlns:a16="http://schemas.microsoft.com/office/drawing/2014/main" id="{45D64279-69E3-4D6B-9D61-482E4C7E4DB7}"/>
              </a:ext>
            </a:extLst>
          </p:cNvPr>
          <p:cNvSpPr txBox="1"/>
          <p:nvPr/>
        </p:nvSpPr>
        <p:spPr>
          <a:xfrm>
            <a:off x="200024" y="1128415"/>
            <a:ext cx="11668126" cy="1569660"/>
          </a:xfrm>
          <a:prstGeom prst="rect">
            <a:avLst/>
          </a:prstGeom>
          <a:noFill/>
        </p:spPr>
        <p:txBody>
          <a:bodyPr wrap="square">
            <a:spAutoFit/>
          </a:bodyPr>
          <a:lstStyle/>
          <a:p>
            <a:pPr algn="just"/>
            <a:r>
              <a:rPr lang="en-US" sz="3200" dirty="0"/>
              <a:t>Next, we implement the requirement that each nucleotide can be paired to at most one other nucleotide. For each position </a:t>
            </a:r>
            <a:r>
              <a:rPr lang="en-US" sz="3200" dirty="0">
                <a:solidFill>
                  <a:srgbClr val="FF0000"/>
                </a:solidFill>
              </a:rPr>
              <a:t>j </a:t>
            </a:r>
            <a:r>
              <a:rPr lang="en-US" sz="3200" dirty="0"/>
              <a:t>in s, the ILP formulation will have the inequality:</a:t>
            </a:r>
            <a:endParaRPr lang="en-IN" sz="3200" dirty="0"/>
          </a:p>
        </p:txBody>
      </p:sp>
      <p:pic>
        <p:nvPicPr>
          <p:cNvPr id="6" name="Picture 5">
            <a:extLst>
              <a:ext uri="{FF2B5EF4-FFF2-40B4-BE49-F238E27FC236}">
                <a16:creationId xmlns:a16="http://schemas.microsoft.com/office/drawing/2014/main" id="{AFA73819-3AD4-43AD-9650-2866327CCB59}"/>
              </a:ext>
            </a:extLst>
          </p:cNvPr>
          <p:cNvPicPr>
            <a:picLocks noChangeAspect="1"/>
          </p:cNvPicPr>
          <p:nvPr/>
        </p:nvPicPr>
        <p:blipFill>
          <a:blip r:embed="rId2"/>
          <a:stretch>
            <a:fillRect/>
          </a:stretch>
        </p:blipFill>
        <p:spPr>
          <a:xfrm>
            <a:off x="2186812" y="2933660"/>
            <a:ext cx="6526184" cy="2028865"/>
          </a:xfrm>
          <a:prstGeom prst="rect">
            <a:avLst/>
          </a:prstGeom>
        </p:spPr>
      </p:pic>
      <p:sp>
        <p:nvSpPr>
          <p:cNvPr id="7" name="TextBox 6">
            <a:extLst>
              <a:ext uri="{FF2B5EF4-FFF2-40B4-BE49-F238E27FC236}">
                <a16:creationId xmlns:a16="http://schemas.microsoft.com/office/drawing/2014/main" id="{6E497DAA-6CD3-4809-9555-438E1C193275}"/>
              </a:ext>
            </a:extLst>
          </p:cNvPr>
          <p:cNvSpPr txBox="1"/>
          <p:nvPr/>
        </p:nvSpPr>
        <p:spPr>
          <a:xfrm>
            <a:off x="341366" y="5066405"/>
            <a:ext cx="11098616" cy="954107"/>
          </a:xfrm>
          <a:prstGeom prst="rect">
            <a:avLst/>
          </a:prstGeom>
          <a:noFill/>
        </p:spPr>
        <p:txBody>
          <a:bodyPr wrap="none" rtlCol="0">
            <a:spAutoFit/>
          </a:bodyPr>
          <a:lstStyle/>
          <a:p>
            <a:r>
              <a:rPr lang="en-IN" sz="2800" dirty="0" err="1"/>
              <a:t>Jth</a:t>
            </a:r>
            <a:r>
              <a:rPr lang="en-IN" sz="2800" dirty="0"/>
              <a:t> element can pair </a:t>
            </a:r>
            <a:r>
              <a:rPr lang="en-IN" sz="2800" dirty="0">
                <a:solidFill>
                  <a:srgbClr val="FF0000"/>
                </a:solidFill>
              </a:rPr>
              <a:t>at most </a:t>
            </a:r>
            <a:r>
              <a:rPr lang="en-IN" sz="2800" dirty="0"/>
              <a:t>with one on its left or one on its right position.</a:t>
            </a:r>
          </a:p>
          <a:p>
            <a:r>
              <a:rPr lang="en-IN" sz="2800" dirty="0"/>
              <a:t>&lt;=1  indicate that , pairing is not compulsory </a:t>
            </a:r>
          </a:p>
        </p:txBody>
      </p:sp>
      <p:sp>
        <p:nvSpPr>
          <p:cNvPr id="8" name="Rectangle 7">
            <a:extLst>
              <a:ext uri="{FF2B5EF4-FFF2-40B4-BE49-F238E27FC236}">
                <a16:creationId xmlns:a16="http://schemas.microsoft.com/office/drawing/2014/main" id="{4C0DC4AD-AC09-44A8-A750-3DBAA9AE87C6}"/>
              </a:ext>
            </a:extLst>
          </p:cNvPr>
          <p:cNvSpPr/>
          <p:nvPr/>
        </p:nvSpPr>
        <p:spPr>
          <a:xfrm>
            <a:off x="10120220" y="345432"/>
            <a:ext cx="5357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3</a:t>
            </a:r>
          </a:p>
        </p:txBody>
      </p:sp>
      <p:sp>
        <p:nvSpPr>
          <p:cNvPr id="9" name="Rectangle 8">
            <a:extLst>
              <a:ext uri="{FF2B5EF4-FFF2-40B4-BE49-F238E27FC236}">
                <a16:creationId xmlns:a16="http://schemas.microsoft.com/office/drawing/2014/main" id="{BD28BDDD-4950-4F2F-A571-35E5AB4B23A3}"/>
              </a:ext>
            </a:extLst>
          </p:cNvPr>
          <p:cNvSpPr/>
          <p:nvPr/>
        </p:nvSpPr>
        <p:spPr>
          <a:xfrm>
            <a:off x="9299439" y="3637092"/>
            <a:ext cx="1972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Rule 2</a:t>
            </a:r>
          </a:p>
        </p:txBody>
      </p:sp>
    </p:spTree>
    <p:extLst>
      <p:ext uri="{BB962C8B-B14F-4D97-AF65-F5344CB8AC3E}">
        <p14:creationId xmlns:p14="http://schemas.microsoft.com/office/powerpoint/2010/main" val="3298797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1015</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Soman K.P (CEN)</dc:creator>
  <cp:lastModifiedBy>Dr. Soman K.P (CEN)</cp:lastModifiedBy>
  <cp:revision>26</cp:revision>
  <dcterms:created xsi:type="dcterms:W3CDTF">2022-04-28T03:51:58Z</dcterms:created>
  <dcterms:modified xsi:type="dcterms:W3CDTF">2022-04-29T08:30:19Z</dcterms:modified>
</cp:coreProperties>
</file>