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2" d="100"/>
          <a:sy n="92" d="100"/>
        </p:scale>
        <p:origin x="24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6/4/2024</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08500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184547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287333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54585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6/4/2024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038353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6/4/2024</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804593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6/4/2024</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69908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0835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74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6/4/2024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429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161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029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541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0607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080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904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683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E0CF6C-748E-4B7A-BC8B-3011EF78ED13}" type="datetime1">
              <a:rPr lang="en-US" smtClean="0"/>
              <a:pPr/>
              <a:t>6/4/2024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4988271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71FF994C-85E3-2712-5DDF-2083637B9F3B}"/>
              </a:ext>
            </a:extLst>
          </p:cNvPr>
          <p:cNvPicPr>
            <a:picLocks noChangeAspect="1"/>
          </p:cNvPicPr>
          <p:nvPr/>
        </p:nvPicPr>
        <p:blipFill rotWithShape="1">
          <a:blip r:embed="rId3">
            <a:alphaModFix amt="85000"/>
          </a:blip>
          <a:srcRect b="3462"/>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C3476303-160A-4DC3-81F1-6072CCAEE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11" name="Rectangle 10">
            <a:extLst>
              <a:ext uri="{FF2B5EF4-FFF2-40B4-BE49-F238E27FC236}">
                <a16:creationId xmlns:a16="http://schemas.microsoft.com/office/drawing/2014/main" id="{92B1B090-BB76-4C46-9191-8857341C2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B1B97-021D-23DF-5B90-0C0E12A8065C}"/>
              </a:ext>
            </a:extLst>
          </p:cNvPr>
          <p:cNvSpPr>
            <a:spLocks noGrp="1"/>
          </p:cNvSpPr>
          <p:nvPr>
            <p:ph type="ctrTitle"/>
          </p:nvPr>
        </p:nvSpPr>
        <p:spPr>
          <a:xfrm>
            <a:off x="1941534" y="2011680"/>
            <a:ext cx="8354862" cy="1771180"/>
          </a:xfrm>
        </p:spPr>
        <p:txBody>
          <a:bodyPr>
            <a:normAutofit/>
          </a:bodyPr>
          <a:lstStyle/>
          <a:p>
            <a:r>
              <a:rPr lang="en-IN"/>
              <a:t>Lead Conversion Case Study</a:t>
            </a:r>
          </a:p>
        </p:txBody>
      </p:sp>
      <p:sp>
        <p:nvSpPr>
          <p:cNvPr id="3" name="Subtitle 2">
            <a:extLst>
              <a:ext uri="{FF2B5EF4-FFF2-40B4-BE49-F238E27FC236}">
                <a16:creationId xmlns:a16="http://schemas.microsoft.com/office/drawing/2014/main" id="{A0EFE09E-B13F-4066-4141-0F4B90DCD83C}"/>
              </a:ext>
            </a:extLst>
          </p:cNvPr>
          <p:cNvSpPr>
            <a:spLocks noGrp="1"/>
          </p:cNvSpPr>
          <p:nvPr>
            <p:ph type="subTitle" idx="1"/>
          </p:nvPr>
        </p:nvSpPr>
        <p:spPr>
          <a:xfrm>
            <a:off x="1941533" y="3883069"/>
            <a:ext cx="8354863" cy="967228"/>
          </a:xfrm>
        </p:spPr>
        <p:txBody>
          <a:bodyPr>
            <a:normAutofit/>
          </a:bodyPr>
          <a:lstStyle/>
          <a:p>
            <a:r>
              <a:rPr lang="en-IN"/>
              <a:t>						Siddharth K</a:t>
            </a:r>
          </a:p>
        </p:txBody>
      </p:sp>
    </p:spTree>
    <p:extLst>
      <p:ext uri="{BB962C8B-B14F-4D97-AF65-F5344CB8AC3E}">
        <p14:creationId xmlns:p14="http://schemas.microsoft.com/office/powerpoint/2010/main" val="175974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8" name="Picture 17" descr="Magnifying glass showing decling performance">
            <a:extLst>
              <a:ext uri="{FF2B5EF4-FFF2-40B4-BE49-F238E27FC236}">
                <a16:creationId xmlns:a16="http://schemas.microsoft.com/office/drawing/2014/main" id="{2B227FC2-2162-C8B9-47D9-437CB391BAE2}"/>
              </a:ext>
            </a:extLst>
          </p:cNvPr>
          <p:cNvPicPr>
            <a:picLocks noChangeAspect="1"/>
          </p:cNvPicPr>
          <p:nvPr/>
        </p:nvPicPr>
        <p:blipFill rotWithShape="1">
          <a:blip r:embed="rId3">
            <a:alphaModFix amt="20000"/>
            <a:grayscl/>
          </a:blip>
          <a:srcRect t="1232" b="14523"/>
          <a:stretch/>
        </p:blipFill>
        <p:spPr>
          <a:xfrm>
            <a:off x="118008" y="120017"/>
            <a:ext cx="12191980" cy="6855970"/>
          </a:xfrm>
          <a:prstGeom prst="rect">
            <a:avLst/>
          </a:prstGeom>
        </p:spPr>
      </p:pic>
      <p:sp>
        <p:nvSpPr>
          <p:cNvPr id="19" name="Rectangle 18">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5"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E08D76A6-3A37-82C6-2D00-77A99BEAD2B9}"/>
              </a:ext>
            </a:extLst>
          </p:cNvPr>
          <p:cNvSpPr>
            <a:spLocks noGrp="1"/>
          </p:cNvSpPr>
          <p:nvPr>
            <p:ph type="title"/>
          </p:nvPr>
        </p:nvSpPr>
        <p:spPr>
          <a:xfrm>
            <a:off x="913794" y="388374"/>
            <a:ext cx="10353761" cy="875071"/>
          </a:xfrm>
        </p:spPr>
        <p:txBody>
          <a:bodyPr>
            <a:normAutofit fontScale="90000"/>
          </a:bodyPr>
          <a:lstStyle/>
          <a:p>
            <a:r>
              <a:rPr lang="en-IN" dirty="0"/>
              <a:t>Key Variable Influencing Lead Conversion</a:t>
            </a:r>
          </a:p>
        </p:txBody>
      </p:sp>
      <p:sp>
        <p:nvSpPr>
          <p:cNvPr id="3" name="Content Placeholder 2">
            <a:extLst>
              <a:ext uri="{FF2B5EF4-FFF2-40B4-BE49-F238E27FC236}">
                <a16:creationId xmlns:a16="http://schemas.microsoft.com/office/drawing/2014/main" id="{571C194C-9435-2D48-A968-F8973DC7B745}"/>
              </a:ext>
            </a:extLst>
          </p:cNvPr>
          <p:cNvSpPr>
            <a:spLocks noGrp="1"/>
          </p:cNvSpPr>
          <p:nvPr>
            <p:ph idx="1"/>
          </p:nvPr>
        </p:nvSpPr>
        <p:spPr>
          <a:xfrm>
            <a:off x="387965" y="1317523"/>
            <a:ext cx="11405418" cy="5152103"/>
          </a:xfrm>
        </p:spPr>
        <p:txBody>
          <a:bodyPr>
            <a:normAutofit fontScale="70000" lnSpcReduction="20000"/>
          </a:bodyPr>
          <a:lstStyle/>
          <a:p>
            <a:pPr>
              <a:lnSpc>
                <a:spcPct val="110000"/>
              </a:lnSpc>
              <a:buFont typeface="Wingdings" panose="05000000000000000000" pitchFamily="2" charset="2"/>
              <a:buChar char="v"/>
            </a:pPr>
            <a:r>
              <a:rPr lang="en-US" sz="1900" b="1" dirty="0"/>
              <a:t>Website Engagement:</a:t>
            </a:r>
          </a:p>
          <a:p>
            <a:pPr marL="0" indent="0">
              <a:lnSpc>
                <a:spcPct val="110000"/>
              </a:lnSpc>
              <a:buNone/>
            </a:pPr>
            <a:r>
              <a:rPr lang="en-US" sz="1900" dirty="0"/>
              <a:t>The total time spent on the website and the total number of visits are critical factors in determining the likelihood of a lead converting. Higher engagement on the website correlates with a higher probability of conversion.</a:t>
            </a:r>
          </a:p>
          <a:p>
            <a:pPr>
              <a:lnSpc>
                <a:spcPct val="110000"/>
              </a:lnSpc>
            </a:pPr>
            <a:endParaRPr lang="en-US" sz="1900" dirty="0"/>
          </a:p>
          <a:p>
            <a:pPr>
              <a:lnSpc>
                <a:spcPct val="110000"/>
              </a:lnSpc>
              <a:buFont typeface="Wingdings" panose="05000000000000000000" pitchFamily="2" charset="2"/>
              <a:buChar char="v"/>
            </a:pPr>
            <a:r>
              <a:rPr lang="en-US" sz="1900" b="1" dirty="0"/>
              <a:t>Lead Source:</a:t>
            </a:r>
          </a:p>
          <a:p>
            <a:pPr marL="0" indent="0">
              <a:lnSpc>
                <a:spcPct val="110000"/>
              </a:lnSpc>
              <a:buNone/>
            </a:pPr>
            <a:r>
              <a:rPr lang="en-US" sz="1900" dirty="0"/>
              <a:t>Leads sourced from Google, direct traffic, organic search, and the </a:t>
            </a:r>
            <a:r>
              <a:rPr lang="en-US" sz="1900" dirty="0" err="1"/>
              <a:t>Welingak</a:t>
            </a:r>
            <a:r>
              <a:rPr lang="en-US" sz="1900" dirty="0"/>
              <a:t> website have higher conversion rates. These sources should be a focus for marketing efforts to generate more potential leads.</a:t>
            </a:r>
          </a:p>
          <a:p>
            <a:pPr>
              <a:lnSpc>
                <a:spcPct val="110000"/>
              </a:lnSpc>
            </a:pPr>
            <a:endParaRPr lang="en-US" sz="1900" dirty="0"/>
          </a:p>
          <a:p>
            <a:pPr>
              <a:lnSpc>
                <a:spcPct val="110000"/>
              </a:lnSpc>
              <a:buFont typeface="Wingdings" panose="05000000000000000000" pitchFamily="2" charset="2"/>
              <a:buChar char="v"/>
            </a:pPr>
            <a:r>
              <a:rPr lang="en-US" sz="1900" b="1" dirty="0"/>
              <a:t>Last Activity:</a:t>
            </a:r>
          </a:p>
          <a:p>
            <a:pPr marL="0" indent="0">
              <a:lnSpc>
                <a:spcPct val="110000"/>
              </a:lnSpc>
              <a:buNone/>
            </a:pPr>
            <a:r>
              <a:rPr lang="en-US" sz="1900" dirty="0"/>
              <a:t>Leads whose last activity was either an SMS interaction or an Olark chat conversation are more likely to convert. This indicates that real-time and direct communication methods are effective in engaging potential customers.</a:t>
            </a:r>
          </a:p>
          <a:p>
            <a:pPr>
              <a:lnSpc>
                <a:spcPct val="110000"/>
              </a:lnSpc>
            </a:pPr>
            <a:endParaRPr lang="en-US" sz="1900" dirty="0"/>
          </a:p>
          <a:p>
            <a:pPr>
              <a:lnSpc>
                <a:spcPct val="110000"/>
              </a:lnSpc>
              <a:buFont typeface="Wingdings" panose="05000000000000000000" pitchFamily="2" charset="2"/>
              <a:buChar char="v"/>
            </a:pPr>
            <a:r>
              <a:rPr lang="en-US" sz="1900" b="1" dirty="0"/>
              <a:t>Lead Origin:</a:t>
            </a:r>
          </a:p>
          <a:p>
            <a:pPr marL="0" indent="0">
              <a:lnSpc>
                <a:spcPct val="110000"/>
              </a:lnSpc>
              <a:buNone/>
            </a:pPr>
            <a:r>
              <a:rPr lang="en-US" sz="1900" dirty="0"/>
              <a:t>Leads originating from a Lead Add format show a higher propensity to convert, suggesting that targeted advertising and specific lead generation forms are effective.</a:t>
            </a:r>
          </a:p>
          <a:p>
            <a:pPr>
              <a:lnSpc>
                <a:spcPct val="110000"/>
              </a:lnSpc>
            </a:pPr>
            <a:endParaRPr lang="en-US" sz="1900" dirty="0"/>
          </a:p>
          <a:p>
            <a:pPr>
              <a:lnSpc>
                <a:spcPct val="110000"/>
              </a:lnSpc>
              <a:buFont typeface="Wingdings" panose="05000000000000000000" pitchFamily="2" charset="2"/>
              <a:buChar char="v"/>
            </a:pPr>
            <a:r>
              <a:rPr lang="en-US" sz="1900" b="1" dirty="0"/>
              <a:t>Current Occupation:</a:t>
            </a:r>
          </a:p>
          <a:p>
            <a:pPr marL="0" indent="0">
              <a:lnSpc>
                <a:spcPct val="110000"/>
              </a:lnSpc>
              <a:buNone/>
            </a:pPr>
            <a:r>
              <a:rPr lang="en-US" sz="1900" dirty="0"/>
              <a:t>Leads who are currently working professionals have a higher likelihood of conversion, implying that the courses offered are particularly attractive to individuals seeking to upskill or advance their careers.</a:t>
            </a:r>
            <a:endParaRPr lang="en-IN" sz="1900" dirty="0"/>
          </a:p>
          <a:p>
            <a:pPr>
              <a:lnSpc>
                <a:spcPct val="110000"/>
              </a:lnSpc>
            </a:pPr>
            <a:endParaRPr lang="en-IN" sz="700" dirty="0"/>
          </a:p>
        </p:txBody>
      </p:sp>
    </p:spTree>
    <p:extLst>
      <p:ext uri="{BB962C8B-B14F-4D97-AF65-F5344CB8AC3E}">
        <p14:creationId xmlns:p14="http://schemas.microsoft.com/office/powerpoint/2010/main" val="109896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9" name="Picture 18" descr="White bulbs with a yellow one standing out">
            <a:extLst>
              <a:ext uri="{FF2B5EF4-FFF2-40B4-BE49-F238E27FC236}">
                <a16:creationId xmlns:a16="http://schemas.microsoft.com/office/drawing/2014/main" id="{50DF9E1F-B623-194E-9700-24719DE131A1}"/>
              </a:ext>
            </a:extLst>
          </p:cNvPr>
          <p:cNvPicPr>
            <a:picLocks noChangeAspect="1"/>
          </p:cNvPicPr>
          <p:nvPr/>
        </p:nvPicPr>
        <p:blipFill rotWithShape="1">
          <a:blip r:embed="rId3">
            <a:alphaModFix amt="20000"/>
            <a:grayscl/>
          </a:blip>
          <a:srcRect b="15755"/>
          <a:stretch/>
        </p:blipFill>
        <p:spPr>
          <a:xfrm>
            <a:off x="-88470" y="2030"/>
            <a:ext cx="12191980" cy="6855970"/>
          </a:xfrm>
          <a:prstGeom prst="rect">
            <a:avLst/>
          </a:prstGeom>
        </p:spPr>
      </p:pic>
      <p:sp>
        <p:nvSpPr>
          <p:cNvPr id="23" name="Rectangle 22">
            <a:extLst>
              <a:ext uri="{FF2B5EF4-FFF2-40B4-BE49-F238E27FC236}">
                <a16:creationId xmlns:a16="http://schemas.microsoft.com/office/drawing/2014/main" id="{8303E62F-257C-43A0-BEF7-E0DECD8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25"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E08D76A6-3A37-82C6-2D00-77A99BEAD2B9}"/>
              </a:ext>
            </a:extLst>
          </p:cNvPr>
          <p:cNvSpPr>
            <a:spLocks noGrp="1"/>
          </p:cNvSpPr>
          <p:nvPr>
            <p:ph type="title"/>
          </p:nvPr>
        </p:nvSpPr>
        <p:spPr>
          <a:xfrm>
            <a:off x="913794" y="191730"/>
            <a:ext cx="10353761" cy="1326321"/>
          </a:xfrm>
        </p:spPr>
        <p:txBody>
          <a:bodyPr>
            <a:normAutofit/>
          </a:bodyPr>
          <a:lstStyle/>
          <a:p>
            <a:r>
              <a:rPr lang="en-IN" dirty="0"/>
              <a:t>Business Recommendations</a:t>
            </a:r>
          </a:p>
        </p:txBody>
      </p:sp>
      <p:sp>
        <p:nvSpPr>
          <p:cNvPr id="3" name="Content Placeholder 2">
            <a:extLst>
              <a:ext uri="{FF2B5EF4-FFF2-40B4-BE49-F238E27FC236}">
                <a16:creationId xmlns:a16="http://schemas.microsoft.com/office/drawing/2014/main" id="{571C194C-9435-2D48-A968-F8973DC7B745}"/>
              </a:ext>
            </a:extLst>
          </p:cNvPr>
          <p:cNvSpPr>
            <a:spLocks noGrp="1"/>
          </p:cNvSpPr>
          <p:nvPr>
            <p:ph idx="1"/>
          </p:nvPr>
        </p:nvSpPr>
        <p:spPr>
          <a:xfrm>
            <a:off x="626225" y="1902922"/>
            <a:ext cx="11228439" cy="4570207"/>
          </a:xfrm>
        </p:spPr>
        <p:txBody>
          <a:bodyPr>
            <a:normAutofit/>
          </a:bodyPr>
          <a:lstStyle/>
          <a:p>
            <a:pPr>
              <a:lnSpc>
                <a:spcPct val="110000"/>
              </a:lnSpc>
              <a:buFont typeface="Wingdings" panose="05000000000000000000" pitchFamily="2" charset="2"/>
              <a:buChar char="v"/>
            </a:pPr>
            <a:r>
              <a:rPr lang="en-US" sz="1300" b="1" dirty="0"/>
              <a:t>Focus on High-Engagement Leads:</a:t>
            </a:r>
          </a:p>
          <a:p>
            <a:pPr marL="0" indent="0">
              <a:lnSpc>
                <a:spcPct val="110000"/>
              </a:lnSpc>
              <a:buNone/>
            </a:pPr>
            <a:r>
              <a:rPr lang="en-US" sz="1300" dirty="0"/>
              <a:t>Prioritize leads that show significant engagement on the website. Implement strategies to increase website visits and time spent on the site, such as personalized content, interactive features, and targeted marketing campaigns.</a:t>
            </a:r>
          </a:p>
          <a:p>
            <a:pPr>
              <a:lnSpc>
                <a:spcPct val="110000"/>
              </a:lnSpc>
              <a:buFont typeface="Wingdings" panose="05000000000000000000" pitchFamily="2" charset="2"/>
              <a:buChar char="v"/>
            </a:pPr>
            <a:r>
              <a:rPr lang="en-US" sz="1300" b="1" dirty="0"/>
              <a:t>Optimize Marketing Channels:</a:t>
            </a:r>
          </a:p>
          <a:p>
            <a:pPr marL="0" indent="0">
              <a:lnSpc>
                <a:spcPct val="110000"/>
              </a:lnSpc>
              <a:buNone/>
            </a:pPr>
            <a:r>
              <a:rPr lang="en-US" sz="1300" dirty="0"/>
              <a:t>Allocate more resources to marketing channels that yield higher conversion rates (e.g., Google, direct traffic, organic search, and </a:t>
            </a:r>
            <a:r>
              <a:rPr lang="en-US" sz="1300" dirty="0" err="1"/>
              <a:t>Welingak</a:t>
            </a:r>
            <a:r>
              <a:rPr lang="en-US" sz="1300" dirty="0"/>
              <a:t> website).</a:t>
            </a:r>
          </a:p>
          <a:p>
            <a:pPr>
              <a:lnSpc>
                <a:spcPct val="110000"/>
              </a:lnSpc>
              <a:buFont typeface="Wingdings" panose="05000000000000000000" pitchFamily="2" charset="2"/>
              <a:buChar char="v"/>
            </a:pPr>
            <a:r>
              <a:rPr lang="en-US" sz="1300" dirty="0"/>
              <a:t> </a:t>
            </a:r>
            <a:r>
              <a:rPr lang="en-US" sz="1300" b="1" dirty="0"/>
              <a:t>Enhance Real-Time Communication:</a:t>
            </a:r>
          </a:p>
          <a:p>
            <a:pPr marL="0" indent="0">
              <a:lnSpc>
                <a:spcPct val="110000"/>
              </a:lnSpc>
              <a:buNone/>
            </a:pPr>
            <a:r>
              <a:rPr lang="en-US" sz="1300" dirty="0"/>
              <a:t>Increase efforts in real-time communication methods like SMS and live chat. Train the sales team to effectively handle these interactions to maximize lead conversion.</a:t>
            </a:r>
          </a:p>
          <a:p>
            <a:pPr>
              <a:lnSpc>
                <a:spcPct val="110000"/>
              </a:lnSpc>
              <a:buFont typeface="Wingdings" panose="05000000000000000000" pitchFamily="2" charset="2"/>
              <a:buChar char="v"/>
            </a:pPr>
            <a:r>
              <a:rPr lang="en-US" sz="1300" b="1" dirty="0"/>
              <a:t>Leverage Lead Origin Insights:</a:t>
            </a:r>
          </a:p>
          <a:p>
            <a:pPr marL="0" indent="0">
              <a:lnSpc>
                <a:spcPct val="110000"/>
              </a:lnSpc>
              <a:buNone/>
            </a:pPr>
            <a:r>
              <a:rPr lang="en-US" sz="1300" dirty="0"/>
              <a:t>Continue using and optimizing lead add formats that have proven effective. Analyze and refine these formats to capture even more potential high-converting leads.</a:t>
            </a:r>
          </a:p>
          <a:p>
            <a:pPr>
              <a:lnSpc>
                <a:spcPct val="110000"/>
              </a:lnSpc>
              <a:buFont typeface="Wingdings" panose="05000000000000000000" pitchFamily="2" charset="2"/>
              <a:buChar char="v"/>
            </a:pPr>
            <a:r>
              <a:rPr lang="en-US" sz="1300" b="1" dirty="0"/>
              <a:t>Target Working Professionals:</a:t>
            </a:r>
          </a:p>
          <a:p>
            <a:pPr marL="0" indent="0">
              <a:lnSpc>
                <a:spcPct val="110000"/>
              </a:lnSpc>
              <a:buNone/>
            </a:pPr>
            <a:r>
              <a:rPr lang="en-US" sz="1300" dirty="0"/>
              <a:t>Tailor marketing and sales strategies to appeal specifically to working professionals, highlighting the benefits of upskilling and career advancement through the offered courses.</a:t>
            </a:r>
          </a:p>
          <a:p>
            <a:pPr>
              <a:lnSpc>
                <a:spcPct val="110000"/>
              </a:lnSpc>
            </a:pPr>
            <a:endParaRPr lang="en-IN" sz="1000" dirty="0"/>
          </a:p>
        </p:txBody>
      </p:sp>
    </p:spTree>
    <p:extLst>
      <p:ext uri="{BB962C8B-B14F-4D97-AF65-F5344CB8AC3E}">
        <p14:creationId xmlns:p14="http://schemas.microsoft.com/office/powerpoint/2010/main" val="425887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TotalTime>
  <Words>362</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Bookman Old Style</vt:lpstr>
      <vt:lpstr>Calibri</vt:lpstr>
      <vt:lpstr>Rockwell</vt:lpstr>
      <vt:lpstr>Wingdings</vt:lpstr>
      <vt:lpstr>Damask</vt:lpstr>
      <vt:lpstr>Lead Conversion Case Study</vt:lpstr>
      <vt:lpstr>Key Variable Influencing Lead Conversion</vt:lpstr>
      <vt:lpstr>Business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K</dc:creator>
  <cp:lastModifiedBy>Siddharth K</cp:lastModifiedBy>
  <cp:revision>2</cp:revision>
  <dcterms:created xsi:type="dcterms:W3CDTF">2024-06-04T03:58:14Z</dcterms:created>
  <dcterms:modified xsi:type="dcterms:W3CDTF">2024-06-04T04:24:45Z</dcterms:modified>
</cp:coreProperties>
</file>