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311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</p:sldIdLst>
  <p:sldSz cx="9144000" cy="5143500" type="screen16x9"/>
  <p:notesSz cx="6858000" cy="9144000"/>
  <p:embeddedFontLst>
    <p:embeddedFont>
      <p:font typeface="Albert Sans" panose="020B0604020202020204" charset="0"/>
      <p:regular r:id="rId33"/>
      <p:bold r:id="rId34"/>
      <p:italic r:id="rId35"/>
      <p:boldItalic r:id="rId36"/>
    </p:embeddedFont>
    <p:embeddedFont>
      <p:font typeface="Alexandria Medium" panose="020B0604020202020204" charset="-78"/>
      <p:regular r:id="rId37"/>
      <p:bold r:id="rId38"/>
    </p:embeddedFont>
    <p:embeddedFont>
      <p:font typeface="Book Antiqua" panose="02040602050305030304" pitchFamily="18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84CBDB-BE51-47F1-912D-C3F7BBF41256}">
  <a:tblStyle styleId="{5284CBDB-BE51-47F1-912D-C3F7BBF412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C5FA57-657E-40BB-ADB1-EB40BD9433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934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605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3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4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5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6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1_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1" y="234207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3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7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50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41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7" r:id="rId4"/>
    <p:sldLayoutId id="2147483672" r:id="rId5"/>
    <p:sldLayoutId id="2147483676" r:id="rId6"/>
    <p:sldLayoutId id="2147483677" r:id="rId7"/>
    <p:sldLayoutId id="214748368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2.png"/><Relationship Id="rId7" Type="http://schemas.openxmlformats.org/officeDocument/2006/relationships/image" Target="../media/image31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47.png"/><Relationship Id="rId7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48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8C6532-5CF1-72CC-0ECC-A542146C6D11}"/>
              </a:ext>
            </a:extLst>
          </p:cNvPr>
          <p:cNvSpPr/>
          <p:nvPr/>
        </p:nvSpPr>
        <p:spPr>
          <a:xfrm>
            <a:off x="793750" y="1631950"/>
            <a:ext cx="4016471" cy="292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Movie Review Sentiment Analysis</a:t>
            </a:r>
            <a:endParaRPr sz="44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711750" y="1570400"/>
            <a:ext cx="4098471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DELE CA1 Part B – Recurrent Neural Networks (RNN)</a:t>
            </a:r>
            <a:endParaRPr sz="1200"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665;p27">
            <a:extLst>
              <a:ext uri="{FF2B5EF4-FFF2-40B4-BE49-F238E27FC236}">
                <a16:creationId xmlns:a16="http://schemas.microsoft.com/office/drawing/2014/main" id="{966AAE93-DA32-C1F2-0885-B6635A372256}"/>
              </a:ext>
            </a:extLst>
          </p:cNvPr>
          <p:cNvSpPr/>
          <p:nvPr/>
        </p:nvSpPr>
        <p:spPr>
          <a:xfrm>
            <a:off x="7166800" y="378700"/>
            <a:ext cx="1262100" cy="35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bg1"/>
                </a:solidFill>
                <a:latin typeface="Book Antiqua" panose="02040602050305030304" pitchFamily="18" charset="0"/>
                <a:ea typeface="DM Sans"/>
                <a:cs typeface="Baloo 2 ExtraBold" panose="020B0604020202020204" charset="0"/>
                <a:sym typeface="DM Sans"/>
              </a:rPr>
              <a:t>CA1</a:t>
            </a:r>
          </a:p>
        </p:txBody>
      </p:sp>
      <p:sp>
        <p:nvSpPr>
          <p:cNvPr id="4" name="Google Shape;297;p37">
            <a:extLst>
              <a:ext uri="{FF2B5EF4-FFF2-40B4-BE49-F238E27FC236}">
                <a16:creationId xmlns:a16="http://schemas.microsoft.com/office/drawing/2014/main" id="{79E3FD7C-F246-3C7F-26B8-0B31809C9686}"/>
              </a:ext>
            </a:extLst>
          </p:cNvPr>
          <p:cNvSpPr/>
          <p:nvPr/>
        </p:nvSpPr>
        <p:spPr>
          <a:xfrm>
            <a:off x="711750" y="4000501"/>
            <a:ext cx="4611364" cy="54700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98;p37">
            <a:extLst>
              <a:ext uri="{FF2B5EF4-FFF2-40B4-BE49-F238E27FC236}">
                <a16:creationId xmlns:a16="http://schemas.microsoft.com/office/drawing/2014/main" id="{7AC7E7C1-E564-8682-CDD8-64E98D76789B}"/>
              </a:ext>
            </a:extLst>
          </p:cNvPr>
          <p:cNvSpPr txBox="1">
            <a:spLocks/>
          </p:cNvSpPr>
          <p:nvPr/>
        </p:nvSpPr>
        <p:spPr>
          <a:xfrm>
            <a:off x="-440542" y="4165764"/>
            <a:ext cx="6924107" cy="4771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600" dirty="0">
                <a:latin typeface="Alexandria Medium" panose="020B0604020202020204" charset="-78"/>
                <a:ea typeface="Calibri" panose="020F0502020204030204" pitchFamily="34" charset="0"/>
                <a:cs typeface="Alexandria Medium" panose="020B0604020202020204" charset="-78"/>
              </a:rPr>
              <a:t>Balamurugan Siddhartha DAAA/FT/2B/23</a:t>
            </a:r>
          </a:p>
        </p:txBody>
      </p:sp>
      <p:pic>
        <p:nvPicPr>
          <p:cNvPr id="15" name="Graphic 14" descr="Drama with solid fill">
            <a:extLst>
              <a:ext uri="{FF2B5EF4-FFF2-40B4-BE49-F238E27FC236}">
                <a16:creationId xmlns:a16="http://schemas.microsoft.com/office/drawing/2014/main" id="{D620036E-8D66-1109-DDD0-39C2D19A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9074" y="727550"/>
            <a:ext cx="3190628" cy="3190628"/>
          </a:xfrm>
          <a:prstGeom prst="rect">
            <a:avLst/>
          </a:prstGeom>
        </p:spPr>
      </p:pic>
      <p:pic>
        <p:nvPicPr>
          <p:cNvPr id="17" name="Graphic 16" descr="Drama outline">
            <a:extLst>
              <a:ext uri="{FF2B5EF4-FFF2-40B4-BE49-F238E27FC236}">
                <a16:creationId xmlns:a16="http://schemas.microsoft.com/office/drawing/2014/main" id="{B3ED8926-BC2E-CFCC-3548-452171BAA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9074" y="877550"/>
            <a:ext cx="3190628" cy="3190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44BA454-0639-2DA0-F9E5-A2A7DFF5C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4D0A9-ED17-293A-6580-461266FF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6" y="751114"/>
            <a:ext cx="4078984" cy="397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B3CCFC-7FE4-7CB1-5519-0A99F1C91FF2}"/>
              </a:ext>
            </a:extLst>
          </p:cNvPr>
          <p:cNvSpPr txBox="1">
            <a:spLocks/>
          </p:cNvSpPr>
          <p:nvPr/>
        </p:nvSpPr>
        <p:spPr>
          <a:xfrm>
            <a:off x="357550" y="107368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Advanced EDA: Score Patterns by Review Length &amp; Language</a:t>
            </a:r>
            <a:endParaRPr lang="en-SG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CD4E7-6FF8-7D2F-7B22-5C721594EC58}"/>
              </a:ext>
            </a:extLst>
          </p:cNvPr>
          <p:cNvSpPr txBox="1"/>
          <p:nvPr/>
        </p:nvSpPr>
        <p:spPr>
          <a:xfrm>
            <a:off x="4707466" y="751115"/>
            <a:ext cx="40789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heatmap shows how sentiment scores are distributed across different review length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reviews (0–10 words)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dominate the dataset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reviews scoring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 0.2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indicating strong positive sentiment!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Longer reviews follow a similar pattern, mostly falling in the lower score bins, although they are less frequent.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21–30 word group contributes only one review, making it statistically negligible.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Key Insight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 there is variation in review length, only the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 in scores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affects model training, since score is the actual target label.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address this, I tried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weighting later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ensure fair learning across both positive and negative sentiments! (to address minority classes!)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B37E6-88D1-5DB5-8666-D1B984A0FD0D}"/>
              </a:ext>
            </a:extLst>
          </p:cNvPr>
          <p:cNvSpPr txBox="1"/>
          <p:nvPr/>
        </p:nvSpPr>
        <p:spPr>
          <a:xfrm>
            <a:off x="417420" y="540652"/>
            <a:ext cx="4588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u="sng" dirty="0">
                <a:latin typeface="Book Antiqua" panose="02040602050305030304" pitchFamily="18" charset="0"/>
              </a:rPr>
              <a:t>Heatmap Of Review Count By Score &amp; Length Group</a:t>
            </a:r>
          </a:p>
        </p:txBody>
      </p:sp>
    </p:spTree>
    <p:extLst>
      <p:ext uri="{BB962C8B-B14F-4D97-AF65-F5344CB8AC3E}">
        <p14:creationId xmlns:p14="http://schemas.microsoft.com/office/powerpoint/2010/main" val="2310523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F0A657-4CFA-6118-2561-F57271697F11}"/>
              </a:ext>
            </a:extLst>
          </p:cNvPr>
          <p:cNvSpPr/>
          <p:nvPr/>
        </p:nvSpPr>
        <p:spPr>
          <a:xfrm>
            <a:off x="4637314" y="656068"/>
            <a:ext cx="4205547" cy="4098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80086-E25F-0C0B-5316-42C7AD7B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2" y="629492"/>
            <a:ext cx="4205548" cy="1942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ABA0D-7EF4-91F7-2385-51A8E039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0" y="2812121"/>
            <a:ext cx="4205547" cy="1942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70B5D0-CEA2-6051-E252-D0F37852B1BB}"/>
              </a:ext>
            </a:extLst>
          </p:cNvPr>
          <p:cNvSpPr txBox="1">
            <a:spLocks/>
          </p:cNvSpPr>
          <p:nvPr/>
        </p:nvSpPr>
        <p:spPr>
          <a:xfrm>
            <a:off x="357550" y="107368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b="1" dirty="0"/>
              <a:t>Preprocessing: </a:t>
            </a:r>
            <a:r>
              <a:rPr lang="en-SG" sz="2000" b="1" dirty="0"/>
              <a:t>Handling Missing Scores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CA223-B176-1E87-4045-8D7394DA0786}"/>
              </a:ext>
            </a:extLst>
          </p:cNvPr>
          <p:cNvSpPr txBox="1"/>
          <p:nvPr/>
        </p:nvSpPr>
        <p:spPr>
          <a:xfrm>
            <a:off x="4724613" y="694313"/>
            <a:ext cx="406183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found </a:t>
            </a:r>
            <a:r>
              <a:rPr lang="en-US" sz="17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reviews that were </a:t>
            </a:r>
            <a:r>
              <a:rPr lang="en-US" sz="17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their rating scores — one in Chinese and one in English!</a:t>
            </a:r>
          </a:p>
          <a:p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</a:t>
            </a:r>
            <a:r>
              <a:rPr lang="en-US" sz="17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label we use for training, I decided to </a:t>
            </a:r>
            <a:r>
              <a:rPr lang="en-US" sz="17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them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avoid any issues later!</a:t>
            </a:r>
          </a:p>
          <a:p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.dropna() to remove just those rows, then confirmed the dataset shape.</a:t>
            </a:r>
          </a:p>
          <a:p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this step, I had </a:t>
            </a:r>
            <a:r>
              <a:rPr lang="en-US" sz="17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525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valid, labelled reviews — all ready for further preprocessing!</a:t>
            </a:r>
            <a:endParaRPr lang="en-SG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D3894B0-4152-3C1A-D3C3-D6D331D49CF6}"/>
              </a:ext>
            </a:extLst>
          </p:cNvPr>
          <p:cNvSpPr/>
          <p:nvPr/>
        </p:nvSpPr>
        <p:spPr>
          <a:xfrm>
            <a:off x="440869" y="3847549"/>
            <a:ext cx="3995051" cy="12049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71709-51B1-0050-D9DD-3B15925229F8}"/>
              </a:ext>
            </a:extLst>
          </p:cNvPr>
          <p:cNvSpPr/>
          <p:nvPr/>
        </p:nvSpPr>
        <p:spPr>
          <a:xfrm>
            <a:off x="4572000" y="566265"/>
            <a:ext cx="4408715" cy="170816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CB16F-5F99-7AED-CE30-26084401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69" y="566264"/>
            <a:ext cx="3995051" cy="2217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BDCA5-BCDD-2AD4-C2BB-34F79E4D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9" y="2800521"/>
            <a:ext cx="3995051" cy="957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112EFB-0577-86D4-E765-D73D1D3B495F}"/>
              </a:ext>
            </a:extLst>
          </p:cNvPr>
          <p:cNvSpPr txBox="1">
            <a:spLocks/>
          </p:cNvSpPr>
          <p:nvPr/>
        </p:nvSpPr>
        <p:spPr>
          <a:xfrm>
            <a:off x="357550" y="94627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Preprocessing: </a:t>
            </a:r>
            <a:r>
              <a:rPr lang="en-SG" sz="1800" b="1" dirty="0"/>
              <a:t>Resolving Conflicting Review Scores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8EF0E-B2BF-F6FD-90EF-18A68285EA28}"/>
              </a:ext>
            </a:extLst>
          </p:cNvPr>
          <p:cNvSpPr txBox="1"/>
          <p:nvPr/>
        </p:nvSpPr>
        <p:spPr>
          <a:xfrm>
            <a:off x="4572000" y="566264"/>
            <a:ext cx="44087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What I Found</a:t>
            </a:r>
            <a:endParaRPr lang="en-US" sz="1050" dirty="0">
              <a:latin typeface="Book Antiqua" panose="020406020503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EDA, I discovered 3 reviews appeared multiple times but with conflicting sentiment scores.</a:t>
            </a: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grouped reviews by text and computed their score range.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difference exceeded 0.2, I flagged the entry for manual inspection!</a:t>
            </a: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of the conflicts: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Filem ini hebat!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0.10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0.50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0.90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0.10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0.65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0.50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0.75</a:t>
            </a:r>
            <a:endParaRPr lang="en-SG" sz="105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979F868-9CFB-175F-60C2-F421A1310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90380"/>
              </p:ext>
            </p:extLst>
          </p:nvPr>
        </p:nvGraphicFramePr>
        <p:xfrm>
          <a:off x="4572000" y="3243452"/>
          <a:ext cx="4408713" cy="17355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69571">
                  <a:extLst>
                    <a:ext uri="{9D8B030D-6E8A-4147-A177-3AD203B41FA5}">
                      <a16:colId xmlns:a16="http://schemas.microsoft.com/office/drawing/2014/main" val="3775576336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3919092306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3141105974"/>
                    </a:ext>
                  </a:extLst>
                </a:gridCol>
              </a:tblGrid>
              <a:tr h="295409">
                <a:tc>
                  <a:txBody>
                    <a:bodyPr/>
                    <a:lstStyle/>
                    <a:p>
                      <a:r>
                        <a:rPr lang="en-SG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Kept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Reasoning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88139"/>
                  </a:ext>
                </a:extLst>
              </a:tr>
              <a:tr h="480041">
                <a:tc>
                  <a:txBody>
                    <a:bodyPr/>
                    <a:lstStyle/>
                    <a:p>
                      <a:r>
                        <a:rPr lang="en-SG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Filem ini hebat!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Positive tone</a:t>
                      </a:r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→ keep </a:t>
                      </a:r>
                      <a:r>
                        <a:rPr lang="en-US" sz="10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lowest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844755"/>
                  </a:ext>
                </a:extLst>
              </a:tr>
              <a:tr h="480041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Critical tone</a:t>
                      </a:r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→ keep </a:t>
                      </a:r>
                      <a:r>
                        <a:rPr lang="en-US" sz="10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higher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380178"/>
                  </a:ext>
                </a:extLst>
              </a:tr>
              <a:tr h="480041">
                <a:tc>
                  <a:txBody>
                    <a:bodyPr/>
                    <a:lstStyle/>
                    <a:p>
                      <a:r>
                        <a:rPr lang="en-SG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Clearly negative</a:t>
                      </a:r>
                      <a:r>
                        <a:rPr lang="en-SG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→ keep </a:t>
                      </a:r>
                      <a:r>
                        <a:rPr lang="en-SG" sz="10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0782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A6EC81C-DE86-CAA6-B852-4704AE0F1130}"/>
              </a:ext>
            </a:extLst>
          </p:cNvPr>
          <p:cNvSpPr txBox="1"/>
          <p:nvPr/>
        </p:nvSpPr>
        <p:spPr>
          <a:xfrm>
            <a:off x="4490357" y="2274424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u="sng" dirty="0">
                <a:latin typeface="Book Antiqua" panose="02040602050305030304" pitchFamily="18" charset="0"/>
              </a:rPr>
              <a:t>How I Handled It</a:t>
            </a:r>
            <a:endParaRPr lang="en-SG" sz="1050" b="1" u="sng" dirty="0">
              <a:latin typeface="Book Antiqua" panose="0204060205030503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C6E49-DB5F-9701-A6D7-BC8D16307A61}"/>
              </a:ext>
            </a:extLst>
          </p:cNvPr>
          <p:cNvSpPr txBox="1"/>
          <p:nvPr/>
        </p:nvSpPr>
        <p:spPr>
          <a:xfrm>
            <a:off x="4530341" y="2487519"/>
            <a:ext cx="4183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created a script to keep only one version of each conflicting review.</a:t>
            </a: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made manual overrides based on tone and meaning: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Google Translate for non-English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 the score that best aligned with the review’s sentiment.</a:t>
            </a:r>
            <a:endParaRPr lang="en-SG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1316C-F95B-FE52-71D2-DDBA188A6F74}"/>
              </a:ext>
            </a:extLst>
          </p:cNvPr>
          <p:cNvSpPr txBox="1"/>
          <p:nvPr/>
        </p:nvSpPr>
        <p:spPr>
          <a:xfrm>
            <a:off x="440869" y="4102112"/>
            <a:ext cx="40061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Avoids training confusion from same input → different outputs.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Keeps sentiment labels consistent and aligned with actual meaning.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the model learn sentiment more accurately and improves overall performance.</a:t>
            </a:r>
            <a:endParaRPr lang="en-SG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519EA-DE62-DE6A-0EF1-A7A5784BFF88}"/>
              </a:ext>
            </a:extLst>
          </p:cNvPr>
          <p:cNvSpPr txBox="1"/>
          <p:nvPr/>
        </p:nvSpPr>
        <p:spPr>
          <a:xfrm>
            <a:off x="440869" y="3872038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u="sng" dirty="0">
                <a:latin typeface="Book Antiqua" panose="02040602050305030304" pitchFamily="18" charset="0"/>
              </a:rPr>
              <a:t>Why This Matters</a:t>
            </a:r>
            <a:endParaRPr lang="en-SG" sz="1050" b="1" u="sng" dirty="0">
              <a:latin typeface="Book Antiqua" panose="02040602050305030304" pitchFamily="18" charset="0"/>
            </a:endParaRPr>
          </a:p>
        </p:txBody>
      </p:sp>
      <p:pic>
        <p:nvPicPr>
          <p:cNvPr id="3" name="Graphic 2" descr="Badge 1 with solid fill">
            <a:extLst>
              <a:ext uri="{FF2B5EF4-FFF2-40B4-BE49-F238E27FC236}">
                <a16:creationId xmlns:a16="http://schemas.microsoft.com/office/drawing/2014/main" id="{AB51D05C-37FD-A2C0-AF20-6E16B2B33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3323" y="566263"/>
            <a:ext cx="327390" cy="327390"/>
          </a:xfrm>
          <a:prstGeom prst="rect">
            <a:avLst/>
          </a:prstGeom>
        </p:spPr>
      </p:pic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98CDB77F-FB92-3540-5976-7C2D8BB1E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3323" y="2303555"/>
            <a:ext cx="330268" cy="330268"/>
          </a:xfrm>
          <a:prstGeom prst="rect">
            <a:avLst/>
          </a:prstGeom>
        </p:spPr>
      </p:pic>
      <p:pic>
        <p:nvPicPr>
          <p:cNvPr id="10" name="Graphic 9" descr="Badge 3 with solid fill">
            <a:extLst>
              <a:ext uri="{FF2B5EF4-FFF2-40B4-BE49-F238E27FC236}">
                <a16:creationId xmlns:a16="http://schemas.microsoft.com/office/drawing/2014/main" id="{ED902C50-2423-0B62-8F9B-4E6857052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8594" y="3854290"/>
            <a:ext cx="362779" cy="3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0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D00809-C5CB-84FF-EEB1-B16D94233C03}"/>
              </a:ext>
            </a:extLst>
          </p:cNvPr>
          <p:cNvSpPr/>
          <p:nvPr/>
        </p:nvSpPr>
        <p:spPr>
          <a:xfrm>
            <a:off x="6208213" y="2278941"/>
            <a:ext cx="2733357" cy="2292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3A6BF7-1F3A-E88F-C92A-7862A45BF59A}"/>
              </a:ext>
            </a:extLst>
          </p:cNvPr>
          <p:cNvSpPr/>
          <p:nvPr/>
        </p:nvSpPr>
        <p:spPr>
          <a:xfrm>
            <a:off x="202429" y="2278941"/>
            <a:ext cx="2581593" cy="2292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66A4C-3E42-3182-494D-2BF38DD94A6E}"/>
              </a:ext>
            </a:extLst>
          </p:cNvPr>
          <p:cNvSpPr txBox="1">
            <a:spLocks/>
          </p:cNvSpPr>
          <p:nvPr/>
        </p:nvSpPr>
        <p:spPr>
          <a:xfrm>
            <a:off x="357550" y="25575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/>
              <a:t>Preprocessing: </a:t>
            </a:r>
            <a:r>
              <a:rPr lang="en-SG" sz="1600" b="1" dirty="0"/>
              <a:t>Language Strategy – Monolingual vs Multilingual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42121-AC1A-4367-08BF-C60B3480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0" y="428578"/>
            <a:ext cx="2581593" cy="1685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66EC2-ED1F-5A64-230B-D8891A390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266" y="428578"/>
            <a:ext cx="2870201" cy="168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1D8BEE-E608-5448-9C9A-F783217AD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213" y="428578"/>
            <a:ext cx="2733357" cy="1685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FF5EE0-DCF3-3DF7-90DC-4EDA57A6304F}"/>
              </a:ext>
            </a:extLst>
          </p:cNvPr>
          <p:cNvSpPr txBox="1"/>
          <p:nvPr/>
        </p:nvSpPr>
        <p:spPr>
          <a:xfrm>
            <a:off x="202429" y="2278941"/>
            <a:ext cx="2581593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Language Diversity in Dataset</a:t>
            </a:r>
          </a:p>
          <a:p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Reviews were written in English, Malay, Chinese, and Nippon (Japanese).</a:t>
            </a:r>
          </a:p>
          <a:p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SG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Chinese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SG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Nippon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reviews were </a:t>
            </a:r>
            <a:r>
              <a:rPr lang="en-SG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vague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SG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untranslatable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 tai </a:t>
            </a:r>
            <a:r>
              <a:rPr lang="en-SG" sz="1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fei</a:t>
            </a: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chang hao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</a:t>
            </a:r>
            <a:r>
              <a:rPr lang="en-SG" sz="11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nonsensical</a:t>
            </a:r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Nani kore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"</a:t>
            </a:r>
            <a:r>
              <a:rPr lang="en-SG" sz="11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this?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Thus, I removed these safely to preserve the quality!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7CBBE07-DEE4-6D2D-30AD-3069D8133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56783"/>
              </p:ext>
            </p:extLst>
          </p:nvPr>
        </p:nvGraphicFramePr>
        <p:xfrm>
          <a:off x="3107266" y="2278941"/>
          <a:ext cx="2870202" cy="22929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56734">
                  <a:extLst>
                    <a:ext uri="{9D8B030D-6E8A-4147-A177-3AD203B41FA5}">
                      <a16:colId xmlns:a16="http://schemas.microsoft.com/office/drawing/2014/main" val="1142042922"/>
                    </a:ext>
                  </a:extLst>
                </a:gridCol>
                <a:gridCol w="956734">
                  <a:extLst>
                    <a:ext uri="{9D8B030D-6E8A-4147-A177-3AD203B41FA5}">
                      <a16:colId xmlns:a16="http://schemas.microsoft.com/office/drawing/2014/main" val="1995629745"/>
                    </a:ext>
                  </a:extLst>
                </a:gridCol>
                <a:gridCol w="956734">
                  <a:extLst>
                    <a:ext uri="{9D8B030D-6E8A-4147-A177-3AD203B41FA5}">
                      <a16:colId xmlns:a16="http://schemas.microsoft.com/office/drawing/2014/main" val="1433954884"/>
                    </a:ext>
                  </a:extLst>
                </a:gridCol>
              </a:tblGrid>
              <a:tr h="265848">
                <a:tc>
                  <a:txBody>
                    <a:bodyPr/>
                    <a:lstStyle/>
                    <a:p>
                      <a:r>
                        <a:rPr lang="en-SG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Drawbacks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027146"/>
                  </a:ext>
                </a:extLst>
              </a:tr>
              <a:tr h="1096621">
                <a:tc>
                  <a:txBody>
                    <a:bodyPr/>
                    <a:lstStyle/>
                    <a:p>
                      <a:r>
                        <a:rPr lang="en-SG" sz="1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Monolingual (English only)</a:t>
                      </a:r>
                      <a:endParaRPr lang="en-SG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Simplified preprocessing, cleaner tokenisation, more stable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 half the dataset would be lost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313444"/>
                  </a:ext>
                </a:extLst>
              </a:tr>
              <a:tr h="930466">
                <a:tc>
                  <a:txBody>
                    <a:bodyPr/>
                    <a:lstStyle/>
                    <a:p>
                      <a:r>
                        <a:rPr lang="en-SG" sz="1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Multilingual (All languages)</a:t>
                      </a:r>
                      <a:endParaRPr lang="en-SG" sz="1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More data, broader coverage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 pipeline, less consistent sentiment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62896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03A9C08-714B-087A-0035-FA775F8E9440}"/>
              </a:ext>
            </a:extLst>
          </p:cNvPr>
          <p:cNvSpPr txBox="1"/>
          <p:nvPr/>
        </p:nvSpPr>
        <p:spPr>
          <a:xfrm>
            <a:off x="6173877" y="2278941"/>
            <a:ext cx="2802027" cy="2392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Final Strategy: Translate Non-English Reviews to English!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deep_translator (</a:t>
            </a: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GoogleTranslator</a:t>
            </a:r>
            <a:r>
              <a:rPr lang="en-US" sz="1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to convert all </a:t>
            </a:r>
            <a:r>
              <a:rPr lang="en-US" sz="11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Malay</a:t>
            </a:r>
            <a:r>
              <a:rPr lang="en-US" sz="1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reviews into </a:t>
            </a:r>
            <a:r>
              <a:rPr lang="en-US" sz="11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en-US" sz="1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ensured all reviews are standardised and modelled under a </a:t>
            </a:r>
            <a:r>
              <a:rPr lang="en-US" sz="11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language</a:t>
            </a:r>
            <a:r>
              <a:rPr lang="en-US" sz="1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space!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1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retains dataset size</a:t>
            </a:r>
            <a:r>
              <a:rPr lang="en-US" sz="1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while keeping preprocessing and learning structure clean and consistent!</a:t>
            </a:r>
            <a:endParaRPr lang="en-SG" sz="11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09456C-D3A9-2723-3C97-034F4EF2D4C1}"/>
              </a:ext>
            </a:extLst>
          </p:cNvPr>
          <p:cNvSpPr txBox="1"/>
          <p:nvPr/>
        </p:nvSpPr>
        <p:spPr>
          <a:xfrm>
            <a:off x="777287" y="4700529"/>
            <a:ext cx="7488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strategy gives me the best of both worlds —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 data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 model performance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SG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EA819F-8700-533B-5675-EB212ACAC1A7}"/>
              </a:ext>
            </a:extLst>
          </p:cNvPr>
          <p:cNvSpPr/>
          <p:nvPr/>
        </p:nvSpPr>
        <p:spPr>
          <a:xfrm>
            <a:off x="6173877" y="1524029"/>
            <a:ext cx="595223" cy="40322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60FEF0-8D19-796E-39A2-BAE7C114D46A}"/>
              </a:ext>
            </a:extLst>
          </p:cNvPr>
          <p:cNvCxnSpPr>
            <a:stCxn id="31" idx="7"/>
          </p:cNvCxnSpPr>
          <p:nvPr/>
        </p:nvCxnSpPr>
        <p:spPr>
          <a:xfrm>
            <a:off x="6681932" y="1583080"/>
            <a:ext cx="582468" cy="425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A93524-233D-8251-20E7-A62D893048CD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6769100" y="1625600"/>
            <a:ext cx="495300" cy="1000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50F18E-BCEE-A002-FE4B-5478FC7F8B04}"/>
              </a:ext>
            </a:extLst>
          </p:cNvPr>
          <p:cNvSpPr/>
          <p:nvPr/>
        </p:nvSpPr>
        <p:spPr>
          <a:xfrm>
            <a:off x="7264400" y="1472188"/>
            <a:ext cx="1001214" cy="347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821176-554D-5AD2-E939-F7B0917A89D8}"/>
              </a:ext>
            </a:extLst>
          </p:cNvPr>
          <p:cNvSpPr txBox="1"/>
          <p:nvPr/>
        </p:nvSpPr>
        <p:spPr>
          <a:xfrm>
            <a:off x="7242819" y="1461651"/>
            <a:ext cx="102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Chinese &amp; Nippon removed ✅</a:t>
            </a:r>
          </a:p>
        </p:txBody>
      </p:sp>
    </p:spTree>
    <p:extLst>
      <p:ext uri="{BB962C8B-B14F-4D97-AF65-F5344CB8AC3E}">
        <p14:creationId xmlns:p14="http://schemas.microsoft.com/office/powerpoint/2010/main" val="126721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95DEFA4-40C7-0A92-54E5-4FF83F53F40C}"/>
              </a:ext>
            </a:extLst>
          </p:cNvPr>
          <p:cNvSpPr/>
          <p:nvPr/>
        </p:nvSpPr>
        <p:spPr>
          <a:xfrm>
            <a:off x="3608043" y="2642082"/>
            <a:ext cx="5240956" cy="23153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CADBCA-9A6B-1710-A553-6E57425DB035}"/>
              </a:ext>
            </a:extLst>
          </p:cNvPr>
          <p:cNvSpPr/>
          <p:nvPr/>
        </p:nvSpPr>
        <p:spPr>
          <a:xfrm>
            <a:off x="3608043" y="714440"/>
            <a:ext cx="5240956" cy="1855953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27E42-AA20-A281-B930-F863499D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0" y="734736"/>
            <a:ext cx="2653742" cy="746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80D3B-5035-20FF-76FD-BDA96DAF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0" y="1679174"/>
            <a:ext cx="2653742" cy="327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6504EAD-AA5F-39D7-7523-2656271526F9}"/>
              </a:ext>
            </a:extLst>
          </p:cNvPr>
          <p:cNvSpPr txBox="1">
            <a:spLocks/>
          </p:cNvSpPr>
          <p:nvPr/>
        </p:nvSpPr>
        <p:spPr>
          <a:xfrm>
            <a:off x="357550" y="186036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b="1" dirty="0"/>
              <a:t>Preprocessing: Handling Duplicates &amp; Lowercasing Reviews</a:t>
            </a:r>
            <a:endParaRPr lang="en-SG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0B3BE-D819-C4C0-D2BE-9F09FA447EBB}"/>
              </a:ext>
            </a:extLst>
          </p:cNvPr>
          <p:cNvSpPr txBox="1"/>
          <p:nvPr/>
        </p:nvSpPr>
        <p:spPr>
          <a:xfrm>
            <a:off x="3608043" y="714440"/>
            <a:ext cx="52409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Duplicate Reviews in Dataset</a:t>
            </a:r>
            <a:endParaRPr lang="en-US" sz="1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125 duplicate entries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were detected based on identical review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analysis, I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 to keep them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because: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differences were small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(mostly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 0.2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had already removed major score conflicts earlier.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Duplicates can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generalisation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small datasets.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33024-C78E-41F2-2558-D7FBED04A123}"/>
              </a:ext>
            </a:extLst>
          </p:cNvPr>
          <p:cNvSpPr txBox="1"/>
          <p:nvPr/>
        </p:nvSpPr>
        <p:spPr>
          <a:xfrm>
            <a:off x="3705021" y="2247503"/>
            <a:ext cx="52409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Kept duplicates to increase model exposure without compromising label quality!</a:t>
            </a:r>
            <a:endParaRPr lang="en-SG" sz="105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2264D5-EBB3-E001-1EC1-0F617F22CCCF}"/>
              </a:ext>
            </a:extLst>
          </p:cNvPr>
          <p:cNvSpPr txBox="1"/>
          <p:nvPr/>
        </p:nvSpPr>
        <p:spPr>
          <a:xfrm>
            <a:off x="3608043" y="2642082"/>
            <a:ext cx="524095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Lowercasing for Consistency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ensure text uniformity, I converted all review texts to lowercase.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crucial step in NLP preprocessing, especially before tokenisation or embedding!</a:t>
            </a: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it matters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treat "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and "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as two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tokens if </a:t>
            </a:r>
            <a:r>
              <a:rPr lang="en-US" sz="11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casing is inconsistent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creates redundant embeddings and reduces learning efficiency!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Lowercasing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ensures that each </a:t>
            </a:r>
            <a:r>
              <a:rPr lang="en-US" sz="11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is counted and learned correctly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 matter its casing.</a:t>
            </a: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lowercasing all reviews, I improved the </a:t>
            </a:r>
            <a:r>
              <a:rPr lang="en-US" sz="11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cleanliness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consistency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semantic alignment of my dataset — ensuring better model performance! ✅ </a:t>
            </a:r>
            <a:endParaRPr lang="en-SG" sz="11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1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437B29D-61C0-7310-E700-43EC879ADD9E}"/>
              </a:ext>
            </a:extLst>
          </p:cNvPr>
          <p:cNvSpPr/>
          <p:nvPr/>
        </p:nvSpPr>
        <p:spPr>
          <a:xfrm>
            <a:off x="4416877" y="2783201"/>
            <a:ext cx="4600123" cy="2241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5D5278-2FB1-DC32-A939-1668E8D91394}"/>
              </a:ext>
            </a:extLst>
          </p:cNvPr>
          <p:cNvSpPr/>
          <p:nvPr/>
        </p:nvSpPr>
        <p:spPr>
          <a:xfrm>
            <a:off x="449419" y="2802930"/>
            <a:ext cx="3893788" cy="222515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9B841-9007-7255-5A64-DF745FA8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76" y="451193"/>
            <a:ext cx="4600123" cy="230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C2809-ACB4-2CD7-A5AB-69C11CE8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451194"/>
            <a:ext cx="3893788" cy="230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AF0A25-BF78-8E68-CBD0-EEB33528AC06}"/>
              </a:ext>
            </a:extLst>
          </p:cNvPr>
          <p:cNvSpPr txBox="1">
            <a:spLocks/>
          </p:cNvSpPr>
          <p:nvPr/>
        </p:nvSpPr>
        <p:spPr>
          <a:xfrm>
            <a:off x="424927" y="60975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/>
              <a:t>Advanced Preprocessing: Expanding Contractions &amp; Removing Punctuation</a:t>
            </a:r>
            <a:endParaRPr lang="en-SG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CD236-83DA-0BC0-97B2-B5F74B9EA050}"/>
              </a:ext>
            </a:extLst>
          </p:cNvPr>
          <p:cNvSpPr txBox="1"/>
          <p:nvPr/>
        </p:nvSpPr>
        <p:spPr>
          <a:xfrm>
            <a:off x="474008" y="2802930"/>
            <a:ext cx="39182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Book Antiqua" panose="02040602050305030304" pitchFamily="18" charset="0"/>
              </a:rPr>
              <a:t>Expanding Contractions for Semantic Clarity</a:t>
            </a: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preserve sentiment-bearing expressions, I expanded all English contractions using the contractions library.</a:t>
            </a: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ensures that phrases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like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"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like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wasn’t great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"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not great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happy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"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happy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interpreted in their full semantic form, which is crucial for correctly detecting sentiment — especially negations and tone.</a:t>
            </a:r>
          </a:p>
          <a:p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step was performed before </a:t>
            </a:r>
            <a:r>
              <a:rPr lang="en-US" sz="1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punctuation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removal, to avoid losing meaning.</a:t>
            </a:r>
            <a:endParaRPr lang="en-SG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C315F6-A941-9400-6C7F-E84EE664FFEE}"/>
              </a:ext>
            </a:extLst>
          </p:cNvPr>
          <p:cNvSpPr txBox="1"/>
          <p:nvPr/>
        </p:nvSpPr>
        <p:spPr>
          <a:xfrm>
            <a:off x="4416877" y="2799120"/>
            <a:ext cx="4694467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u="sng" dirty="0">
                <a:latin typeface="Book Antiqua" panose="02040602050305030304" pitchFamily="18" charset="0"/>
              </a:rPr>
              <a:t>Punctuation Removal for Clean Tokenisation</a:t>
            </a:r>
            <a:endParaRPr lang="en-US" sz="1000" dirty="0"/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standardise the review text and simplify tokenisation: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removed all punctuation using Python’s string.punctuation and regex substitution.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ensures that models treat words consistently — without being disrupted by symbols like !, ?, or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eliminate noise and focus the model on actual word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Prevents punctuation from splitting or distorting sentiment-bearing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embedding consistency for each word</a:t>
            </a:r>
          </a:p>
          <a:p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 Steps Taken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Random Sample Check</a:t>
            </a:r>
          </a:p>
          <a:p>
            <a:pPr lvl="4"/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Visually reviewed cleaned text to ensure punctuation was removed as expected.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Regex Inspection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Programmatically checked for any remaining punctuation patterns.</a:t>
            </a:r>
          </a:p>
          <a:p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punctuation successfully removed, making the review data cleaner and model-ready.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✅ </a:t>
            </a:r>
            <a:endParaRPr lang="en-US" sz="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99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7093B54-AD60-200C-6E44-B61694253B05}"/>
              </a:ext>
            </a:extLst>
          </p:cNvPr>
          <p:cNvSpPr/>
          <p:nvPr/>
        </p:nvSpPr>
        <p:spPr>
          <a:xfrm>
            <a:off x="290173" y="2949596"/>
            <a:ext cx="2613894" cy="20990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E315EE-57E1-8D00-6BA6-4121AF3F99ED}"/>
              </a:ext>
            </a:extLst>
          </p:cNvPr>
          <p:cNvSpPr/>
          <p:nvPr/>
        </p:nvSpPr>
        <p:spPr>
          <a:xfrm>
            <a:off x="6361547" y="2973439"/>
            <a:ext cx="2591574" cy="2075218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825AF0-1F89-1711-C6F2-B063B81FCB97}"/>
              </a:ext>
            </a:extLst>
          </p:cNvPr>
          <p:cNvSpPr/>
          <p:nvPr/>
        </p:nvSpPr>
        <p:spPr>
          <a:xfrm>
            <a:off x="2981728" y="2949597"/>
            <a:ext cx="3266673" cy="2099061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BF2E7-B04F-58AA-82F4-473400D5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3" y="414936"/>
            <a:ext cx="5257003" cy="24213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921FC3-C5CE-9853-0B2F-219E3EE3D688}"/>
              </a:ext>
            </a:extLst>
          </p:cNvPr>
          <p:cNvSpPr txBox="1">
            <a:spLocks/>
          </p:cNvSpPr>
          <p:nvPr/>
        </p:nvSpPr>
        <p:spPr>
          <a:xfrm>
            <a:off x="424927" y="38602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b="1" dirty="0"/>
              <a:t>Advanced Preprocessing: SMART Stopword Removal for Sentiment Clarity</a:t>
            </a:r>
            <a:endParaRPr lang="en-SG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D56D6-914A-56A8-592E-28448725AE23}"/>
              </a:ext>
            </a:extLst>
          </p:cNvPr>
          <p:cNvSpPr txBox="1"/>
          <p:nvPr/>
        </p:nvSpPr>
        <p:spPr>
          <a:xfrm>
            <a:off x="290173" y="3019605"/>
            <a:ext cx="261389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Why Stopword Removal Matters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analysed the top 20 most frequent words using nltk.FreqDist. Many were generic stopwords like: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"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words appear frequently but carry no sentiment value and would only add noise during model training.</a:t>
            </a:r>
            <a:endParaRPr lang="en-SG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7D9827-97A5-9CD0-9C26-B3221450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76" y="414934"/>
            <a:ext cx="2998751" cy="2421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DC2EF8-B2EE-4143-C396-F99C1BAC4B84}"/>
              </a:ext>
            </a:extLst>
          </p:cNvPr>
          <p:cNvSpPr txBox="1"/>
          <p:nvPr/>
        </p:nvSpPr>
        <p:spPr>
          <a:xfrm>
            <a:off x="3024929" y="3007684"/>
            <a:ext cx="32666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What Makes It SMART?</a:t>
            </a:r>
            <a:endParaRPr lang="en-US" sz="800" dirty="0">
              <a:latin typeface="Book Antiqua" panose="020406020503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blindly removing default stopwords, I took a sentiment-aware approach:</a:t>
            </a:r>
          </a:p>
          <a:p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Retained key negations: "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→ These are crucial for sentiment polarity.</a:t>
            </a:r>
          </a:p>
          <a:p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Preserved modal verbs: "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→ They convey subjective opinion and tone.</a:t>
            </a:r>
          </a:p>
          <a:p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Removed high-frequency domain words (like "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film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endParaRPr lang="en-US" sz="8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dilute emotional signals and were removed only if they exceeded 300+ occurrences.</a:t>
            </a:r>
            <a:endParaRPr lang="en-SG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4E151E-0784-1983-CAFC-F0F4927CD25A}"/>
              </a:ext>
            </a:extLst>
          </p:cNvPr>
          <p:cNvSpPr txBox="1"/>
          <p:nvPr/>
        </p:nvSpPr>
        <p:spPr>
          <a:xfrm>
            <a:off x="6474693" y="3019605"/>
            <a:ext cx="23791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Impact of Smart Filtering</a:t>
            </a:r>
            <a:endParaRPr lang="en-US" sz="1000" dirty="0">
              <a:latin typeface="Book Antiqua" panose="020406020503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Reviews became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shorter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cleaner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focused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1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emotional content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Sentiment-heavy words like "</a:t>
            </a:r>
            <a:r>
              <a:rPr lang="en-US" sz="10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amazing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10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disappointed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10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thrilling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were preserved.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is now better optimised for sequence-based sentiment models like RNNs!</a:t>
            </a:r>
            <a:endParaRPr lang="en-SG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DD8B4-CCD7-8F81-E7FC-86332D9D1598}"/>
              </a:ext>
            </a:extLst>
          </p:cNvPr>
          <p:cNvSpPr txBox="1"/>
          <p:nvPr/>
        </p:nvSpPr>
        <p:spPr>
          <a:xfrm>
            <a:off x="2301548" y="1402199"/>
            <a:ext cx="26345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step massively improves both </a:t>
            </a: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efficiency</a:t>
            </a:r>
            <a:r>
              <a:rPr lang="en-US" sz="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interpretability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b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will now learn from the </a:t>
            </a: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relevant and emotionally-charged tokens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giving it the best shot at accurate classification!</a:t>
            </a:r>
            <a:endParaRPr lang="en-SG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D431A2-EDE9-177F-3F7E-410AC51B3042}"/>
              </a:ext>
            </a:extLst>
          </p:cNvPr>
          <p:cNvSpPr/>
          <p:nvPr/>
        </p:nvSpPr>
        <p:spPr>
          <a:xfrm>
            <a:off x="2235200" y="1402199"/>
            <a:ext cx="2700867" cy="8309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Graphic 31" descr="Badge 1 with solid fill">
            <a:extLst>
              <a:ext uri="{FF2B5EF4-FFF2-40B4-BE49-F238E27FC236}">
                <a16:creationId xmlns:a16="http://schemas.microsoft.com/office/drawing/2014/main" id="{B8483BAB-CC0C-3781-6A7D-E5B98AA84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636" y="2836331"/>
            <a:ext cx="400425" cy="400425"/>
          </a:xfrm>
          <a:prstGeom prst="rect">
            <a:avLst/>
          </a:prstGeom>
        </p:spPr>
      </p:pic>
      <p:pic>
        <p:nvPicPr>
          <p:cNvPr id="34" name="Graphic 33" descr="Badge with solid fill">
            <a:extLst>
              <a:ext uri="{FF2B5EF4-FFF2-40B4-BE49-F238E27FC236}">
                <a16:creationId xmlns:a16="http://schemas.microsoft.com/office/drawing/2014/main" id="{CE3452C3-1388-52FC-4AE6-654BB82FA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4072" y="2810867"/>
            <a:ext cx="417475" cy="417475"/>
          </a:xfrm>
          <a:prstGeom prst="rect">
            <a:avLst/>
          </a:prstGeom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F369D121-FF4A-0BA1-112E-DD0F40ED2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5260" y="2791709"/>
            <a:ext cx="438740" cy="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AF7AE7B-C22B-4C3D-AA7F-065D3B22B6C3}"/>
              </a:ext>
            </a:extLst>
          </p:cNvPr>
          <p:cNvSpPr/>
          <p:nvPr/>
        </p:nvSpPr>
        <p:spPr>
          <a:xfrm>
            <a:off x="3933109" y="312126"/>
            <a:ext cx="5198187" cy="33892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A5CB63-58DE-811C-A6A6-C225181D34D0}"/>
              </a:ext>
            </a:extLst>
          </p:cNvPr>
          <p:cNvSpPr/>
          <p:nvPr/>
        </p:nvSpPr>
        <p:spPr>
          <a:xfrm>
            <a:off x="3933111" y="3752200"/>
            <a:ext cx="5198188" cy="1338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A7FDA0-B7B7-36F6-B91B-2944D565EE8D}"/>
              </a:ext>
            </a:extLst>
          </p:cNvPr>
          <p:cNvSpPr txBox="1">
            <a:spLocks/>
          </p:cNvSpPr>
          <p:nvPr/>
        </p:nvSpPr>
        <p:spPr>
          <a:xfrm>
            <a:off x="357550" y="-26536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200" b="1" dirty="0"/>
              <a:t>Advanced Preprocessing: </a:t>
            </a:r>
            <a:r>
              <a:rPr lang="en-US" sz="1200" b="1" i="0" dirty="0">
                <a:solidFill>
                  <a:srgbClr val="15110E"/>
                </a:solidFill>
                <a:effectLst/>
                <a:latin typeface="Alexandria Medium" panose="020B0604020202020204" charset="-78"/>
                <a:ea typeface="Alexandria Medium" panose="020B0604020202020204" charset="-78"/>
                <a:cs typeface="Alexandria Medium" panose="020B0604020202020204" charset="-78"/>
              </a:rPr>
              <a:t>Data Augmentation &amp; POS-Aware Lemmatisation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2C8B4-7507-BF16-14AC-41234E03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0" y="312126"/>
            <a:ext cx="3491773" cy="2191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E52036-DA30-A05E-5D0D-9E5C8FDBB84E}"/>
              </a:ext>
            </a:extLst>
          </p:cNvPr>
          <p:cNvSpPr txBox="1"/>
          <p:nvPr/>
        </p:nvSpPr>
        <p:spPr>
          <a:xfrm>
            <a:off x="3933111" y="375626"/>
            <a:ext cx="5094050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increase dataset size and expose the model to finer sentiment patterns,</a:t>
            </a:r>
            <a:b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applied </a:t>
            </a:r>
            <a:r>
              <a:rPr lang="en-US" sz="9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sentence splitting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a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sliding window of 4 words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long review was converted into multiple overlapping 4-word phrases.</a:t>
            </a:r>
            <a:b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reviews (&lt; 4 words) were skipped.</a:t>
            </a:r>
          </a:p>
          <a:p>
            <a:b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phrase retained the original score!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-------------------------------------------------------------------------------------------------------------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also experimented with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synonym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replacement as a </a:t>
            </a:r>
            <a:r>
              <a:rPr lang="en-US" sz="9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augmentation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strategy.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it proved unsuitable for this dataset:</a:t>
            </a:r>
          </a:p>
          <a:p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Introduced unnatural phrases and inconsistent tones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Altered key sentiment words, misleading the 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Hurt model performance during early trials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result, I did not use synonym-based augmentation, and instead focused on structured, score-preserving techniques like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sentence splitting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86B24-07EE-F9F7-7138-C5C9B105F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84076"/>
              </p:ext>
            </p:extLst>
          </p:nvPr>
        </p:nvGraphicFramePr>
        <p:xfrm>
          <a:off x="3968092" y="2787022"/>
          <a:ext cx="4926988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0175">
                  <a:extLst>
                    <a:ext uri="{9D8B030D-6E8A-4147-A177-3AD203B41FA5}">
                      <a16:colId xmlns:a16="http://schemas.microsoft.com/office/drawing/2014/main" val="384337008"/>
                    </a:ext>
                  </a:extLst>
                </a:gridCol>
                <a:gridCol w="2866813">
                  <a:extLst>
                    <a:ext uri="{9D8B030D-6E8A-4147-A177-3AD203B41FA5}">
                      <a16:colId xmlns:a16="http://schemas.microsoft.com/office/drawing/2014/main" val="2544558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900" b="1" dirty="0">
                          <a:latin typeface="Book Antiqua" panose="0204060205030503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Original Review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>
                          <a:latin typeface="Book Antiqua" panose="0204060205030503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Augmented Phrases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36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movie amazing action breathtaking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movie amazing action breathtaking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744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9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amazing action breathtaking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218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9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action breathtaking plot intriguing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4330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8E7DB1B-D5B7-FDB1-111D-8660ED78206F}"/>
              </a:ext>
            </a:extLst>
          </p:cNvPr>
          <p:cNvSpPr/>
          <p:nvPr/>
        </p:nvSpPr>
        <p:spPr>
          <a:xfrm>
            <a:off x="1710267" y="312126"/>
            <a:ext cx="1159934" cy="51857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49564-187F-05EC-FB46-AC5D87F42907}"/>
              </a:ext>
            </a:extLst>
          </p:cNvPr>
          <p:cNvSpPr txBox="1"/>
          <p:nvPr/>
        </p:nvSpPr>
        <p:spPr>
          <a:xfrm>
            <a:off x="2738732" y="820601"/>
            <a:ext cx="124206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of Augmentation</a:t>
            </a:r>
            <a:endParaRPr lang="en-US" sz="7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US" sz="7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7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519</a:t>
            </a:r>
            <a:r>
              <a:rPr lang="en-US" sz="7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full-length reviews</a:t>
            </a:r>
          </a:p>
          <a:p>
            <a:endParaRPr lang="en-US" sz="7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en-US" sz="7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7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3,033</a:t>
            </a:r>
            <a:r>
              <a:rPr lang="en-US" sz="7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short review sequences</a:t>
            </a:r>
          </a:p>
          <a:p>
            <a:endParaRPr lang="en-SG" sz="7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601249-6F83-300C-8C03-2268EFB05E35}"/>
              </a:ext>
            </a:extLst>
          </p:cNvPr>
          <p:cNvSpPr/>
          <p:nvPr/>
        </p:nvSpPr>
        <p:spPr>
          <a:xfrm>
            <a:off x="2738733" y="820601"/>
            <a:ext cx="1056028" cy="76827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6D5B52-B82D-7556-7BA0-54DB21C5CF47}"/>
              </a:ext>
            </a:extLst>
          </p:cNvPr>
          <p:cNvCxnSpPr>
            <a:stCxn id="11" idx="6"/>
          </p:cNvCxnSpPr>
          <p:nvPr/>
        </p:nvCxnSpPr>
        <p:spPr>
          <a:xfrm>
            <a:off x="2870201" y="571412"/>
            <a:ext cx="421639" cy="24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F9AA243-4F65-B592-3693-5F13C284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9" y="4146225"/>
            <a:ext cx="3491773" cy="944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057763-CDFA-C43E-D69B-64600BBE9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49" y="2714953"/>
            <a:ext cx="3491773" cy="1363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1BA49A-F387-5C35-64AC-08E7B02F18C3}"/>
              </a:ext>
            </a:extLst>
          </p:cNvPr>
          <p:cNvSpPr txBox="1"/>
          <p:nvPr/>
        </p:nvSpPr>
        <p:spPr>
          <a:xfrm>
            <a:off x="3968092" y="3771356"/>
            <a:ext cx="212852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improve generalisation and reduce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vocabulary size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 applied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POS-aware lemmatisation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all reviews.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converts words to their base or dictionary form, helping the model treat variations like: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"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satisfying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"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satisfy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touching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"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en-SG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E2CD915-5E5C-1AFA-3EC2-D9759A8BDD17}"/>
              </a:ext>
            </a:extLst>
          </p:cNvPr>
          <p:cNvSpPr/>
          <p:nvPr/>
        </p:nvSpPr>
        <p:spPr>
          <a:xfrm>
            <a:off x="647700" y="4268261"/>
            <a:ext cx="3201622" cy="17250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7CD20C-3401-7306-31BB-BCEDD85B0A27}"/>
              </a:ext>
            </a:extLst>
          </p:cNvPr>
          <p:cNvSpPr txBox="1"/>
          <p:nvPr/>
        </p:nvSpPr>
        <p:spPr>
          <a:xfrm>
            <a:off x="273487" y="2503278"/>
            <a:ext cx="4588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u="sng" dirty="0">
                <a:latin typeface="Book Antiqua" panose="02040602050305030304" pitchFamily="18" charset="0"/>
              </a:rPr>
              <a:t>POS-Aware Lemmatisation.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5758E-8771-B5B9-04FC-A2BBEC860325}"/>
              </a:ext>
            </a:extLst>
          </p:cNvPr>
          <p:cNvSpPr txBox="1"/>
          <p:nvPr/>
        </p:nvSpPr>
        <p:spPr>
          <a:xfrm>
            <a:off x="6007100" y="3752200"/>
            <a:ext cx="3124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Why It Matters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the total number of unique tokens the model must learn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Preserves core meaning while simplifying sentence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sentiment-bearing patterns more 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recognisable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repeatable for RNNs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Crucial for small datasets where semantic clarity and generalisation matter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final 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lemmatised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is cleaner, smaller in vocabulary, and more semantically consistent — ideal for deep learning-based sentiment classification.</a:t>
            </a:r>
            <a:endParaRPr lang="en-SG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09C005-686F-49C5-BDEF-4EC79792CA15}"/>
              </a:ext>
            </a:extLst>
          </p:cNvPr>
          <p:cNvSpPr txBox="1"/>
          <p:nvPr/>
        </p:nvSpPr>
        <p:spPr>
          <a:xfrm>
            <a:off x="3933110" y="244821"/>
            <a:ext cx="4588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u="sng" dirty="0">
                <a:latin typeface="Book Antiqua" panose="02040602050305030304" pitchFamily="18" charset="0"/>
              </a:rPr>
              <a:t>Data Augmentation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0C245E-FF4F-B96B-DEA0-52AC8FD2E3EE}"/>
              </a:ext>
            </a:extLst>
          </p:cNvPr>
          <p:cNvCxnSpPr/>
          <p:nvPr/>
        </p:nvCxnSpPr>
        <p:spPr>
          <a:xfrm>
            <a:off x="6007100" y="3771356"/>
            <a:ext cx="0" cy="13042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7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9AED98D-858C-F454-19CE-FBD608FE020C}"/>
              </a:ext>
            </a:extLst>
          </p:cNvPr>
          <p:cNvSpPr/>
          <p:nvPr/>
        </p:nvSpPr>
        <p:spPr>
          <a:xfrm>
            <a:off x="6563096" y="3066868"/>
            <a:ext cx="2464064" cy="20090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AF377E-94E7-FCBE-B790-0CCE3C126B4B}"/>
              </a:ext>
            </a:extLst>
          </p:cNvPr>
          <p:cNvSpPr/>
          <p:nvPr/>
        </p:nvSpPr>
        <p:spPr>
          <a:xfrm>
            <a:off x="2304461" y="3114282"/>
            <a:ext cx="1885916" cy="19344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6CC4B5-0921-ABDF-8E44-1A98678CCC6E}"/>
              </a:ext>
            </a:extLst>
          </p:cNvPr>
          <p:cNvSpPr/>
          <p:nvPr/>
        </p:nvSpPr>
        <p:spPr>
          <a:xfrm>
            <a:off x="4572000" y="507260"/>
            <a:ext cx="4411980" cy="24145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0D8B03-6D34-4809-1DD1-03C851CB4199}"/>
              </a:ext>
            </a:extLst>
          </p:cNvPr>
          <p:cNvSpPr txBox="1">
            <a:spLocks/>
          </p:cNvSpPr>
          <p:nvPr/>
        </p:nvSpPr>
        <p:spPr>
          <a:xfrm>
            <a:off x="357550" y="94726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b="1" dirty="0"/>
              <a:t>Advanced Preprocessing: </a:t>
            </a:r>
            <a:r>
              <a:rPr lang="en-SG" sz="1400" b="1" dirty="0"/>
              <a:t>Preparing Labels and Dataset Splits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323DF-930B-9BF4-8C81-96C4AC87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0" y="522500"/>
            <a:ext cx="4138250" cy="241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68BED3-B4B6-D36C-4773-FB9446E83DFF}"/>
              </a:ext>
            </a:extLst>
          </p:cNvPr>
          <p:cNvSpPr txBox="1"/>
          <p:nvPr/>
        </p:nvSpPr>
        <p:spPr>
          <a:xfrm>
            <a:off x="4625340" y="509843"/>
            <a:ext cx="4572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original Score ranges from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 (most positive)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 (most negative)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simplify this into a clean, learnable task, I reframed it as binary sentiment classification: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Sentiment (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≤ 0.5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Sentiment (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&gt; 0.5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structure aligns perfectly with models like RNN, LSTM, and GRU,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expect binary targets when using sigmoid activation and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crossentropy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loss.</a:t>
            </a:r>
          </a:p>
          <a:p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Imbalance Observed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Positive Reviews (Label = 1): 2,551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Negative Reviews (Label = 0): 482</a:t>
            </a:r>
          </a:p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tried class weighting for this imbalance!</a:t>
            </a:r>
          </a:p>
          <a:p>
            <a:endParaRPr lang="en-US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Classification?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is polarity-driven — users express like/dislike, not nuanced decimals.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makes evaluation clearer (accuracy, F1-score).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models perform better when labels are cleanly separated.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537F4F-7F78-4585-FBBA-4BF1F991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57" y="3066868"/>
            <a:ext cx="2266039" cy="200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3D4130-8173-F79D-CDFC-8F0E68167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1" y="3114281"/>
            <a:ext cx="1885916" cy="1934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531096-30CC-9121-390B-B631165A8B80}"/>
              </a:ext>
            </a:extLst>
          </p:cNvPr>
          <p:cNvSpPr txBox="1"/>
          <p:nvPr/>
        </p:nvSpPr>
        <p:spPr>
          <a:xfrm>
            <a:off x="287654" y="345305"/>
            <a:ext cx="46062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u="sng" dirty="0">
                <a:latin typeface="Book Antiqua" panose="02040602050305030304" pitchFamily="18" charset="0"/>
              </a:rPr>
              <a:t>Score Conversion for Binary Classification.</a:t>
            </a:r>
            <a:endParaRPr lang="en-SG" sz="700" b="1" u="sng" dirty="0">
              <a:latin typeface="Book Antiqua" panose="0204060205030503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EB39BC-36A1-93A2-943E-4FBF81432E77}"/>
              </a:ext>
            </a:extLst>
          </p:cNvPr>
          <p:cNvSpPr txBox="1"/>
          <p:nvPr/>
        </p:nvSpPr>
        <p:spPr>
          <a:xfrm>
            <a:off x="2336601" y="3099994"/>
            <a:ext cx="1946911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get the dataset ready, I separated the two core components:</a:t>
            </a:r>
          </a:p>
          <a:p>
            <a:endParaRPr lang="en-US" sz="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(Input): </a:t>
            </a:r>
            <a:r>
              <a:rPr lang="en-US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review phrase (lemmatized sequence)</a:t>
            </a:r>
          </a:p>
          <a:p>
            <a:endParaRPr lang="en-US" sz="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(Target): </a:t>
            </a:r>
            <a:r>
              <a:rPr lang="en-US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Corresponding binary sentiment label                           (1 = positive, 0 = negative)</a:t>
            </a:r>
          </a:p>
          <a:p>
            <a:endParaRPr lang="en-US" sz="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separation sets the stage for a clean, modular training pipeline.</a:t>
            </a:r>
            <a:endParaRPr lang="en-SG" sz="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8D8652-F29A-2845-06D9-C3A6FBC64C81}"/>
              </a:ext>
            </a:extLst>
          </p:cNvPr>
          <p:cNvSpPr txBox="1"/>
          <p:nvPr/>
        </p:nvSpPr>
        <p:spPr>
          <a:xfrm>
            <a:off x="6549551" y="3051317"/>
            <a:ext cx="25182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Train/Val/Test Split (80/20 → 70/30)</a:t>
            </a:r>
            <a:endParaRPr lang="en-SG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split the dataset into: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Set (56%)</a:t>
            </a:r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Model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Set (24%)</a:t>
            </a:r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overfitting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Set (20%) </a:t>
            </a:r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Final evaluation on unseen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a two-step split strategy to ensure flexibility and class balance: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80/20 split → Training+Validation vs.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70/30 split → Training vs. Validation</a:t>
            </a:r>
          </a:p>
          <a:p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Stratification was applied at both stages to maintain the class distribution across all subsets.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753C3A-31B4-7826-B7D3-55EE29AAD447}"/>
              </a:ext>
            </a:extLst>
          </p:cNvPr>
          <p:cNvSpPr txBox="1"/>
          <p:nvPr/>
        </p:nvSpPr>
        <p:spPr>
          <a:xfrm>
            <a:off x="279187" y="2938793"/>
            <a:ext cx="46062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b="1" u="sng" dirty="0">
                <a:latin typeface="Book Antiqua" panose="02040602050305030304" pitchFamily="18" charset="0"/>
              </a:rPr>
              <a:t>Preparing Inputs &amp; Target Labels for Model Training</a:t>
            </a:r>
          </a:p>
        </p:txBody>
      </p:sp>
      <p:pic>
        <p:nvPicPr>
          <p:cNvPr id="42" name="Graphic 41" descr="Badge 1 with solid fill">
            <a:extLst>
              <a:ext uri="{FF2B5EF4-FFF2-40B4-BE49-F238E27FC236}">
                <a16:creationId xmlns:a16="http://schemas.microsoft.com/office/drawing/2014/main" id="{B9A52A3C-7BBD-B07E-244A-2C0ADA9E4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1804" y="311640"/>
            <a:ext cx="296590" cy="296590"/>
          </a:xfrm>
          <a:prstGeom prst="rect">
            <a:avLst/>
          </a:prstGeom>
        </p:spPr>
      </p:pic>
      <p:pic>
        <p:nvPicPr>
          <p:cNvPr id="44" name="Graphic 43" descr="Badge with solid fill">
            <a:extLst>
              <a:ext uri="{FF2B5EF4-FFF2-40B4-BE49-F238E27FC236}">
                <a16:creationId xmlns:a16="http://schemas.microsoft.com/office/drawing/2014/main" id="{C6FFED54-8D56-3697-81A3-CB27841148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9875" y="2951375"/>
            <a:ext cx="317182" cy="317182"/>
          </a:xfrm>
          <a:prstGeom prst="rect">
            <a:avLst/>
          </a:prstGeom>
        </p:spPr>
      </p:pic>
      <p:pic>
        <p:nvPicPr>
          <p:cNvPr id="46" name="Graphic 45" descr="Badge 3 with solid fill">
            <a:extLst>
              <a:ext uri="{FF2B5EF4-FFF2-40B4-BE49-F238E27FC236}">
                <a16:creationId xmlns:a16="http://schemas.microsoft.com/office/drawing/2014/main" id="{F741B652-327A-A9BE-4983-C1B2831D60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0721" y="2881022"/>
            <a:ext cx="274242" cy="2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6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C5D7FAC-99AA-F5EC-0FDA-AE2CA17B8DA6}"/>
              </a:ext>
            </a:extLst>
          </p:cNvPr>
          <p:cNvSpPr txBox="1">
            <a:spLocks/>
          </p:cNvSpPr>
          <p:nvPr/>
        </p:nvSpPr>
        <p:spPr>
          <a:xfrm>
            <a:off x="357550" y="94726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b="1" dirty="0"/>
              <a:t>Preprocessing: </a:t>
            </a:r>
            <a:r>
              <a:rPr lang="en-SG" sz="2000" b="1" dirty="0"/>
              <a:t>Tokenisation &amp; Padding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8AF3DB-3B06-496E-0757-A8C59E5B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66" y="592604"/>
            <a:ext cx="3788833" cy="2359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DE9FD2-D885-2697-169A-4B5625BF20A2}"/>
              </a:ext>
            </a:extLst>
          </p:cNvPr>
          <p:cNvSpPr txBox="1"/>
          <p:nvPr/>
        </p:nvSpPr>
        <p:spPr>
          <a:xfrm>
            <a:off x="482600" y="643426"/>
            <a:ext cx="3979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Book Antiqua" panose="02040602050305030304" pitchFamily="18" charset="0"/>
              </a:rPr>
              <a:t>Tokenisation (Text → Indexes)</a:t>
            </a:r>
            <a:endParaRPr lang="en-US" sz="1200" dirty="0"/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training the RNN, I converted each review into a sequence of integers using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Tokenizer: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Vocabulary size capped at 10,000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&lt;OOV&gt;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 acts as a placeholder for any word the model didn’t see during training, so it won’t get confused.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Tokenizer fitted only on training data to prevent leakage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668 unique tokens extracted from 1,698 training samples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ensures consistency and efficient vocabulary handling for the model.</a:t>
            </a:r>
            <a:endParaRPr lang="en-SG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3D03A7-CBDB-5E95-4584-F69C0E95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5" y="3115734"/>
            <a:ext cx="4055535" cy="193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17DA4E3-6C41-C345-EBD3-1959F9EAC49D}"/>
              </a:ext>
            </a:extLst>
          </p:cNvPr>
          <p:cNvSpPr txBox="1"/>
          <p:nvPr/>
        </p:nvSpPr>
        <p:spPr>
          <a:xfrm>
            <a:off x="4872566" y="2972827"/>
            <a:ext cx="405553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Book Antiqua" panose="02040602050305030304" pitchFamily="18" charset="0"/>
              </a:rPr>
              <a:t>Padding Tokenized Sequences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RNN-based models require input sequences to have the same length — but in my dataset, review phrases range from </a:t>
            </a:r>
            <a:r>
              <a:rPr lang="en-US" sz="1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to 5 words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solve this, I applied padding: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Shorter sequences were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padedded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zeros (0)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valid words were truncated.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sequence length detected: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sequence before padding: [21, 324, 27, 51]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padding: [21, 324, 27, 51, 0]</a:t>
            </a:r>
          </a:p>
          <a:p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This ensures compatibility with RNN input layers, maintains word order, and enables efficient batch processing during training!</a:t>
            </a:r>
            <a:endParaRPr lang="en-SG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6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C8DB33-4DA3-CC89-CE00-2B09CE88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20945"/>
            <a:ext cx="7713900" cy="548700"/>
          </a:xfrm>
        </p:spPr>
        <p:txBody>
          <a:bodyPr/>
          <a:lstStyle/>
          <a:p>
            <a:pPr algn="ctr"/>
            <a:r>
              <a:rPr lang="en-SG" sz="2000" b="1" dirty="0">
                <a:solidFill>
                  <a:schemeClr val="accent1"/>
                </a:solidFill>
              </a:rPr>
              <a:t>Dataset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341637-6FBE-CA97-C324-14A34288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0" y="2760658"/>
            <a:ext cx="3342600" cy="203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EB1FC6-AB49-5D5B-E3F6-4532EA92BD92}"/>
              </a:ext>
            </a:extLst>
          </p:cNvPr>
          <p:cNvSpPr txBox="1"/>
          <p:nvPr/>
        </p:nvSpPr>
        <p:spPr>
          <a:xfrm>
            <a:off x="715050" y="787961"/>
            <a:ext cx="33426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began by loading and exploring the dataset to understand its structure and contents. On inspection, I noticed that each entry included a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text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sentiment score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column suggesting ideas for data augmentation, and a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label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Many reviews were written in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some fields (like the augmentation column) were mostly empty. This helped me identify which columns were relevant for analysis and confirmed the need for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translation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consistency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focused cleaning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 modelling.</a:t>
            </a:r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228092-3BE0-64D1-0056-5087366EE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27663"/>
              </p:ext>
            </p:extLst>
          </p:nvPr>
        </p:nvGraphicFramePr>
        <p:xfrm>
          <a:off x="4250213" y="806277"/>
          <a:ext cx="4681516" cy="39864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13298">
                  <a:extLst>
                    <a:ext uri="{9D8B030D-6E8A-4147-A177-3AD203B41FA5}">
                      <a16:colId xmlns:a16="http://schemas.microsoft.com/office/drawing/2014/main" val="140155921"/>
                    </a:ext>
                  </a:extLst>
                </a:gridCol>
                <a:gridCol w="1649380">
                  <a:extLst>
                    <a:ext uri="{9D8B030D-6E8A-4147-A177-3AD203B41FA5}">
                      <a16:colId xmlns:a16="http://schemas.microsoft.com/office/drawing/2014/main" val="4229437212"/>
                    </a:ext>
                  </a:extLst>
                </a:gridCol>
                <a:gridCol w="2318838">
                  <a:extLst>
                    <a:ext uri="{9D8B030D-6E8A-4147-A177-3AD203B41FA5}">
                      <a16:colId xmlns:a16="http://schemas.microsoft.com/office/drawing/2014/main" val="2177952864"/>
                    </a:ext>
                  </a:extLst>
                </a:gridCol>
              </a:tblGrid>
              <a:tr h="222179">
                <a:tc>
                  <a:txBody>
                    <a:bodyPr/>
                    <a:lstStyle/>
                    <a:p>
                      <a:r>
                        <a:rPr lang="en-SG" sz="1050" b="1" dirty="0">
                          <a:latin typeface="Book Antiqua" panose="0204060205030503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  <a:endParaRPr lang="en-SG" sz="1050" dirty="0">
                        <a:latin typeface="Book Antiqua" panose="0204060205030503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SG" sz="1050" b="1">
                          <a:latin typeface="Book Antiqua" panose="0204060205030503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SG" sz="1050">
                        <a:latin typeface="Book Antiqua" panose="0204060205030503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SG" sz="1050" b="1" dirty="0">
                          <a:latin typeface="Book Antiqua" panose="0204060205030503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Understanding &amp; Action</a:t>
                      </a:r>
                      <a:endParaRPr lang="en-SG" sz="1050" dirty="0">
                        <a:latin typeface="Book Antiqua" panose="0204060205030503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072" marR="60072" marT="30036" marB="30036" anchor="ctr"/>
                </a:tc>
                <a:extLst>
                  <a:ext uri="{0D108BD9-81ED-4DB2-BD59-A6C34878D82A}">
                    <a16:rowId xmlns:a16="http://schemas.microsoft.com/office/drawing/2014/main" val="1459054610"/>
                  </a:ext>
                </a:extLst>
              </a:tr>
              <a:tr h="674713">
                <a:tc>
                  <a:txBody>
                    <a:bodyPr/>
                    <a:lstStyle/>
                    <a:p>
                      <a:r>
                        <a:rPr lang="en-SG" sz="105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Review</a:t>
                      </a:r>
                      <a:endParaRPr lang="en-SG" sz="105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text of the movie review</a:t>
                      </a: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Core input feature; required cleaning, tokenization, and translation for non-English entries!</a:t>
                      </a:r>
                    </a:p>
                  </a:txBody>
                  <a:tcPr marL="60072" marR="60072" marT="30036" marB="30036" anchor="ctr"/>
                </a:tc>
                <a:extLst>
                  <a:ext uri="{0D108BD9-81ED-4DB2-BD59-A6C34878D82A}">
                    <a16:rowId xmlns:a16="http://schemas.microsoft.com/office/drawing/2014/main" val="3783182702"/>
                  </a:ext>
                </a:extLst>
              </a:tr>
              <a:tr h="1352939">
                <a:tc>
                  <a:txBody>
                    <a:bodyPr/>
                    <a:lstStyle/>
                    <a:p>
                      <a:r>
                        <a:rPr lang="en-SG" sz="1050" b="1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</a:t>
                      </a:r>
                      <a:endParaRPr lang="en-SG" sz="105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Numerical rating score (from 0 to 1)</a:t>
                      </a: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 noticed that the </a:t>
                      </a:r>
                      <a:r>
                        <a:rPr lang="en-US" sz="1050" b="1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LOWER</a:t>
                      </a:r>
                      <a:r>
                        <a:rPr lang="en-US" sz="105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score, the </a:t>
                      </a:r>
                      <a:r>
                        <a:rPr lang="en-US" sz="1050" b="1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MORE POSITIVE</a:t>
                      </a:r>
                      <a:r>
                        <a:rPr lang="en-US" sz="105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sentiment</a:t>
                      </a:r>
                      <a:r>
                        <a:rPr lang="en-US" sz="105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— unlike typical sentiment scales. Therefore, </a:t>
                      </a:r>
                      <a:r>
                        <a:rPr lang="en-US" sz="1050" b="1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LOWER SCORES</a:t>
                      </a:r>
                      <a:r>
                        <a:rPr lang="en-US" sz="105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indicate </a:t>
                      </a:r>
                      <a:r>
                        <a:rPr lang="en-US" sz="1050" b="1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POSITIVE REVIEWS</a:t>
                      </a:r>
                      <a:r>
                        <a:rPr lang="en-US" sz="105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and </a:t>
                      </a:r>
                      <a:r>
                        <a:rPr lang="en-US" sz="1050" b="1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HIGHER SCORES</a:t>
                      </a:r>
                      <a:r>
                        <a:rPr lang="en-US" sz="105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reflect </a:t>
                      </a:r>
                      <a:r>
                        <a:rPr lang="en-US" sz="1050" b="1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NEGATIVE REVIEWS</a:t>
                      </a:r>
                      <a:r>
                        <a:rPr lang="en-US" sz="105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This inverse pattern was crucial when creating binary sentiment labels.</a:t>
                      </a:r>
                    </a:p>
                  </a:txBody>
                  <a:tcPr marL="60072" marR="60072" marT="30036" marB="30036" anchor="ctr"/>
                </a:tc>
                <a:extLst>
                  <a:ext uri="{0D108BD9-81ED-4DB2-BD59-A6C34878D82A}">
                    <a16:rowId xmlns:a16="http://schemas.microsoft.com/office/drawing/2014/main" val="1614235942"/>
                  </a:ext>
                </a:extLst>
              </a:tr>
              <a:tr h="1029864">
                <a:tc>
                  <a:txBody>
                    <a:bodyPr/>
                    <a:lstStyle/>
                    <a:p>
                      <a:r>
                        <a:rPr lang="en-US" sz="105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Are there ways for you to generate more data?...</a:t>
                      </a:r>
                      <a:endParaRPr lang="en-US" sz="105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Suggestion column related to data augmentation ideas</a:t>
                      </a: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Mostly empty and not used in any analysis; safely ignored during preprocessing</a:t>
                      </a:r>
                    </a:p>
                  </a:txBody>
                  <a:tcPr marL="60072" marR="60072" marT="30036" marB="30036" anchor="ctr"/>
                </a:tc>
                <a:extLst>
                  <a:ext uri="{0D108BD9-81ED-4DB2-BD59-A6C34878D82A}">
                    <a16:rowId xmlns:a16="http://schemas.microsoft.com/office/drawing/2014/main" val="1389000134"/>
                  </a:ext>
                </a:extLst>
              </a:tr>
              <a:tr h="706790">
                <a:tc>
                  <a:txBody>
                    <a:bodyPr/>
                    <a:lstStyle/>
                    <a:p>
                      <a:r>
                        <a:rPr lang="en-SG" sz="105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Language</a:t>
                      </a:r>
                      <a:endParaRPr lang="en-SG" sz="105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Detected language of the review</a:t>
                      </a:r>
                    </a:p>
                  </a:txBody>
                  <a:tcPr marL="60072" marR="60072" marT="30036" marB="30036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Important for identifying reviews requiring translation (Malay) and excluding irrelevant entries (Chinese, Japanese) for consistency</a:t>
                      </a:r>
                    </a:p>
                  </a:txBody>
                  <a:tcPr marL="60072" marR="60072" marT="30036" marB="30036" anchor="ctr"/>
                </a:tc>
                <a:extLst>
                  <a:ext uri="{0D108BD9-81ED-4DB2-BD59-A6C34878D82A}">
                    <a16:rowId xmlns:a16="http://schemas.microsoft.com/office/drawing/2014/main" val="1144773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85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E47DEB-F3D7-DAE9-23DF-0B79C893B8DF}"/>
              </a:ext>
            </a:extLst>
          </p:cNvPr>
          <p:cNvSpPr txBox="1">
            <a:spLocks/>
          </p:cNvSpPr>
          <p:nvPr/>
        </p:nvSpPr>
        <p:spPr>
          <a:xfrm>
            <a:off x="357550" y="120126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Handling Class Imbalance with Class Weights</a:t>
            </a:r>
            <a:endParaRPr lang="en-SG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4B2F3-BD3C-E3C6-3E76-B2D8F4071564}"/>
              </a:ext>
            </a:extLst>
          </p:cNvPr>
          <p:cNvSpPr txBox="1"/>
          <p:nvPr/>
        </p:nvSpPr>
        <p:spPr>
          <a:xfrm>
            <a:off x="357550" y="668824"/>
            <a:ext cx="42144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correct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heavy imbalance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sentiment labels,</a:t>
            </a:r>
          </a:p>
          <a:p>
            <a:pPr>
              <a:buNone/>
            </a:pP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applied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during model training.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ensures the model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not overfit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the dominant class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pays more attention to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minority class (Negative)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AF970-ADA0-3911-45FC-E1AE296F5146}"/>
              </a:ext>
            </a:extLst>
          </p:cNvPr>
          <p:cNvSpPr txBox="1"/>
          <p:nvPr/>
        </p:nvSpPr>
        <p:spPr>
          <a:xfrm>
            <a:off x="357550" y="2801592"/>
            <a:ext cx="42144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Matters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training data contains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~84% Positive (Label = 1)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~16% Negative (Label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adjustment, the model could achieve high accuracy by always predicting “Positive”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weights shift the loss function to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penalise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misclassification of the minority class more heavily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D8942C-041F-63E4-BFBF-9E4B985C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68825"/>
            <a:ext cx="4214450" cy="2132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7DB76-3479-F6EE-1BDC-7E83166E0907}"/>
              </a:ext>
            </a:extLst>
          </p:cNvPr>
          <p:cNvSpPr txBox="1"/>
          <p:nvPr/>
        </p:nvSpPr>
        <p:spPr>
          <a:xfrm>
            <a:off x="4572000" y="2942307"/>
            <a:ext cx="42144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Does It Help?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 I initially applied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you'll soon see that my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Baseline RNN (without any weighting)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actually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better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upcoming experiment reveals how strong preprocessing alone can drive excellent performance — even without special weighting tricks!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8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FC03E1A-F5AF-E548-7DED-F314B976F095}"/>
              </a:ext>
            </a:extLst>
          </p:cNvPr>
          <p:cNvSpPr/>
          <p:nvPr/>
        </p:nvSpPr>
        <p:spPr>
          <a:xfrm>
            <a:off x="6958696" y="330138"/>
            <a:ext cx="2148302" cy="154657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D56A7A-53B4-5344-8CBF-4FC9DCBE23E8}"/>
              </a:ext>
            </a:extLst>
          </p:cNvPr>
          <p:cNvSpPr/>
          <p:nvPr/>
        </p:nvSpPr>
        <p:spPr>
          <a:xfrm>
            <a:off x="6966915" y="4055709"/>
            <a:ext cx="2148302" cy="107721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34B4EC-72C1-A366-4673-74BC4B9F5446}"/>
              </a:ext>
            </a:extLst>
          </p:cNvPr>
          <p:cNvSpPr/>
          <p:nvPr/>
        </p:nvSpPr>
        <p:spPr>
          <a:xfrm>
            <a:off x="6966915" y="1905177"/>
            <a:ext cx="2148302" cy="214556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6E9F84-9E61-81A1-6442-13FB5122BE3E}"/>
              </a:ext>
            </a:extLst>
          </p:cNvPr>
          <p:cNvSpPr txBox="1">
            <a:spLocks/>
          </p:cNvSpPr>
          <p:nvPr/>
        </p:nvSpPr>
        <p:spPr>
          <a:xfrm>
            <a:off x="357550" y="0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b="1" dirty="0"/>
              <a:t>Modelling &amp; Evaluation: Baseline RNNs &amp; The Case Against Class Weighting</a:t>
            </a:r>
            <a:endParaRPr lang="en-SG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189BF-906D-B23A-B4FB-1B32BB9F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0" y="351295"/>
            <a:ext cx="4181559" cy="2230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8C92E3-4AB7-BB88-F8ED-C965A4FC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17" y="330139"/>
            <a:ext cx="2544190" cy="2230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DA490-7B0B-CC73-62EE-3C0BD199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9" y="2573820"/>
            <a:ext cx="4247342" cy="215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2E3D08-A67D-CB5B-E0C2-49C196497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618" y="2573819"/>
            <a:ext cx="2544189" cy="2150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06781A-E96F-1ACF-1892-8FE8AB9718D7}"/>
              </a:ext>
            </a:extLst>
          </p:cNvPr>
          <p:cNvSpPr txBox="1"/>
          <p:nvPr/>
        </p:nvSpPr>
        <p:spPr>
          <a:xfrm>
            <a:off x="6995698" y="330138"/>
            <a:ext cx="208283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establish a solid benchmark for sentiment classification, I trained two baseline RNN models: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Baseline RNN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Trained on imbalanced data (</a:t>
            </a:r>
            <a:r>
              <a:rPr lang="en-US" sz="1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class weights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Baseline RNN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Trained with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counter imbalance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4E3A64-A017-A2BB-635F-0AD0AC3DC039}"/>
              </a:ext>
            </a:extLst>
          </p:cNvPr>
          <p:cNvSpPr txBox="1"/>
          <p:nvPr/>
        </p:nvSpPr>
        <p:spPr>
          <a:xfrm>
            <a:off x="9027" y="196243"/>
            <a:ext cx="46062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u="sng" dirty="0">
                <a:latin typeface="Book Antiqua" panose="02040602050305030304" pitchFamily="18" charset="0"/>
              </a:rPr>
              <a:t>Raw Baseline RNN</a:t>
            </a:r>
            <a:endParaRPr lang="en-SG" sz="700" b="1" u="sng" dirty="0">
              <a:latin typeface="Book Antiqua" panose="020406020503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EAE05-BFD5-AC42-9ADA-2DEF7D87F13C}"/>
              </a:ext>
            </a:extLst>
          </p:cNvPr>
          <p:cNvSpPr txBox="1"/>
          <p:nvPr/>
        </p:nvSpPr>
        <p:spPr>
          <a:xfrm>
            <a:off x="-7907" y="2418771"/>
            <a:ext cx="46062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u="sng" dirty="0">
                <a:latin typeface="Book Antiqua" panose="02040602050305030304" pitchFamily="18" charset="0"/>
              </a:rPr>
              <a:t>Balanced Baseline RNN</a:t>
            </a:r>
            <a:endParaRPr lang="en-SG" sz="700" b="1" u="sng" dirty="0">
              <a:latin typeface="Book Antiqua" panose="0204060205030503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E88CAF-765F-56E4-38A8-BAB3C7D77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1" y="4624349"/>
            <a:ext cx="6905705" cy="519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D1FEA8-66A2-D7B9-C896-D99042BFF0FA}"/>
              </a:ext>
            </a:extLst>
          </p:cNvPr>
          <p:cNvSpPr txBox="1"/>
          <p:nvPr/>
        </p:nvSpPr>
        <p:spPr>
          <a:xfrm>
            <a:off x="6995698" y="1929815"/>
            <a:ext cx="204614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RNN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generalized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across both classes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despite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weighting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not improve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performance — even on the minority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models showed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overfitting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learned effectively</a:t>
            </a: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confirms: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Clean, well-preprocessed data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class weighting!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3BB970-EA8D-8EDE-19D3-50933A32190F}"/>
              </a:ext>
            </a:extLst>
          </p:cNvPr>
          <p:cNvSpPr txBox="1"/>
          <p:nvPr/>
        </p:nvSpPr>
        <p:spPr>
          <a:xfrm>
            <a:off x="6962805" y="4055710"/>
            <a:ext cx="21811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weighting is a useful strategy — but not always needed. </a:t>
            </a:r>
            <a:r>
              <a:rPr lang="en-SG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task, simple architecture + strong preprocessing was enough to handle imbalance.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RNN is now my preferred baseline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all deeper models (LSTM, GRU, Bi-RNN) will be benchmarked against it!</a:t>
            </a:r>
            <a:endParaRPr lang="en-SG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13EC0DA-5717-0C9A-5203-46F6D54E1AE4}"/>
              </a:ext>
            </a:extLst>
          </p:cNvPr>
          <p:cNvSpPr/>
          <p:nvPr/>
        </p:nvSpPr>
        <p:spPr>
          <a:xfrm>
            <a:off x="6554806" y="3446756"/>
            <a:ext cx="2589194" cy="15477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E661F9-0C6A-2525-0292-2C7F5804D41B}"/>
              </a:ext>
            </a:extLst>
          </p:cNvPr>
          <p:cNvSpPr/>
          <p:nvPr/>
        </p:nvSpPr>
        <p:spPr>
          <a:xfrm>
            <a:off x="6554806" y="1661149"/>
            <a:ext cx="2589194" cy="17791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9E9BFD-4DED-7B14-DEAB-D19B18DDEA81}"/>
              </a:ext>
            </a:extLst>
          </p:cNvPr>
          <p:cNvSpPr/>
          <p:nvPr/>
        </p:nvSpPr>
        <p:spPr>
          <a:xfrm>
            <a:off x="6554806" y="448988"/>
            <a:ext cx="2589194" cy="12186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B1CAD7-1D76-98E3-7202-A88EA597ADCA}"/>
              </a:ext>
            </a:extLst>
          </p:cNvPr>
          <p:cNvSpPr txBox="1">
            <a:spLocks/>
          </p:cNvSpPr>
          <p:nvPr/>
        </p:nvSpPr>
        <p:spPr>
          <a:xfrm>
            <a:off x="357550" y="0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/>
              <a:t>Modelling &amp; Evaluation: </a:t>
            </a:r>
            <a:r>
              <a:rPr lang="en-SG" sz="1600" b="1" dirty="0"/>
              <a:t>Bidirectional RNN (BiRNN)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D56A5-A601-9A8D-0A25-30715B89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1" y="448988"/>
            <a:ext cx="6197255" cy="2222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08ACE-CAB3-5D74-71DF-C07E144F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53" y="2771936"/>
            <a:ext cx="3109777" cy="226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6A26C-B0EC-3A24-3B33-3D5D06E29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603" y="2771936"/>
            <a:ext cx="2980203" cy="825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FC940E-DC8B-6C67-B918-7A9F23F55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605" y="3901937"/>
            <a:ext cx="2980202" cy="109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1BE153-6B4D-BB25-1E8E-8E652C8C4FD0}"/>
              </a:ext>
            </a:extLst>
          </p:cNvPr>
          <p:cNvSpPr txBox="1"/>
          <p:nvPr/>
        </p:nvSpPr>
        <p:spPr>
          <a:xfrm>
            <a:off x="6626276" y="1667632"/>
            <a:ext cx="2517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Architecture Highlights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Embedding Layer (128d):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Turns words into vectors with richer meaning.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2× Bidirectional RNN Layers: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Learns from both directions → better sentence understanding.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Regularisation: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Spatial Dropout, Batch Normalisation &amp; L2 to reduce overfitting.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 Layers: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Extra layers to process final sequence before classification.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Sigmoid Output: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Predicts if review is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or negative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(0 or 1 output)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AB9CC-9156-9DA2-ACEA-113206EE228E}"/>
              </a:ext>
            </a:extLst>
          </p:cNvPr>
          <p:cNvSpPr txBox="1"/>
          <p:nvPr/>
        </p:nvSpPr>
        <p:spPr>
          <a:xfrm>
            <a:off x="6626276" y="448988"/>
            <a:ext cx="2517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 Chose This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RNNs only read input one way (past → future).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in natural language, meaning can depend on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past and future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I used a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Bidirectional RNN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read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both directions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helping the model better understand short movie reviews.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1291A-BAC8-AB66-E3A2-DB650FC9BE49}"/>
              </a:ext>
            </a:extLst>
          </p:cNvPr>
          <p:cNvSpPr txBox="1"/>
          <p:nvPr/>
        </p:nvSpPr>
        <p:spPr>
          <a:xfrm>
            <a:off x="6657580" y="3440273"/>
            <a:ext cx="2486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 Observed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Generalised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well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no severe overfitting.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Slight dip in accuracy vs Raw RNN, but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representation learning</a:t>
            </a:r>
            <a:r>
              <a:rPr lang="en-US" sz="9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Especially helpful for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reviews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where context matters most!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5505B-7196-F1AC-F4F2-0DA6240BCD7E}"/>
              </a:ext>
            </a:extLst>
          </p:cNvPr>
          <p:cNvSpPr txBox="1"/>
          <p:nvPr/>
        </p:nvSpPr>
        <p:spPr>
          <a:xfrm>
            <a:off x="6693315" y="4363603"/>
            <a:ext cx="241495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Key Takeaway</a:t>
            </a:r>
            <a:endParaRPr lang="en-US" sz="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Bidirectional RNN adds valuable context awareness and is a solid architectural upgrade over the baseline. While slightly behind the Raw RNN in accuracy, it’s more robust and ready for future tuning.</a:t>
            </a:r>
            <a:endParaRPr lang="en-SG" sz="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39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B0B131-081E-4386-BA0F-08C944175D3B}"/>
              </a:ext>
            </a:extLst>
          </p:cNvPr>
          <p:cNvSpPr txBox="1">
            <a:spLocks/>
          </p:cNvSpPr>
          <p:nvPr/>
        </p:nvSpPr>
        <p:spPr>
          <a:xfrm>
            <a:off x="357550" y="0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/>
              <a:t>Modelling &amp; Evaluation: </a:t>
            </a:r>
            <a:r>
              <a:rPr lang="en-SG" sz="1600" b="1" dirty="0"/>
              <a:t>Bidirectional LSTM (BiLSTM)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378F18-2D72-3A90-0259-65EF159F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421700"/>
            <a:ext cx="6180667" cy="223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6E1C90-F3A0-9382-7CD4-DFDD4758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5" y="2749551"/>
            <a:ext cx="2624666" cy="2288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057722-7B2D-EAFB-7720-9A8921FDB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520" y="4231184"/>
            <a:ext cx="3343680" cy="654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A569B4-8AA2-3323-2212-3AE15D45B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520" y="2820404"/>
            <a:ext cx="3343680" cy="1201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EEB291A-B86C-0F7E-57C1-916B00517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99443"/>
              </p:ext>
            </p:extLst>
          </p:nvPr>
        </p:nvGraphicFramePr>
        <p:xfrm>
          <a:off x="6392332" y="2840355"/>
          <a:ext cx="2704490" cy="2026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52245">
                  <a:extLst>
                    <a:ext uri="{9D8B030D-6E8A-4147-A177-3AD203B41FA5}">
                      <a16:colId xmlns:a16="http://schemas.microsoft.com/office/drawing/2014/main" val="2537396310"/>
                    </a:ext>
                  </a:extLst>
                </a:gridCol>
                <a:gridCol w="1352245">
                  <a:extLst>
                    <a:ext uri="{9D8B030D-6E8A-4147-A177-3AD203B41FA5}">
                      <a16:colId xmlns:a16="http://schemas.microsoft.com/office/drawing/2014/main" val="2053348829"/>
                    </a:ext>
                  </a:extLst>
                </a:gridCol>
              </a:tblGrid>
              <a:tr h="145258">
                <a:tc>
                  <a:txBody>
                    <a:bodyPr/>
                    <a:lstStyle/>
                    <a:p>
                      <a:r>
                        <a:rPr lang="en-SG" sz="7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7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 I Added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6751"/>
                  </a:ext>
                </a:extLst>
              </a:tr>
              <a:tr h="301690">
                <a:tc>
                  <a:txBody>
                    <a:bodyPr/>
                    <a:lstStyle/>
                    <a:p>
                      <a:r>
                        <a:rPr lang="en-SG" sz="7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 Layer (128d)</a:t>
                      </a:r>
                      <a:endParaRPr lang="en-SG" sz="7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Turns each word into a rich vector representing its 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218953"/>
                  </a:ext>
                </a:extLst>
              </a:tr>
              <a:tr h="301690">
                <a:tc>
                  <a:txBody>
                    <a:bodyPr/>
                    <a:lstStyle/>
                    <a:p>
                      <a:r>
                        <a:rPr lang="en-SG" sz="7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Spatial Dropout</a:t>
                      </a:r>
                      <a:endParaRPr lang="en-SG" sz="7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Randomly removes word features to prevent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500044"/>
                  </a:ext>
                </a:extLst>
              </a:tr>
              <a:tr h="223474"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2× BiLSTM Layers (64 &amp; 32)</a:t>
                      </a:r>
                      <a:endParaRPr lang="en-US" sz="7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Captures sentence flow </a:t>
                      </a:r>
                      <a:r>
                        <a:rPr lang="en-US" sz="7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from both directions</a:t>
                      </a:r>
                      <a:endParaRPr lang="en-US" sz="7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145573"/>
                  </a:ext>
                </a:extLst>
              </a:tr>
              <a:tr h="223474">
                <a:tc>
                  <a:txBody>
                    <a:bodyPr/>
                    <a:lstStyle/>
                    <a:p>
                      <a:r>
                        <a:rPr lang="en-SG" sz="7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Batch Normalisation</a:t>
                      </a:r>
                      <a:endParaRPr lang="en-SG" sz="7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Keeps the model stable while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853467"/>
                  </a:ext>
                </a:extLst>
              </a:tr>
              <a:tr h="223474">
                <a:tc>
                  <a:txBody>
                    <a:bodyPr/>
                    <a:lstStyle/>
                    <a:p>
                      <a:r>
                        <a:rPr lang="en-SG" sz="7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Dense Layer + Dropout</a:t>
                      </a:r>
                      <a:endParaRPr lang="en-SG" sz="7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Learns deeper patterns + reduces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98256"/>
                  </a:ext>
                </a:extLst>
              </a:tr>
              <a:tr h="223474">
                <a:tc>
                  <a:txBody>
                    <a:bodyPr/>
                    <a:lstStyle/>
                    <a:p>
                      <a:r>
                        <a:rPr lang="en-SG" sz="7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Sigmoid Output</a:t>
                      </a:r>
                      <a:endParaRPr lang="en-SG" sz="7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Predicts if review is </a:t>
                      </a:r>
                      <a:r>
                        <a:rPr lang="en-US" sz="7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positive or negative</a:t>
                      </a:r>
                      <a:endParaRPr lang="en-US" sz="7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6664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5968958-D4B5-B6BC-A47A-B2684F1AF907}"/>
              </a:ext>
            </a:extLst>
          </p:cNvPr>
          <p:cNvSpPr txBox="1"/>
          <p:nvPr/>
        </p:nvSpPr>
        <p:spPr>
          <a:xfrm>
            <a:off x="6346378" y="421701"/>
            <a:ext cx="2704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 Chose BiLSTM for this Classification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remember important details over time, unlike </a:t>
            </a:r>
            <a:r>
              <a:rPr lang="en-US" sz="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RNNs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Bidirectional setup lets it read the review both </a:t>
            </a: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 &amp; backward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understands context better!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especially useful for short reviews, where small changes in phrasing can flip the meaning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SG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495F7F-12BD-5B77-6A71-892D8FA3C594}"/>
              </a:ext>
            </a:extLst>
          </p:cNvPr>
          <p:cNvSpPr txBox="1"/>
          <p:nvPr/>
        </p:nvSpPr>
        <p:spPr>
          <a:xfrm>
            <a:off x="6346378" y="1405094"/>
            <a:ext cx="279762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📈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Overview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 Epochs with EarlyStopping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Weighting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– model handled imbalance naturally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97.86%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Accuracy, outperforming all my previous models.</a:t>
            </a:r>
          </a:p>
          <a:p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18D191-26D5-C109-B6BC-64B159D669F1}"/>
              </a:ext>
            </a:extLst>
          </p:cNvPr>
          <p:cNvSpPr/>
          <p:nvPr/>
        </p:nvSpPr>
        <p:spPr>
          <a:xfrm>
            <a:off x="4418013" y="4723873"/>
            <a:ext cx="304800" cy="18573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90B768-A1FA-4230-66AE-58ED89D89BD7}"/>
              </a:ext>
            </a:extLst>
          </p:cNvPr>
          <p:cNvSpPr/>
          <p:nvPr/>
        </p:nvSpPr>
        <p:spPr>
          <a:xfrm>
            <a:off x="1834833" y="3297381"/>
            <a:ext cx="304800" cy="18573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CE8021-5B85-5222-3FCF-A136F9C99192}"/>
              </a:ext>
            </a:extLst>
          </p:cNvPr>
          <p:cNvSpPr/>
          <p:nvPr/>
        </p:nvSpPr>
        <p:spPr>
          <a:xfrm>
            <a:off x="899932" y="4236899"/>
            <a:ext cx="304800" cy="18573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3003D6-BA6E-ECE5-36C2-B86899893EF3}"/>
              </a:ext>
            </a:extLst>
          </p:cNvPr>
          <p:cNvCxnSpPr>
            <a:cxnSpLocks/>
          </p:cNvCxnSpPr>
          <p:nvPr/>
        </p:nvCxnSpPr>
        <p:spPr>
          <a:xfrm flipV="1">
            <a:off x="1189492" y="3792276"/>
            <a:ext cx="532156" cy="49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955CCB-5101-6824-D0AC-C8563CB39C1F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721648" y="3390250"/>
            <a:ext cx="113185" cy="402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7E9DA9D-15C9-3DD7-1D7A-7D2FF14B55A2}"/>
              </a:ext>
            </a:extLst>
          </p:cNvPr>
          <p:cNvSpPr/>
          <p:nvPr/>
        </p:nvSpPr>
        <p:spPr>
          <a:xfrm>
            <a:off x="1721648" y="3792276"/>
            <a:ext cx="686272" cy="495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DEE71-A16F-8228-32B0-C349B1FB5365}"/>
              </a:ext>
            </a:extLst>
          </p:cNvPr>
          <p:cNvSpPr txBox="1"/>
          <p:nvPr/>
        </p:nvSpPr>
        <p:spPr>
          <a:xfrm>
            <a:off x="1690610" y="3778426"/>
            <a:ext cx="74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few wrong predictions for both classes!</a:t>
            </a:r>
            <a:endParaRPr lang="en-SG" sz="7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254B1C-90F0-C2A5-DD53-B63C158FA503}"/>
              </a:ext>
            </a:extLst>
          </p:cNvPr>
          <p:cNvSpPr txBox="1"/>
          <p:nvPr/>
        </p:nvSpPr>
        <p:spPr>
          <a:xfrm>
            <a:off x="6299200" y="2306943"/>
            <a:ext cx="279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BiLSTM model is powerful because it learns </a:t>
            </a:r>
            <a:r>
              <a:rPr lang="en-US" sz="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both directions</a:t>
            </a: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retains key information, and performs strongly even on short, subtle reviews. </a:t>
            </a:r>
            <a:r>
              <a:rPr lang="en-US" sz="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now fully understand how deeper RNNs like LSTMs improve generalisation</a:t>
            </a: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7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was a big learning milestone for me.</a:t>
            </a:r>
            <a:endParaRPr lang="en-SG" sz="700" i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0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75677CE-78A1-3350-8F67-AB8F7C9BA8BA}"/>
              </a:ext>
            </a:extLst>
          </p:cNvPr>
          <p:cNvSpPr/>
          <p:nvPr/>
        </p:nvSpPr>
        <p:spPr>
          <a:xfrm>
            <a:off x="6469804" y="3771900"/>
            <a:ext cx="2643779" cy="13439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5937CD-D3BC-6B62-C139-280856C18D76}"/>
              </a:ext>
            </a:extLst>
          </p:cNvPr>
          <p:cNvSpPr/>
          <p:nvPr/>
        </p:nvSpPr>
        <p:spPr>
          <a:xfrm>
            <a:off x="6469804" y="356635"/>
            <a:ext cx="2643779" cy="33784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4473A2-8AE1-9B92-BDF2-968EDFA46013}"/>
              </a:ext>
            </a:extLst>
          </p:cNvPr>
          <p:cNvSpPr txBox="1">
            <a:spLocks/>
          </p:cNvSpPr>
          <p:nvPr/>
        </p:nvSpPr>
        <p:spPr>
          <a:xfrm>
            <a:off x="357550" y="0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/>
              <a:t>Modelling &amp; Evaluation: GRU &amp; Bidirectional GRU</a:t>
            </a:r>
            <a:endParaRPr lang="en-SG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95844-5D6E-636C-B797-F1F811148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1" y="356635"/>
            <a:ext cx="3573358" cy="2249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BA400-6F50-B302-8CB6-7799A3B5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" y="356636"/>
            <a:ext cx="2316649" cy="1393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E27313-A4DF-E4A0-0D8E-8A2FF60B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776" y="2637361"/>
            <a:ext cx="3589742" cy="2437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1D1255-D341-7622-3C38-8B307DC8C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49" y="2839692"/>
            <a:ext cx="2371933" cy="1193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6D76D3-BB36-CB9A-BB9C-0D22D63BBEEC}"/>
              </a:ext>
            </a:extLst>
          </p:cNvPr>
          <p:cNvSpPr txBox="1"/>
          <p:nvPr/>
        </p:nvSpPr>
        <p:spPr>
          <a:xfrm>
            <a:off x="6578601" y="360060"/>
            <a:ext cx="23784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GRUs?</a:t>
            </a:r>
            <a:endParaRPr lang="en-US" sz="8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GRUs (Gated Recurrent Units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are </a:t>
            </a:r>
            <a:r>
              <a:rPr lang="en-US" sz="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and more memory-efficient than </a:t>
            </a: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LSTMs</a:t>
            </a:r>
            <a:r>
              <a:rPr lang="en-US" sz="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for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texts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reviews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capture sentiment without needing long-term memory.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E7B76-68B6-D32A-5337-C545FE816647}"/>
              </a:ext>
            </a:extLst>
          </p:cNvPr>
          <p:cNvSpPr txBox="1"/>
          <p:nvPr/>
        </p:nvSpPr>
        <p:spPr>
          <a:xfrm>
            <a:off x="262255" y="204706"/>
            <a:ext cx="46062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u="sng" dirty="0">
                <a:latin typeface="Book Antiqua" panose="02040602050305030304" pitchFamily="18" charset="0"/>
              </a:rPr>
              <a:t>GRU Model</a:t>
            </a:r>
            <a:endParaRPr lang="en-SG" sz="700" b="1" u="sng" dirty="0">
              <a:latin typeface="Book Antiqua" panose="020406020503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CC5C9-B45E-70F8-D67A-E1435E91FFBB}"/>
              </a:ext>
            </a:extLst>
          </p:cNvPr>
          <p:cNvSpPr txBox="1"/>
          <p:nvPr/>
        </p:nvSpPr>
        <p:spPr>
          <a:xfrm>
            <a:off x="262255" y="2639637"/>
            <a:ext cx="46062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u="sng" dirty="0">
                <a:latin typeface="Book Antiqua" panose="02040602050305030304" pitchFamily="18" charset="0"/>
              </a:rPr>
              <a:t>Bidirectional GRU Model</a:t>
            </a:r>
            <a:endParaRPr lang="en-SG" sz="700" b="1" u="sng" dirty="0">
              <a:latin typeface="Book Antiqua" panose="020406020503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19C58-D34F-33CF-D680-5707E96C9D7C}"/>
              </a:ext>
            </a:extLst>
          </p:cNvPr>
          <p:cNvSpPr txBox="1"/>
          <p:nvPr/>
        </p:nvSpPr>
        <p:spPr>
          <a:xfrm>
            <a:off x="6660124" y="1160033"/>
            <a:ext cx="23719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 1 → 64 units, returns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 2 → 32 units, returns final hidden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Normalisation + Dense (64): Smoothens training, boosts generalisation.</a:t>
            </a:r>
          </a:p>
          <a:p>
            <a:endParaRPr lang="en-SG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 + Sigmoid (output): Prevents overfitting + binary sentiment output.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239668-81CF-751D-F29B-5A0C636CE51E}"/>
              </a:ext>
            </a:extLst>
          </p:cNvPr>
          <p:cNvSpPr txBox="1"/>
          <p:nvPr/>
        </p:nvSpPr>
        <p:spPr>
          <a:xfrm>
            <a:off x="6633885" y="2571750"/>
            <a:ext cx="2182448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Bidirectional GRU Enhancements</a:t>
            </a:r>
            <a:endParaRPr lang="en-US" sz="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base as GRU,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2× Bi-GRU Layers</a:t>
            </a:r>
            <a:r>
              <a:rPr lang="en-US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Learns from both </a:t>
            </a:r>
            <a:r>
              <a:rPr lang="en-US" sz="9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 and future</a:t>
            </a:r>
            <a:r>
              <a:rPr lang="en-US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words in a review!</a:t>
            </a:r>
          </a:p>
          <a:p>
            <a:r>
              <a:rPr lang="en-US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catch subtle context like sarcasm, negations, or shifted sentiment!</a:t>
            </a:r>
            <a:endParaRPr lang="en-SG" sz="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5AE852-A758-2FDC-F948-A25174C5C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50" y="4138168"/>
            <a:ext cx="2371934" cy="8405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240F8D-93BB-1802-80D4-4D81D43ED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549" y="1783496"/>
            <a:ext cx="2316649" cy="8228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DCDD32-EBE2-DAB4-CD96-C56B5C2126A9}"/>
              </a:ext>
            </a:extLst>
          </p:cNvPr>
          <p:cNvSpPr txBox="1"/>
          <p:nvPr/>
        </p:nvSpPr>
        <p:spPr>
          <a:xfrm>
            <a:off x="6469804" y="3746724"/>
            <a:ext cx="26913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Lighter, faster, and better at early convergence.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Macro F1-score among all models tested.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balance of speed, simplicity, and accuracy.</a:t>
            </a:r>
          </a:p>
          <a:p>
            <a:r>
              <a:rPr lang="en-US" sz="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Bidirectional GRU: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Slightly heavier but captures richer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competitive on precision/recall, especially for long/complex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Generalises well despite limited sequence length (5 tokens).</a:t>
            </a:r>
          </a:p>
          <a:p>
            <a:r>
              <a:rPr lang="en-US" sz="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Verdict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 edges ahead in raw accuracy and efficiency, but Bi-GRU is more context-aware. Both are strong candidates for real-world deployment in short-text sentiment systems!</a:t>
            </a:r>
            <a:endParaRPr lang="en-SG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8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5A1845-8E02-5DA2-2035-4A21226E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0" y="460588"/>
            <a:ext cx="4435429" cy="211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F4FA6B-F102-5719-510F-9CBAB1947C92}"/>
              </a:ext>
            </a:extLst>
          </p:cNvPr>
          <p:cNvSpPr txBox="1">
            <a:spLocks/>
          </p:cNvSpPr>
          <p:nvPr/>
        </p:nvSpPr>
        <p:spPr>
          <a:xfrm>
            <a:off x="357550" y="0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/>
              <a:t>Model Improvement: Enhancing GRU Performance with Attention Integration</a:t>
            </a:r>
            <a:endParaRPr lang="en-SG" sz="16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1AB462-C4FA-F4D2-4978-3E25E76BF0FE}"/>
              </a:ext>
            </a:extLst>
          </p:cNvPr>
          <p:cNvSpPr/>
          <p:nvPr/>
        </p:nvSpPr>
        <p:spPr>
          <a:xfrm>
            <a:off x="2055348" y="2113280"/>
            <a:ext cx="243840" cy="279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AC45C-B5CC-A68D-CE5B-CD3E6AA460DF}"/>
              </a:ext>
            </a:extLst>
          </p:cNvPr>
          <p:cNvSpPr/>
          <p:nvPr/>
        </p:nvSpPr>
        <p:spPr>
          <a:xfrm>
            <a:off x="4240824" y="2113280"/>
            <a:ext cx="239736" cy="279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7C817-497B-938C-8D36-FCD119F435FF}"/>
              </a:ext>
            </a:extLst>
          </p:cNvPr>
          <p:cNvSpPr txBox="1"/>
          <p:nvPr/>
        </p:nvSpPr>
        <p:spPr>
          <a:xfrm>
            <a:off x="4792980" y="392371"/>
            <a:ext cx="4351020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 for Attention Integration</a:t>
            </a:r>
          </a:p>
          <a:p>
            <a:pPr>
              <a:buNone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 (Gated Recurrent Unit)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was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the base architecture for further enhancement due to its exceptional performance and efficiency: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Macro F1-Score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96.03%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Test Accuracy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97.86%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(on par with Bi-LSTM)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Design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Lightweight and faster to train than LSTM-based models</a:t>
            </a:r>
          </a:p>
          <a:p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 the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Bidirectional LSTM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achieved strong performance, it comes with greater computational cost and complexity. So, I went ahead with GRU.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F7443-4242-E55D-F8BE-1D4B65352B6B}"/>
              </a:ext>
            </a:extLst>
          </p:cNvPr>
          <p:cNvSpPr txBox="1"/>
          <p:nvPr/>
        </p:nvSpPr>
        <p:spPr>
          <a:xfrm>
            <a:off x="4807630" y="1617643"/>
            <a:ext cx="43363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Add Attention?</a:t>
            </a:r>
          </a:p>
          <a:p>
            <a:pPr>
              <a:buNone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GRUs rely solely on the final hidden state — offering no insight into which parts of the input influenced predictions.</a:t>
            </a:r>
          </a:p>
          <a:p>
            <a:pPr>
              <a:buNone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an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 mechanism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allows the model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key sentiment-bearing words (e.g., </a:t>
            </a:r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“amazing”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“boring”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interpretability by highlighting influential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performance on longer or ambiguous review!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EB3D61-E336-AE0A-DFD6-4B0253EF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" y="2590860"/>
            <a:ext cx="5227154" cy="1325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10FF24-E5ED-EAFB-72DE-47C783BD0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0" y="3916740"/>
            <a:ext cx="2248490" cy="1127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043B3F-1713-9B15-5D5C-245FD847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40" y="3916740"/>
            <a:ext cx="2978664" cy="1127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3734C2-603E-FE02-5F83-78ABA405F6D4}"/>
              </a:ext>
            </a:extLst>
          </p:cNvPr>
          <p:cNvSpPr txBox="1"/>
          <p:nvPr/>
        </p:nvSpPr>
        <p:spPr>
          <a:xfrm>
            <a:off x="5584704" y="2512010"/>
            <a:ext cx="348234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– Attention-Enhanced GRU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Accuracy: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98.02%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Loss: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0.1230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 F1-Score: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96.22%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Class-wise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Class: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Precision = 96%, Recall = 92%, F1 = 94%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Class: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Precision = 98%, Recall = 99%, F1 = 99%</a:t>
            </a:r>
          </a:p>
          <a:p>
            <a:r>
              <a:rPr lang="en-SG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Takeaway:</a:t>
            </a:r>
            <a:b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 </a:t>
            </a:r>
            <a:r>
              <a:rPr lang="en-SG" sz="11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significantly improved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GRU’s focus on sentiment-heavy words, especially boosting </a:t>
            </a:r>
            <a:r>
              <a:rPr lang="en-SG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minority class (Negative)</a:t>
            </a:r>
            <a: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detection.</a:t>
            </a:r>
            <a:br>
              <a:rPr lang="en-SG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SG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 Higher accuracy, better interpretability, and stronger generalisation.</a:t>
            </a:r>
          </a:p>
        </p:txBody>
      </p:sp>
    </p:spTree>
    <p:extLst>
      <p:ext uri="{BB962C8B-B14F-4D97-AF65-F5344CB8AC3E}">
        <p14:creationId xmlns:p14="http://schemas.microsoft.com/office/powerpoint/2010/main" val="402712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17AC1C-78F3-339E-360C-5C7BF59C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0" y="533401"/>
            <a:ext cx="5085500" cy="2209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9F097C-754A-3D29-25E0-340B02CBDAD1}"/>
              </a:ext>
            </a:extLst>
          </p:cNvPr>
          <p:cNvSpPr txBox="1">
            <a:spLocks/>
          </p:cNvSpPr>
          <p:nvPr/>
        </p:nvSpPr>
        <p:spPr>
          <a:xfrm>
            <a:off x="357550" y="96683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a-DK" sz="1600" b="1" dirty="0"/>
              <a:t>Model Evaluation Before Hyperparameter Tuning</a:t>
            </a:r>
            <a:endParaRPr lang="en-SG" sz="16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4BDAB-6AB0-3650-B1D7-D2144A34D8C2}"/>
              </a:ext>
            </a:extLst>
          </p:cNvPr>
          <p:cNvSpPr/>
          <p:nvPr/>
        </p:nvSpPr>
        <p:spPr>
          <a:xfrm>
            <a:off x="4637088" y="2335529"/>
            <a:ext cx="328612" cy="1301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3F9D57-77BD-7F3F-B13A-ABC219A94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" y="2846573"/>
            <a:ext cx="2426312" cy="2200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D32520-33C1-D532-17D9-74F018B6F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738" y="2846574"/>
            <a:ext cx="2426312" cy="2200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CD138D-CC8D-458D-449B-A99330252EE3}"/>
              </a:ext>
            </a:extLst>
          </p:cNvPr>
          <p:cNvSpPr txBox="1"/>
          <p:nvPr/>
        </p:nvSpPr>
        <p:spPr>
          <a:xfrm>
            <a:off x="5366850" y="533401"/>
            <a:ext cx="377715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9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Accuracy Comparison – All RNN Models (Pre-Tuning)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Attention-Enhanced GRU</a:t>
            </a:r>
            <a:r>
              <a:rPr lang="en-SG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outperformed all models with a top test accuracy of </a:t>
            </a: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98.02%</a:t>
            </a:r>
            <a:endParaRPr lang="en-SG" sz="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</a:t>
            </a:r>
            <a:r>
              <a:rPr lang="en-SG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Bidirectional LSTM</a:t>
            </a:r>
            <a:r>
              <a:rPr lang="en-SG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tied at </a:t>
            </a: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97.86%</a:t>
            </a:r>
            <a:r>
              <a:rPr lang="en-SG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showing strong baseline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Bidirectional RNN</a:t>
            </a:r>
            <a:r>
              <a:rPr lang="en-SG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Bidirectional GRU</a:t>
            </a:r>
            <a:r>
              <a:rPr lang="en-SG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Baseline</a:t>
            </a:r>
            <a:r>
              <a:rPr lang="en-SG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followed closely behind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RNN Baseline</a:t>
            </a:r>
            <a:r>
              <a:rPr lang="en-SG" sz="9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had the lowest performance at </a:t>
            </a:r>
            <a:r>
              <a:rPr lang="en-SG" sz="9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96.87%</a:t>
            </a:r>
            <a:endParaRPr lang="en-SG" sz="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7E9F4-E832-F397-3E49-A7859B35BEE0}"/>
              </a:ext>
            </a:extLst>
          </p:cNvPr>
          <p:cNvSpPr txBox="1"/>
          <p:nvPr/>
        </p:nvSpPr>
        <p:spPr>
          <a:xfrm>
            <a:off x="5443050" y="1795285"/>
            <a:ext cx="3479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Not LSTM?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better for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sequences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our reviews are short (≈ 5–50 tokens)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 offers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accuracy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with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fewer parameters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training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learnt online that GRUs work better for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short-text classification, so I went forward with it!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C610E-B806-371C-70FF-4E27AAC53552}"/>
              </a:ext>
            </a:extLst>
          </p:cNvPr>
          <p:cNvSpPr txBox="1"/>
          <p:nvPr/>
        </p:nvSpPr>
        <p:spPr>
          <a:xfrm>
            <a:off x="5519250" y="2964836"/>
            <a:ext cx="3479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Final Models Selected for Tuning </a:t>
            </a:r>
            <a:r>
              <a:rPr lang="en-S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✅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 (Gated Recurrent Unit): High accuracy, faster, efficient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Attention-Enhanced GRU: Best accuracy, low FN, explainable model</a:t>
            </a:r>
          </a:p>
          <a:p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proceed with hyperparameter tuning on these two top-performing GRU-based models!</a:t>
            </a:r>
          </a:p>
        </p:txBody>
      </p:sp>
    </p:spTree>
    <p:extLst>
      <p:ext uri="{BB962C8B-B14F-4D97-AF65-F5344CB8AC3E}">
        <p14:creationId xmlns:p14="http://schemas.microsoft.com/office/powerpoint/2010/main" val="157133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BF8A45-38EA-4EEC-333B-CD4626931020}"/>
              </a:ext>
            </a:extLst>
          </p:cNvPr>
          <p:cNvSpPr/>
          <p:nvPr/>
        </p:nvSpPr>
        <p:spPr>
          <a:xfrm>
            <a:off x="357550" y="3301367"/>
            <a:ext cx="8699823" cy="16748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25878-49B1-D8D4-3C34-7442DAE5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0" y="457138"/>
            <a:ext cx="4214451" cy="2761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85E0EE1-D8A1-316D-F0AC-1FBB1DC514C8}"/>
              </a:ext>
            </a:extLst>
          </p:cNvPr>
          <p:cNvSpPr txBox="1">
            <a:spLocks/>
          </p:cNvSpPr>
          <p:nvPr/>
        </p:nvSpPr>
        <p:spPr>
          <a:xfrm>
            <a:off x="357550" y="21206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a-DK" sz="1600" b="1" dirty="0"/>
              <a:t>Hyperparameter Tuning: GRU Model </a:t>
            </a:r>
            <a:r>
              <a:rPr lang="en-SG" sz="1600" b="1" dirty="0"/>
              <a:t>(RandomSearch)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5F6AE2-701C-F6A1-CA9A-462C3117E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23004"/>
              </p:ext>
            </p:extLst>
          </p:nvPr>
        </p:nvGraphicFramePr>
        <p:xfrm>
          <a:off x="4709415" y="457138"/>
          <a:ext cx="4347957" cy="26854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49319">
                  <a:extLst>
                    <a:ext uri="{9D8B030D-6E8A-4147-A177-3AD203B41FA5}">
                      <a16:colId xmlns:a16="http://schemas.microsoft.com/office/drawing/2014/main" val="3067655677"/>
                    </a:ext>
                  </a:extLst>
                </a:gridCol>
                <a:gridCol w="1449319">
                  <a:extLst>
                    <a:ext uri="{9D8B030D-6E8A-4147-A177-3AD203B41FA5}">
                      <a16:colId xmlns:a16="http://schemas.microsoft.com/office/drawing/2014/main" val="3872970202"/>
                    </a:ext>
                  </a:extLst>
                </a:gridCol>
                <a:gridCol w="1449319">
                  <a:extLst>
                    <a:ext uri="{9D8B030D-6E8A-4147-A177-3AD203B41FA5}">
                      <a16:colId xmlns:a16="http://schemas.microsoft.com/office/drawing/2014/main" val="2303269572"/>
                    </a:ext>
                  </a:extLst>
                </a:gridCol>
              </a:tblGrid>
              <a:tr h="209697">
                <a:tc>
                  <a:txBody>
                    <a:bodyPr/>
                    <a:lstStyle/>
                    <a:p>
                      <a:r>
                        <a:rPr lang="en-SG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Hyperparameter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Range Tested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43223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r>
                        <a:rPr lang="en-SG" sz="9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GRU Units</a:t>
                      </a:r>
                      <a:endParaRPr lang="en-SG" sz="9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 to 256 (step=32)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Controls the number of neurons in each GRU layer → affects model capacity.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04720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r>
                        <a:rPr lang="en-SG" sz="9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Layers</a:t>
                      </a:r>
                      <a:endParaRPr lang="en-SG" sz="9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to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Adds depth to the model → captures complex sequential dependencies.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208212"/>
                  </a:ext>
                </a:extLst>
              </a:tr>
              <a:tr h="687892">
                <a:tc>
                  <a:txBody>
                    <a:bodyPr/>
                    <a:lstStyle/>
                    <a:p>
                      <a:r>
                        <a:rPr lang="en-SG" sz="9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Dropout Rate</a:t>
                      </a:r>
                      <a:endParaRPr lang="en-SG" sz="9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 to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Regularises</a:t>
                      </a:r>
                      <a:r>
                        <a:rPr lang="en-US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network → prevents overfitting by randomly dropping nodes.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319177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r>
                        <a:rPr lang="en-SG" sz="9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Learning Rate</a:t>
                      </a:r>
                      <a:endParaRPr lang="en-SG" sz="9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0.01, 0.001, 0.0001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Controls how fast the model learns → smaller rates help fine convergence.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7524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6E6094B-B36E-99AD-5E3F-2BA42E247059}"/>
              </a:ext>
            </a:extLst>
          </p:cNvPr>
          <p:cNvSpPr txBox="1"/>
          <p:nvPr/>
        </p:nvSpPr>
        <p:spPr>
          <a:xfrm>
            <a:off x="357550" y="3301367"/>
            <a:ext cx="314604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Tuning Process Overview</a:t>
            </a:r>
            <a:endParaRPr lang="en-SG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Method: </a:t>
            </a:r>
            <a:r>
              <a:rPr lang="en-SG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Tuner (</a:t>
            </a:r>
            <a:r>
              <a:rPr lang="en-SG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RandomSearch</a:t>
            </a: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 trials)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Function: </a:t>
            </a:r>
            <a:r>
              <a:rPr lang="en-SG" sz="105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val_accuracy</a:t>
            </a:r>
            <a:endParaRPr lang="en-SG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05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EarlyStopping</a:t>
            </a: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Prevents overfitting during training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05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ReduceLROnPlateau</a:t>
            </a: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Dynamically lowers learning rate when stuck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Validation Accuracy Achieved: </a:t>
            </a:r>
            <a:r>
              <a:rPr lang="en-SG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98.52%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81CEF6-91EA-8D08-06F1-3279A1F9DB92}"/>
              </a:ext>
            </a:extLst>
          </p:cNvPr>
          <p:cNvSpPr/>
          <p:nvPr/>
        </p:nvSpPr>
        <p:spPr>
          <a:xfrm>
            <a:off x="2954867" y="1032933"/>
            <a:ext cx="713149" cy="237067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Graphic 16" descr="Badge Tick with solid fill">
            <a:extLst>
              <a:ext uri="{FF2B5EF4-FFF2-40B4-BE49-F238E27FC236}">
                <a16:creationId xmlns:a16="http://schemas.microsoft.com/office/drawing/2014/main" id="{D8C2F6EA-D2A0-CD11-ACAF-6746F7D5D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5430" y="862626"/>
            <a:ext cx="577680" cy="5776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F8B8EE-CFAE-1C2D-42F7-60E202FC8BE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379133" y="1151466"/>
            <a:ext cx="575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415F96-F8DC-9D9F-1B2D-42E3531C0D73}"/>
              </a:ext>
            </a:extLst>
          </p:cNvPr>
          <p:cNvSpPr/>
          <p:nvPr/>
        </p:nvSpPr>
        <p:spPr>
          <a:xfrm>
            <a:off x="1185334" y="891606"/>
            <a:ext cx="1193800" cy="63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9D0D5B-0C99-3368-CE2B-2127C9E39A0F}"/>
              </a:ext>
            </a:extLst>
          </p:cNvPr>
          <p:cNvSpPr txBox="1"/>
          <p:nvPr/>
        </p:nvSpPr>
        <p:spPr>
          <a:xfrm>
            <a:off x="1165142" y="875392"/>
            <a:ext cx="12341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improved by </a:t>
            </a:r>
            <a:r>
              <a:rPr lang="en-US" sz="7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+0.66%</a:t>
            </a:r>
          </a:p>
          <a:p>
            <a:pPr algn="ctr"/>
            <a:endParaRPr lang="en-US" sz="700" b="1" u="sng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7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Confirmed stronger generalisation on test set</a:t>
            </a:r>
            <a:endParaRPr lang="en-SG" sz="7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9FC30-1930-2CDB-6133-D5FA5927B9A7}"/>
              </a:ext>
            </a:extLst>
          </p:cNvPr>
          <p:cNvSpPr txBox="1"/>
          <p:nvPr/>
        </p:nvSpPr>
        <p:spPr>
          <a:xfrm>
            <a:off x="3668016" y="3301367"/>
            <a:ext cx="279053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Best Model Configuration (Found by Tuner)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 Units: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 Layers: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Dropouts: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(layer 0),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(final layer)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Rate: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Parameters: ~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177K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can see this is a balanced architecture with moderate complexity and excellent accuracy.</a:t>
            </a:r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BD5F21-D584-032D-F3E4-6D13DAE576F2}"/>
              </a:ext>
            </a:extLst>
          </p:cNvPr>
          <p:cNvSpPr txBox="1"/>
          <p:nvPr/>
        </p:nvSpPr>
        <p:spPr>
          <a:xfrm>
            <a:off x="6458552" y="3301367"/>
            <a:ext cx="25988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 helped uncover the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optimal GRU architecture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accuracy, reduced overfitting, and enhanced model confidence.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better dropout handling and ideal learning rate, this model is now ready for robust real-world sentiment classification!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AD110B-7931-1D52-625D-460450F50DCC}"/>
              </a:ext>
            </a:extLst>
          </p:cNvPr>
          <p:cNvCxnSpPr/>
          <p:nvPr/>
        </p:nvCxnSpPr>
        <p:spPr>
          <a:xfrm>
            <a:off x="3503596" y="3301367"/>
            <a:ext cx="0" cy="16748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E354A9-E81F-AC45-1212-B42F06F6CF44}"/>
              </a:ext>
            </a:extLst>
          </p:cNvPr>
          <p:cNvCxnSpPr/>
          <p:nvPr/>
        </p:nvCxnSpPr>
        <p:spPr>
          <a:xfrm>
            <a:off x="6437697" y="3302931"/>
            <a:ext cx="0" cy="16748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A482CB-AC4F-E17E-666F-A2E7932BB28B}"/>
              </a:ext>
            </a:extLst>
          </p:cNvPr>
          <p:cNvSpPr/>
          <p:nvPr/>
        </p:nvSpPr>
        <p:spPr>
          <a:xfrm>
            <a:off x="242048" y="3200347"/>
            <a:ext cx="8699823" cy="16748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EED958-39D9-506B-D044-C5625F50D8FF}"/>
              </a:ext>
            </a:extLst>
          </p:cNvPr>
          <p:cNvSpPr txBox="1">
            <a:spLocks/>
          </p:cNvSpPr>
          <p:nvPr/>
        </p:nvSpPr>
        <p:spPr>
          <a:xfrm>
            <a:off x="357550" y="21206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a-DK" sz="1600" b="1" dirty="0"/>
              <a:t>Hyperparameter Tuning: </a:t>
            </a:r>
            <a:r>
              <a:rPr lang="en-SG" sz="1600" b="1" dirty="0"/>
              <a:t>Attention-Enhanced GRU (RandomSearch)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4FA14-4E37-BF4E-E38F-2AF8459A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8" y="569906"/>
            <a:ext cx="4214450" cy="238505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101AAB-F4B5-6B96-0AFF-11E31823A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78386"/>
              </p:ext>
            </p:extLst>
          </p:nvPr>
        </p:nvGraphicFramePr>
        <p:xfrm>
          <a:off x="4572000" y="569906"/>
          <a:ext cx="4494999" cy="238504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98333">
                  <a:extLst>
                    <a:ext uri="{9D8B030D-6E8A-4147-A177-3AD203B41FA5}">
                      <a16:colId xmlns:a16="http://schemas.microsoft.com/office/drawing/2014/main" val="895235691"/>
                    </a:ext>
                  </a:extLst>
                </a:gridCol>
                <a:gridCol w="1498333">
                  <a:extLst>
                    <a:ext uri="{9D8B030D-6E8A-4147-A177-3AD203B41FA5}">
                      <a16:colId xmlns:a16="http://schemas.microsoft.com/office/drawing/2014/main" val="2203994908"/>
                    </a:ext>
                  </a:extLst>
                </a:gridCol>
                <a:gridCol w="1498333">
                  <a:extLst>
                    <a:ext uri="{9D8B030D-6E8A-4147-A177-3AD203B41FA5}">
                      <a16:colId xmlns:a16="http://schemas.microsoft.com/office/drawing/2014/main" val="314528673"/>
                    </a:ext>
                  </a:extLst>
                </a:gridCol>
              </a:tblGrid>
              <a:tr h="243372">
                <a:tc>
                  <a:txBody>
                    <a:bodyPr/>
                    <a:lstStyle/>
                    <a:p>
                      <a:r>
                        <a:rPr lang="en-SG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Hyperparameter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Range Tested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72013"/>
                  </a:ext>
                </a:extLst>
              </a:tr>
              <a:tr h="535419">
                <a:tc>
                  <a:txBody>
                    <a:bodyPr/>
                    <a:lstStyle/>
                    <a:p>
                      <a:r>
                        <a:rPr lang="en-SG" sz="9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GRU Units</a:t>
                      </a:r>
                      <a:endParaRPr lang="en-SG" sz="9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 to 256 (step=32)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Controls neuron count per GRU layer → affects learning capacity.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38436"/>
                  </a:ext>
                </a:extLst>
              </a:tr>
              <a:tr h="535419">
                <a:tc>
                  <a:txBody>
                    <a:bodyPr/>
                    <a:lstStyle/>
                    <a:p>
                      <a:r>
                        <a:rPr lang="en-SG" sz="9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GRU Layers</a:t>
                      </a:r>
                      <a:endParaRPr lang="en-SG" sz="9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to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Adds depth → deeper models can learn longer dependencies.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336079"/>
                  </a:ext>
                </a:extLst>
              </a:tr>
              <a:tr h="535419">
                <a:tc>
                  <a:txBody>
                    <a:bodyPr/>
                    <a:lstStyle/>
                    <a:p>
                      <a:r>
                        <a:rPr lang="en-SG" sz="9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Dropout Rates</a:t>
                      </a:r>
                      <a:endParaRPr lang="en-SG" sz="9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 to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Prevents overfitting by randomly disabling units during training.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823956"/>
                  </a:ext>
                </a:extLst>
              </a:tr>
              <a:tr h="535419">
                <a:tc>
                  <a:txBody>
                    <a:bodyPr/>
                    <a:lstStyle/>
                    <a:p>
                      <a:r>
                        <a:rPr lang="en-SG" sz="9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Learning Rate</a:t>
                      </a:r>
                      <a:endParaRPr lang="en-SG" sz="9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0.01, 0.001, 0.0001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Adjusts how fast the model learns → crucial for stable convergence.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133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AF840C-BF71-3235-A97B-B37DC0D4DB25}"/>
              </a:ext>
            </a:extLst>
          </p:cNvPr>
          <p:cNvSpPr txBox="1"/>
          <p:nvPr/>
        </p:nvSpPr>
        <p:spPr>
          <a:xfrm>
            <a:off x="357548" y="3207096"/>
            <a:ext cx="27417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Tuning Strategy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Method: </a:t>
            </a:r>
            <a:r>
              <a:rPr lang="en-SG" sz="12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RandomSearch (20 trials)</a:t>
            </a:r>
            <a:endParaRPr lang="en-SG" sz="12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Maximise </a:t>
            </a:r>
            <a:r>
              <a:rPr lang="en-SG" sz="125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val_accuracy</a:t>
            </a:r>
            <a:endParaRPr lang="en-SG" sz="12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25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EarlyStopping</a:t>
            </a:r>
            <a:r>
              <a:rPr lang="en-SG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Prevent overfitting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25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ReduceLROnPlateau</a:t>
            </a:r>
            <a:r>
              <a:rPr lang="en-SG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Improve convergence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Validation Accuracy: </a:t>
            </a:r>
            <a:r>
              <a:rPr lang="en-SG" sz="12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98.35%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5E71D-9686-2939-05A1-9AA30FA77F29}"/>
              </a:ext>
            </a:extLst>
          </p:cNvPr>
          <p:cNvSpPr txBox="1"/>
          <p:nvPr/>
        </p:nvSpPr>
        <p:spPr>
          <a:xfrm>
            <a:off x="3234090" y="3200347"/>
            <a:ext cx="281057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Model Configuration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 Units: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GRU Layers: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Dropout: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Rate: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Parameters: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~157K</a:t>
            </a: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can see that it is lightweight and effective — balances attention with model efficiency.</a:t>
            </a:r>
            <a:endParaRPr lang="en-SG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ECD0B-A091-339B-E1F1-35ABD245E298}"/>
              </a:ext>
            </a:extLst>
          </p:cNvPr>
          <p:cNvSpPr txBox="1"/>
          <p:nvPr/>
        </p:nvSpPr>
        <p:spPr>
          <a:xfrm>
            <a:off x="6044667" y="3207096"/>
            <a:ext cx="274178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attention mechanism improves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interpretability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letting the model </a:t>
            </a:r>
            <a:r>
              <a:rPr lang="en-US" sz="11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important tokens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Tuning further enhanced performance and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helped reduce misclassifications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tuned model generalises well across diverse sentiment inputs!</a:t>
            </a: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8B171-55C3-724B-F704-AB87F501EF87}"/>
              </a:ext>
            </a:extLst>
          </p:cNvPr>
          <p:cNvCxnSpPr/>
          <p:nvPr/>
        </p:nvCxnSpPr>
        <p:spPr>
          <a:xfrm>
            <a:off x="3089708" y="3207096"/>
            <a:ext cx="0" cy="16748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17890E-5973-A354-AD7D-21519225A688}"/>
              </a:ext>
            </a:extLst>
          </p:cNvPr>
          <p:cNvCxnSpPr/>
          <p:nvPr/>
        </p:nvCxnSpPr>
        <p:spPr>
          <a:xfrm>
            <a:off x="6014186" y="3207096"/>
            <a:ext cx="0" cy="16748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2063B48-9D60-4B8D-0DE7-FC682F8A8805}"/>
              </a:ext>
            </a:extLst>
          </p:cNvPr>
          <p:cNvSpPr/>
          <p:nvPr/>
        </p:nvSpPr>
        <p:spPr>
          <a:xfrm>
            <a:off x="2626195" y="933652"/>
            <a:ext cx="713149" cy="3034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19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244224-994E-CFC3-45A8-30ED8BD4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0" y="320958"/>
            <a:ext cx="4400717" cy="19190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202D957-0FCE-6AF0-BAB4-61826BDC3E67}"/>
              </a:ext>
            </a:extLst>
          </p:cNvPr>
          <p:cNvSpPr txBox="1">
            <a:spLocks/>
          </p:cNvSpPr>
          <p:nvPr/>
        </p:nvSpPr>
        <p:spPr>
          <a:xfrm>
            <a:off x="357550" y="-33868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SG" sz="1600" b="1" dirty="0"/>
              <a:t>Model Deployment &amp; Conclusions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D9EAD2-CC3B-2AEA-0D6E-9B501FF5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7" y="320957"/>
            <a:ext cx="4028183" cy="1919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5F387D-5F4C-BD83-F331-63A456984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99" y="2318730"/>
            <a:ext cx="4335068" cy="276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AB6126-A119-A885-B0A3-EE323B5D8A57}"/>
              </a:ext>
            </a:extLst>
          </p:cNvPr>
          <p:cNvSpPr txBox="1"/>
          <p:nvPr/>
        </p:nvSpPr>
        <p:spPr>
          <a:xfrm>
            <a:off x="4758267" y="2248899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🎬 Real-World Testing – </a:t>
            </a:r>
            <a:r>
              <a:rPr lang="en-US" sz="1000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Hypertuned</a:t>
            </a:r>
            <a:r>
              <a:rPr lang="en-US" sz="1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GRU in Action</a:t>
            </a:r>
          </a:p>
          <a:p>
            <a:pPr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validate my best-performing model, I deployed the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 tuned GRU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IMDB movie reviews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seen during training or testing.</a:t>
            </a:r>
          </a:p>
          <a:p>
            <a:pPr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review was: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Preprocessed using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lemmatisation, stopword removal, tokenisation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Padded to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 = 5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Passed into the final model for sentiment 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EF6D0-4EA0-8BC2-47FB-69F15D59E328}"/>
              </a:ext>
            </a:extLst>
          </p:cNvPr>
          <p:cNvSpPr txBox="1"/>
          <p:nvPr/>
        </p:nvSpPr>
        <p:spPr>
          <a:xfrm>
            <a:off x="4758267" y="3343418"/>
            <a:ext cx="43857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Model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 out of 9 reviews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classified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confidence scores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both positive and negative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Understood sarcasm, intensity, and subjective cues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Demonstrated </a:t>
            </a:r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robustness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 descr="A yellow sign with black letters&#10;&#10;AI-generated content may be incorrect.">
            <a:extLst>
              <a:ext uri="{FF2B5EF4-FFF2-40B4-BE49-F238E27FC236}">
                <a16:creationId xmlns:a16="http://schemas.microsoft.com/office/drawing/2014/main" id="{562985F5-99F4-AADE-DA8D-7A68FD9DB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483" y="2251853"/>
            <a:ext cx="452967" cy="1944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7B78B2-616F-DC80-A8FE-01640C76F5A6}"/>
              </a:ext>
            </a:extLst>
          </p:cNvPr>
          <p:cNvSpPr txBox="1"/>
          <p:nvPr/>
        </p:nvSpPr>
        <p:spPr>
          <a:xfrm>
            <a:off x="4758267" y="4053215"/>
            <a:ext cx="46634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Conclusion!</a:t>
            </a:r>
          </a:p>
          <a:p>
            <a:pPr>
              <a:buNone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this project, I tried out different RNN models to see which one could best predict movie review sentiment. After testing many versions, the </a:t>
            </a:r>
            <a:r>
              <a:rPr lang="en-US" sz="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Hypertuned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GRU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gave the best results — reaching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98.52% accuracy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 test set. It was not only accurate, but also worked well on real, messy reviews. </a:t>
            </a:r>
          </a:p>
          <a:p>
            <a:pPr>
              <a:buNone/>
            </a:pP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Along the way,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learnt a lot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especially how to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text, </a:t>
            </a:r>
            <a:r>
              <a:rPr lang="en-US" sz="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attention layers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help the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focus, and tune model settings to get better results. In the end,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managed to build a strong and reliable model that’s ready to be used in real life which I’m very proud of!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8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62292F8-31CE-1C01-0B72-E570F6D2E74B}"/>
              </a:ext>
            </a:extLst>
          </p:cNvPr>
          <p:cNvSpPr/>
          <p:nvPr/>
        </p:nvSpPr>
        <p:spPr>
          <a:xfrm>
            <a:off x="4458918" y="2092792"/>
            <a:ext cx="3970032" cy="17194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27FB1-3ACC-460C-B58A-A50BC54311B6}"/>
              </a:ext>
            </a:extLst>
          </p:cNvPr>
          <p:cNvSpPr/>
          <p:nvPr/>
        </p:nvSpPr>
        <p:spPr>
          <a:xfrm>
            <a:off x="628648" y="2092793"/>
            <a:ext cx="3224894" cy="17194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C2EDA-A5FE-E7AA-1322-D86A1624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27" y="201261"/>
            <a:ext cx="7713900" cy="548700"/>
          </a:xfrm>
        </p:spPr>
        <p:txBody>
          <a:bodyPr wrap="square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/>
              <a:t>Data Exploration: Basic Data Understanding with </a:t>
            </a:r>
            <a:r>
              <a:rPr lang="en-US" sz="1600" b="1" dirty="0">
                <a:solidFill>
                  <a:schemeClr val="bg1"/>
                </a:solidFill>
              </a:rPr>
              <a:t>Pandas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0CF2FC-AB69-620D-8409-45D96DD3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7"/>
          <a:stretch/>
        </p:blipFill>
        <p:spPr>
          <a:xfrm>
            <a:off x="628648" y="691088"/>
            <a:ext cx="3224893" cy="134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BC55C8-6C3A-AEE5-3F17-C7816F47BE59}"/>
              </a:ext>
            </a:extLst>
          </p:cNvPr>
          <p:cNvSpPr txBox="1"/>
          <p:nvPr/>
        </p:nvSpPr>
        <p:spPr>
          <a:xfrm>
            <a:off x="668330" y="2153960"/>
            <a:ext cx="32050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began by checking the dataset’s shape: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527 rows and 4 columns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Based on what I’ve learnt in class, I immediately recognised that 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527 samples is insufficient for training a robust RNN model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especially for generalising well. This highlighted the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</a:t>
            </a:r>
            <a:r>
              <a:rPr lang="en-US" sz="12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augmentation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early in the workflow, which I planned to address later during preprocessing.</a:t>
            </a:r>
            <a:endParaRPr lang="en-SG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588B8-7CF7-A760-A474-683F1CBBF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18" y="682923"/>
            <a:ext cx="3989874" cy="134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5A7706-1F7C-DC96-D296-2001B29B5E11}"/>
              </a:ext>
            </a:extLst>
          </p:cNvPr>
          <p:cNvSpPr txBox="1"/>
          <p:nvPr/>
        </p:nvSpPr>
        <p:spPr>
          <a:xfrm>
            <a:off x="4478760" y="2092793"/>
            <a:ext cx="39700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.info()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 reviewed the structure and completeness of each column. The dataset contains four features: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105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05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05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and valid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has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 planned to handle later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05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augmentation-tip column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completely empty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will be dropped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step helped me validate data quality and finalise which columns to retain for preprocessing &amp; modelling!</a:t>
            </a:r>
            <a:endParaRPr lang="en-SG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EAC422-6999-075F-71E1-66951806A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7" y="4042248"/>
            <a:ext cx="3244737" cy="88038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F8D2ACD-563C-BB7F-65A7-25BA2647693C}"/>
              </a:ext>
            </a:extLst>
          </p:cNvPr>
          <p:cNvSpPr/>
          <p:nvPr/>
        </p:nvSpPr>
        <p:spPr>
          <a:xfrm>
            <a:off x="7541683" y="1613810"/>
            <a:ext cx="463550" cy="127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734901-AF09-9B4D-DCE9-586FD822F0A1}"/>
              </a:ext>
            </a:extLst>
          </p:cNvPr>
          <p:cNvSpPr txBox="1"/>
          <p:nvPr/>
        </p:nvSpPr>
        <p:spPr>
          <a:xfrm>
            <a:off x="536724" y="3767691"/>
            <a:ext cx="4849585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sz="1050" b="1" i="1" u="sng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Checkin</a:t>
            </a:r>
            <a:r>
              <a:rPr lang="en-US" sz="1050" b="1" i="1" u="sng" dirty="0">
                <a:solidFill>
                  <a:schemeClr val="tx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 For Missing Values</a:t>
            </a:r>
            <a:endParaRPr lang="en-US" sz="1050" b="1" u="sng" dirty="0">
              <a:solidFill>
                <a:schemeClr val="tx1"/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EBAF45-EC6E-2B3E-A328-16F1B05F1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918" y="3914035"/>
            <a:ext cx="2689989" cy="100043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6FE913D-C10E-E1AA-D764-55C24626D453}"/>
              </a:ext>
            </a:extLst>
          </p:cNvPr>
          <p:cNvSpPr txBox="1"/>
          <p:nvPr/>
        </p:nvSpPr>
        <p:spPr>
          <a:xfrm>
            <a:off x="7148907" y="3883339"/>
            <a:ext cx="180309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🔍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low median (</a:t>
            </a:r>
            <a:r>
              <a:rPr lang="en-US" sz="105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0.12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manual review of the texts, it's clear that </a:t>
            </a:r>
            <a:r>
              <a:rPr lang="en-US" sz="105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scores reflect more positive sentiment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while </a:t>
            </a:r>
            <a:r>
              <a:rPr lang="en-US" sz="105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scores indicate negativity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SG" sz="105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blue and black text&#10;&#10;AI-generated content may be incorrect.">
            <a:extLst>
              <a:ext uri="{FF2B5EF4-FFF2-40B4-BE49-F238E27FC236}">
                <a16:creationId xmlns:a16="http://schemas.microsoft.com/office/drawing/2014/main" id="{4C45642B-A36A-A788-6D20-D8441B9A6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598" y="110957"/>
            <a:ext cx="1355860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56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FBA251-C962-38C7-517F-FC8CDC7A6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</a:t>
            </a:r>
            <a:br>
              <a:rPr lang="en-SG" dirty="0"/>
            </a:br>
            <a:r>
              <a:rPr lang="en-SG" dirty="0"/>
              <a:t>You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40BD33-24DA-BE59-C68F-1720F0D0F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sz="1200" dirty="0"/>
              <a:t>DELE CA1 – Part B By Balamurugan Siddhartha</a:t>
            </a:r>
          </a:p>
        </p:txBody>
      </p:sp>
    </p:spTree>
    <p:extLst>
      <p:ext uri="{BB962C8B-B14F-4D97-AF65-F5344CB8AC3E}">
        <p14:creationId xmlns:p14="http://schemas.microsoft.com/office/powerpoint/2010/main" val="371068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14A399-C406-0F19-0987-BBDF58228BBF}"/>
              </a:ext>
            </a:extLst>
          </p:cNvPr>
          <p:cNvSpPr/>
          <p:nvPr/>
        </p:nvSpPr>
        <p:spPr>
          <a:xfrm>
            <a:off x="4686299" y="3270250"/>
            <a:ext cx="4157301" cy="1612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577C7-E7DB-03AA-7B63-1C4CCB28C30C}"/>
              </a:ext>
            </a:extLst>
          </p:cNvPr>
          <p:cNvSpPr/>
          <p:nvPr/>
        </p:nvSpPr>
        <p:spPr>
          <a:xfrm>
            <a:off x="414699" y="3270250"/>
            <a:ext cx="4157301" cy="1612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1458D-67EA-D4E8-30A0-7D2C2D07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00" y="176857"/>
            <a:ext cx="8428900" cy="548700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Exploratory Data Analysis: Score Distribution (Raw &amp; Binned)</a:t>
            </a:r>
            <a:endParaRPr lang="en-SG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06D792-39E5-2094-0C60-FCE80575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0" y="781620"/>
            <a:ext cx="4157300" cy="241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3B681-4A20-0468-F4D0-8777A5C3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781620"/>
            <a:ext cx="4157300" cy="241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B469A6-39AC-1D41-312C-F2315ABABB05}"/>
              </a:ext>
            </a:extLst>
          </p:cNvPr>
          <p:cNvSpPr txBox="1"/>
          <p:nvPr/>
        </p:nvSpPr>
        <p:spPr>
          <a:xfrm>
            <a:off x="341220" y="610141"/>
            <a:ext cx="4588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u="sng" dirty="0">
                <a:latin typeface="Book Antiqua" panose="02040602050305030304" pitchFamily="18" charset="0"/>
              </a:rPr>
              <a:t>Histogram Of Raw Score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DCC31-05AA-DDE8-66BB-346FB649E6EE}"/>
              </a:ext>
            </a:extLst>
          </p:cNvPr>
          <p:cNvSpPr txBox="1"/>
          <p:nvPr/>
        </p:nvSpPr>
        <p:spPr>
          <a:xfrm>
            <a:off x="6606600" y="610141"/>
            <a:ext cx="4588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u="sng" dirty="0">
                <a:latin typeface="Book Antiqua" panose="02040602050305030304" pitchFamily="18" charset="0"/>
              </a:rPr>
              <a:t>Histogram Of Binned Score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86591-C365-2A41-A138-724285EFC920}"/>
              </a:ext>
            </a:extLst>
          </p:cNvPr>
          <p:cNvSpPr txBox="1"/>
          <p:nvPr/>
        </p:nvSpPr>
        <p:spPr>
          <a:xfrm>
            <a:off x="414701" y="3346217"/>
            <a:ext cx="4157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is clearly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right-skewed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most review scores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 0.3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positive sentiment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aligns with the scoring scheme where </a:t>
            </a:r>
            <a:r>
              <a:rPr lang="en-US" sz="11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scores mean more positive sentiment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this pattern clearer and prepare for classification, I later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binned the continuous scores into discrete categories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While this doesn’t address class imbalance directly, it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simplify labelling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highlights the skew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will be tackled through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during preprocessing!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60FA9-9655-3015-65DF-576FFC2D6340}"/>
              </a:ext>
            </a:extLst>
          </p:cNvPr>
          <p:cNvSpPr txBox="1"/>
          <p:nvPr/>
        </p:nvSpPr>
        <p:spPr>
          <a:xfrm>
            <a:off x="4686300" y="3346217"/>
            <a:ext cx="4157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visualise the score distribution more clearly, I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binned the continuous scores into 11 integer intervals (0–10)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binned histogram confirms a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concentration of reviews in the lower bins (0–2)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reinforcing the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right-skewed sentiment trend</a:t>
            </a:r>
            <a:r>
              <a:rPr lang="en-US" sz="11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observed earlier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view helps highlight the </a:t>
            </a:r>
            <a:r>
              <a:rPr lang="en-US" sz="11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across rating levels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 addressed later using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weighting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modelling phase.</a:t>
            </a:r>
          </a:p>
        </p:txBody>
      </p:sp>
    </p:spTree>
    <p:extLst>
      <p:ext uri="{BB962C8B-B14F-4D97-AF65-F5344CB8AC3E}">
        <p14:creationId xmlns:p14="http://schemas.microsoft.com/office/powerpoint/2010/main" val="404783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3356D4-9A2B-6927-5E6A-B245981B2233}"/>
              </a:ext>
            </a:extLst>
          </p:cNvPr>
          <p:cNvSpPr/>
          <p:nvPr/>
        </p:nvSpPr>
        <p:spPr>
          <a:xfrm>
            <a:off x="4384221" y="2791326"/>
            <a:ext cx="4459379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157167-47A5-D37B-88AA-EEF10BA196B5}"/>
              </a:ext>
            </a:extLst>
          </p:cNvPr>
          <p:cNvSpPr/>
          <p:nvPr/>
        </p:nvSpPr>
        <p:spPr>
          <a:xfrm>
            <a:off x="4384221" y="647061"/>
            <a:ext cx="4459378" cy="2031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9D50B-E81E-2D80-DE99-D0B946C8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7" y="647062"/>
            <a:ext cx="3708694" cy="2031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EB4DD-902D-97BF-9D36-3785D0AD3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7" y="2791327"/>
            <a:ext cx="3708694" cy="2031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BB8983-3A1C-F545-511D-DFE0DA2A9CE0}"/>
              </a:ext>
            </a:extLst>
          </p:cNvPr>
          <p:cNvSpPr txBox="1"/>
          <p:nvPr/>
        </p:nvSpPr>
        <p:spPr>
          <a:xfrm>
            <a:off x="4384220" y="647061"/>
            <a:ext cx="44593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computed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count for each review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understand the overall text length distribution. On average, reviews contained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13.04 words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a total of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6847 words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across the dataset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step helped me estimate the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sequence length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tokenisation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balancing between retaining enough context and avoiding excessive padding or truncation!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67C87E-BBF8-DD4E-91CD-1E9B903D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00" y="176857"/>
            <a:ext cx="8428900" cy="548700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Exploratory Data Analysis: Review Length Distribution</a:t>
            </a:r>
            <a:endParaRPr lang="en-SG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A2DF6-EF9F-41E2-D128-F68CF05707BB}"/>
              </a:ext>
            </a:extLst>
          </p:cNvPr>
          <p:cNvSpPr txBox="1"/>
          <p:nvPr/>
        </p:nvSpPr>
        <p:spPr>
          <a:xfrm>
            <a:off x="4384221" y="2794648"/>
            <a:ext cx="44593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reviews are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typically between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to 15 words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expected in casual feedback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few outliers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exceed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 words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introducing variation in review lengths.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helped set an optimal maximum sequence length — preserving most reviews while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reducing padding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avoiding truncation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during tokenisation. ✅ 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96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2A4787F-8642-686B-A7A8-FA14BAFE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1" y="645070"/>
            <a:ext cx="3856900" cy="2099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7A7065-0251-9570-CD91-09AA085F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1" y="2845672"/>
            <a:ext cx="3856900" cy="212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A020DA2-5E50-51C7-5B45-637F122E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00" y="176857"/>
            <a:ext cx="8428900" cy="548700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Exploratory Data Analysis: Language Distribution</a:t>
            </a:r>
            <a:endParaRPr lang="en-SG" sz="1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F0D4B-DF75-B5C6-7909-83D8F07207FB}"/>
              </a:ext>
            </a:extLst>
          </p:cNvPr>
          <p:cNvSpPr txBox="1"/>
          <p:nvPr/>
        </p:nvSpPr>
        <p:spPr>
          <a:xfrm>
            <a:off x="4629150" y="621270"/>
            <a:ext cx="44068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reviews are written in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 (297)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Malay (226)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make up the bulk of the dataset. Only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review each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in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Chinese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Nippon (Japanese)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so they are rare cases.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though they are very few, I chose to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all language entries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🔍 However, after inspecting them further, I found that the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Chinese and Japanese reviews were extremely short, vague, and offered no useful sentiment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so I decided to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them later during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maintain the quality of the dataset!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dataset is quite small,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single review matters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Removing even one could risk losing useful information. That’s why I felt it was important to take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inclusive and practical approach 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chose to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entries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explain more in the next slides about exactly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 did with those non-English reviews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3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3C4C21E-561A-55A9-9D06-42651D9ED8BF}"/>
              </a:ext>
            </a:extLst>
          </p:cNvPr>
          <p:cNvSpPr/>
          <p:nvPr/>
        </p:nvSpPr>
        <p:spPr>
          <a:xfrm>
            <a:off x="0" y="2743196"/>
            <a:ext cx="9144000" cy="2400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57752-6C0E-A1D5-84E7-9C3C286F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775"/>
          <a:stretch/>
        </p:blipFill>
        <p:spPr>
          <a:xfrm>
            <a:off x="0" y="563380"/>
            <a:ext cx="9144000" cy="21798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A78311-82E5-7FC4-E357-1AA6433ECAD8}"/>
              </a:ext>
            </a:extLst>
          </p:cNvPr>
          <p:cNvSpPr txBox="1">
            <a:spLocks/>
          </p:cNvSpPr>
          <p:nvPr/>
        </p:nvSpPr>
        <p:spPr>
          <a:xfrm>
            <a:off x="357550" y="91979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Advanced EDA: Word Cloud Analysis by Language</a:t>
            </a:r>
            <a:endParaRPr lang="en-SG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1F514-E19D-8B38-7649-A7BBA50E5281}"/>
              </a:ext>
            </a:extLst>
          </p:cNvPr>
          <p:cNvSpPr txBox="1"/>
          <p:nvPr/>
        </p:nvSpPr>
        <p:spPr>
          <a:xfrm>
            <a:off x="177804" y="2743197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reviewing the language distribution, I decided to perform </a:t>
            </a:r>
            <a: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 text-based EDA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exploring and learning the </a:t>
            </a:r>
            <a:r>
              <a:rPr lang="en-US" sz="12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WordCloud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in Python.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generated word clouds for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four languages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Chinese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Nippon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to visualise the most frequent terms used in the 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phrases like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"filem ini"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"suka"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"luar biasa"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extraordinary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were common — reflecting </a:t>
            </a:r>
            <a:r>
              <a:rPr lang="en-US" sz="1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positive sentiment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top words included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"Avengers"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"Endgame"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"visual effects"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"plot"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showing specific film mentions and evaluative vocabulary.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Chinese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Nippon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reviews only had one entry each, their word clouds still showed simple expressions like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"tai hao"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"Nani"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helped me identify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sentiment-bearing language patterns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across languages and made it easier to understand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users' express opinion across cultures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even in this small dataset.</a:t>
            </a:r>
          </a:p>
        </p:txBody>
      </p:sp>
    </p:spTree>
    <p:extLst>
      <p:ext uri="{BB962C8B-B14F-4D97-AF65-F5344CB8AC3E}">
        <p14:creationId xmlns:p14="http://schemas.microsoft.com/office/powerpoint/2010/main" val="84888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2FDB3B-50E9-36F2-F1F4-B8704B18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2" y="505614"/>
            <a:ext cx="4258553" cy="4451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C0D357E-8980-7658-5A43-D4DDACFD6A26}"/>
              </a:ext>
            </a:extLst>
          </p:cNvPr>
          <p:cNvSpPr txBox="1">
            <a:spLocks/>
          </p:cNvSpPr>
          <p:nvPr/>
        </p:nvSpPr>
        <p:spPr>
          <a:xfrm>
            <a:off x="357550" y="50113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Advanced EDA: </a:t>
            </a:r>
            <a:r>
              <a:rPr lang="en-SG" sz="1800" b="1" dirty="0"/>
              <a:t>N-Gram Phrase Frequency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2147A-1DD1-7B99-0DBC-0658FBF3537B}"/>
              </a:ext>
            </a:extLst>
          </p:cNvPr>
          <p:cNvSpPr txBox="1"/>
          <p:nvPr/>
        </p:nvSpPr>
        <p:spPr>
          <a:xfrm>
            <a:off x="4496494" y="505614"/>
            <a:ext cx="46475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learn how words appear together, I did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n-gram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using </a:t>
            </a:r>
            <a:r>
              <a:rPr lang="en-US" sz="1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2-word, 3-word, and 4-word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combos.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helps spot common phrases that carry </a:t>
            </a:r>
            <a:r>
              <a:rPr lang="en-US" sz="1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sentiment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meaning, not just single keywords!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05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Top 2-Grams</a:t>
            </a: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filem ini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avengers' endgame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effects</a:t>
            </a:r>
          </a:p>
          <a:p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Shows people often talk about </a:t>
            </a:r>
            <a:r>
              <a:rPr lang="en-US" sz="1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films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elements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05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Top 3-Grams</a:t>
            </a: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 persembahan yang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gave a performance that</a:t>
            </a:r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luar biasa saya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extraordinary, I</a:t>
            </a:r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effects</a:t>
            </a:r>
          </a:p>
          <a:p>
            <a:b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These show clear opinions with verbs and adjectives.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SG" sz="105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Top 4-Grams</a:t>
            </a:r>
          </a:p>
          <a:p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SG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pelakon memberikan persembahan yang</a:t>
            </a: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SG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actor gave a performance that</a:t>
            </a:r>
            <a:b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SG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filem ini luar biasa</a:t>
            </a: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SG" sz="10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film is extraordinary</a:t>
            </a:r>
          </a:p>
          <a:p>
            <a:b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Even long phrases are </a:t>
            </a:r>
            <a:r>
              <a:rPr lang="en-SG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and useful</a:t>
            </a: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good for </a:t>
            </a:r>
            <a:r>
              <a:rPr lang="en-SG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models</a:t>
            </a:r>
            <a:r>
              <a:rPr lang="en-SG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learn from sequences.</a:t>
            </a:r>
          </a:p>
          <a:p>
            <a:endParaRPr lang="en-SG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proves the dataset isn’t just random words — it has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meaningful sentence patterns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is perfect for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Models!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✅</a:t>
            </a:r>
          </a:p>
          <a:p>
            <a:endParaRPr lang="en-SG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55C5124-1532-D32E-C187-3BC2C220F2CC}"/>
              </a:ext>
            </a:extLst>
          </p:cNvPr>
          <p:cNvSpPr/>
          <p:nvPr/>
        </p:nvSpPr>
        <p:spPr>
          <a:xfrm>
            <a:off x="4572000" y="2822005"/>
            <a:ext cx="4402667" cy="2013485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7A8A9-9981-BC9B-BDB8-1A21D427EB61}"/>
              </a:ext>
            </a:extLst>
          </p:cNvPr>
          <p:cNvSpPr/>
          <p:nvPr/>
        </p:nvSpPr>
        <p:spPr>
          <a:xfrm>
            <a:off x="4572000" y="656068"/>
            <a:ext cx="4402667" cy="201348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E026B-0925-F446-0586-C3528383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12" y="656068"/>
            <a:ext cx="4121071" cy="2013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E1529D-5F52-53A9-232E-0A6630E11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2" y="2822005"/>
            <a:ext cx="4121071" cy="20134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7104C09-8AF7-D7DC-A193-C157E3F66CCF}"/>
              </a:ext>
            </a:extLst>
          </p:cNvPr>
          <p:cNvSpPr txBox="1">
            <a:spLocks/>
          </p:cNvSpPr>
          <p:nvPr/>
        </p:nvSpPr>
        <p:spPr>
          <a:xfrm>
            <a:off x="357550" y="107368"/>
            <a:ext cx="842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/>
              <a:t>Advanced EDA: Score Patterns by Review Length &amp; Language</a:t>
            </a:r>
            <a:endParaRPr lang="en-SG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34586-DCF4-F2F7-0B21-7E0B0288F968}"/>
              </a:ext>
            </a:extLst>
          </p:cNvPr>
          <p:cNvSpPr txBox="1"/>
          <p:nvPr/>
        </p:nvSpPr>
        <p:spPr>
          <a:xfrm>
            <a:off x="4572000" y="656068"/>
            <a:ext cx="4402667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50" b="1" u="sng" dirty="0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Boxplot (Review Length vs. Sentiment Score)</a:t>
            </a:r>
          </a:p>
          <a:p>
            <a:pPr>
              <a:buNone/>
            </a:pPr>
            <a:endParaRPr lang="en-US" sz="125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did this to see if </a:t>
            </a:r>
            <a:r>
              <a:rPr lang="en-US" sz="12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longer reviews had different sentiment patterns</a:t>
            </a:r>
            <a:r>
              <a:rPr lang="en-US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compared to </a:t>
            </a:r>
            <a:r>
              <a:rPr lang="en-US" sz="125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shorter ones</a:t>
            </a:r>
            <a:r>
              <a:rPr lang="en-US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overall, the </a:t>
            </a:r>
            <a:r>
              <a:rPr lang="en-US" sz="12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score stays around </a:t>
            </a:r>
            <a:r>
              <a:rPr lang="en-US" sz="125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0.12</a:t>
            </a:r>
            <a:r>
              <a:rPr lang="en-US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regardless of review length.</a:t>
            </a:r>
          </a:p>
          <a:p>
            <a:pPr>
              <a:buNone/>
            </a:pPr>
            <a:endParaRPr lang="en-US" sz="12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means </a:t>
            </a:r>
            <a:r>
              <a:rPr lang="en-US" sz="12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length does not strongly affect sentiment</a:t>
            </a:r>
            <a:r>
              <a:rPr lang="en-US" sz="1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short reviews can still carry </a:t>
            </a:r>
            <a:r>
              <a:rPr lang="en-US" sz="12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opinion!</a:t>
            </a:r>
            <a:endParaRPr lang="en-US" sz="12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723A2-273F-86B5-EF32-A446638E5AD0}"/>
              </a:ext>
            </a:extLst>
          </p:cNvPr>
          <p:cNvSpPr txBox="1"/>
          <p:nvPr/>
        </p:nvSpPr>
        <p:spPr>
          <a:xfrm>
            <a:off x="4572000" y="2881109"/>
            <a:ext cx="44026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 u="sng" dirty="0">
                <a:latin typeface="Book Antiqua" panose="02040602050305030304" pitchFamily="18" charset="0"/>
              </a:rPr>
              <a:t>Strip Plot (Sentiment Scores by Language)</a:t>
            </a:r>
          </a:p>
          <a:p>
            <a:pPr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chart shows how sentiment scores vary across languages: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reviews cover a wide range but are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clustered around low scores (&lt;0.2)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indicating mostly </a:t>
            </a:r>
            <a:r>
              <a:rPr lang="en-US" sz="11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sentiment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Chinese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Nippon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each have only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review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so they’re not meaningful for comparison but reflect the dataset’s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nature!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supports the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right-skewed distribution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seen earlier and shows that sentiment trends are 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across languages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a useful insight when deciding whether to translate or retain original text in multilingual modelling. ✅ </a:t>
            </a:r>
          </a:p>
        </p:txBody>
      </p:sp>
    </p:spTree>
    <p:extLst>
      <p:ext uri="{BB962C8B-B14F-4D97-AF65-F5344CB8AC3E}">
        <p14:creationId xmlns:p14="http://schemas.microsoft.com/office/powerpoint/2010/main" val="411686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5448</Words>
  <Application>Microsoft Office PowerPoint</Application>
  <PresentationFormat>On-screen Show (16:9)</PresentationFormat>
  <Paragraphs>563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Wingdings</vt:lpstr>
      <vt:lpstr>Manrope</vt:lpstr>
      <vt:lpstr>Alexandria Medium</vt:lpstr>
      <vt:lpstr>Arial</vt:lpstr>
      <vt:lpstr>Albert Sans</vt:lpstr>
      <vt:lpstr>Book Antiqua</vt:lpstr>
      <vt:lpstr>Kulim Park</vt:lpstr>
      <vt:lpstr>Calibri</vt:lpstr>
      <vt:lpstr>Lead Funnel by Slidesgo</vt:lpstr>
      <vt:lpstr>Movie Review Sentiment Analysis</vt:lpstr>
      <vt:lpstr>Dataset Overview</vt:lpstr>
      <vt:lpstr>Data Exploration: Basic Data Understanding with Pandas</vt:lpstr>
      <vt:lpstr>Exploratory Data Analysis: Score Distribution (Raw &amp; Binned)</vt:lpstr>
      <vt:lpstr>Exploratory Data Analysis: Review Length Distribution</vt:lpstr>
      <vt:lpstr>Exploratory Data Analysis: Language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BALAMURUGAN SIDDHARTHA</cp:lastModifiedBy>
  <cp:revision>106</cp:revision>
  <dcterms:modified xsi:type="dcterms:W3CDTF">2025-05-25T16:45:51Z</dcterms:modified>
</cp:coreProperties>
</file>