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4"/>
  </p:notesMasterIdLst>
  <p:sldIdLst>
    <p:sldId id="2146846642" r:id="rId3"/>
    <p:sldId id="2146846645" r:id="rId4"/>
    <p:sldId id="256" r:id="rId5"/>
    <p:sldId id="257" r:id="rId6"/>
    <p:sldId id="2146846644" r:id="rId7"/>
    <p:sldId id="258" r:id="rId8"/>
    <p:sldId id="270" r:id="rId9"/>
    <p:sldId id="271" r:id="rId10"/>
    <p:sldId id="275" r:id="rId11"/>
    <p:sldId id="27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5792D9-F048-4E3C-84E3-231DA3AB4C70}" v="1" dt="2025-03-17T05:45:24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pta, Sumit" userId="1897bf9b-0dd3-4194-b659-65bd26db6033" providerId="ADAL" clId="{A75792D9-F048-4E3C-84E3-231DA3AB4C70}"/>
    <pc:docChg chg="modSld">
      <pc:chgData name="Gupta, Sumit" userId="1897bf9b-0dd3-4194-b659-65bd26db6033" providerId="ADAL" clId="{A75792D9-F048-4E3C-84E3-231DA3AB4C70}" dt="2025-03-17T05:46:17.606" v="13" actId="1076"/>
      <pc:docMkLst>
        <pc:docMk/>
      </pc:docMkLst>
      <pc:sldChg chg="addSp modSp mod">
        <pc:chgData name="Gupta, Sumit" userId="1897bf9b-0dd3-4194-b659-65bd26db6033" providerId="ADAL" clId="{A75792D9-F048-4E3C-84E3-231DA3AB4C70}" dt="2025-03-17T05:46:17.606" v="13" actId="1076"/>
        <pc:sldMkLst>
          <pc:docMk/>
          <pc:sldMk cId="1034298420" sldId="2146846645"/>
        </pc:sldMkLst>
        <pc:spChg chg="mod">
          <ac:chgData name="Gupta, Sumit" userId="1897bf9b-0dd3-4194-b659-65bd26db6033" providerId="ADAL" clId="{A75792D9-F048-4E3C-84E3-231DA3AB4C70}" dt="2025-03-17T05:46:17.606" v="13" actId="1076"/>
          <ac:spMkLst>
            <pc:docMk/>
            <pc:sldMk cId="1034298420" sldId="2146846645"/>
            <ac:spMk id="3" creationId="{B05C2CB0-0343-F5F7-DC39-4B19C208B46A}"/>
          </ac:spMkLst>
        </pc:spChg>
        <pc:spChg chg="add mod">
          <ac:chgData name="Gupta, Sumit" userId="1897bf9b-0dd3-4194-b659-65bd26db6033" providerId="ADAL" clId="{A75792D9-F048-4E3C-84E3-231DA3AB4C70}" dt="2025-03-17T05:46:13.704" v="12" actId="14100"/>
          <ac:spMkLst>
            <pc:docMk/>
            <pc:sldMk cId="1034298420" sldId="2146846645"/>
            <ac:spMk id="4" creationId="{DECEAEA0-57D2-4376-DAC1-1AEDB8E9B8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77E5138-09A3-18C3-30F9-87EEF93D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>
            <a:extLst>
              <a:ext uri="{FF2B5EF4-FFF2-40B4-BE49-F238E27FC236}">
                <a16:creationId xmlns:a16="http://schemas.microsoft.com/office/drawing/2014/main" id="{7380F242-D4C9-837E-A2C7-6CF73E808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>
            <a:extLst>
              <a:ext uri="{FF2B5EF4-FFF2-40B4-BE49-F238E27FC236}">
                <a16:creationId xmlns:a16="http://schemas.microsoft.com/office/drawing/2014/main" id="{AEAA5733-BDFF-0500-865E-9BDB2DF84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19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c190bc4ce7_0_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2c190bc4ce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AAD14-DF38-9B8A-07AF-02BF5753CB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914" y="2317308"/>
            <a:ext cx="5108963" cy="1352986"/>
          </a:xfrm>
        </p:spPr>
        <p:txBody>
          <a:bodyPr/>
          <a:lstStyle/>
          <a:p>
            <a:pPr>
              <a:lnSpc>
                <a:spcPts val="4797"/>
              </a:lnSpc>
            </a:pPr>
            <a:r>
              <a:rPr lang="en-US" sz="4400"/>
              <a:t>Hack the Future: A Gen AI Sprint </a:t>
            </a:r>
            <a:br>
              <a:rPr lang="en-US" sz="4400"/>
            </a:br>
            <a:r>
              <a:rPr lang="en-US" sz="4400"/>
              <a:t>Powered by Data</a:t>
            </a:r>
          </a:p>
        </p:txBody>
      </p:sp>
    </p:spTree>
    <p:extLst>
      <p:ext uri="{BB962C8B-B14F-4D97-AF65-F5344CB8AC3E}">
        <p14:creationId xmlns:p14="http://schemas.microsoft.com/office/powerpoint/2010/main" val="3794445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246000" y="3179322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4400" b="1">
                <a:solidFill>
                  <a:schemeClr val="bg1"/>
                </a:solidFill>
                <a:latin typeface="Graphik Semibold" panose="020B0503030202060203" pitchFamily="34" charset="77"/>
                <a:sym typeface="Google Sans SemiBold"/>
              </a:rPr>
              <a:t>Thank You</a:t>
            </a:r>
            <a:endParaRPr sz="4400" b="1">
              <a:solidFill>
                <a:schemeClr val="bg1"/>
              </a:solidFill>
              <a:latin typeface="Graphik Semibold" panose="020B0503030202060203" pitchFamily="34" charset="77"/>
              <a:sym typeface="Google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6722BA94-509B-E938-2B5C-66C08079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>
            <a:extLst>
              <a:ext uri="{FF2B5EF4-FFF2-40B4-BE49-F238E27FC236}">
                <a16:creationId xmlns:a16="http://schemas.microsoft.com/office/drawing/2014/main" id="{12D1A6E8-E791-64F0-F8ED-A4398B50CBB9}"/>
              </a:ext>
            </a:extLst>
          </p:cNvPr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B05C2CB0-0343-F5F7-DC39-4B19C208B46A}"/>
              </a:ext>
            </a:extLst>
          </p:cNvPr>
          <p:cNvSpPr txBox="1"/>
          <p:nvPr/>
        </p:nvSpPr>
        <p:spPr>
          <a:xfrm>
            <a:off x="402526" y="460721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GB" sz="266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Theme</a:t>
            </a: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EAEA0-57D2-4376-DAC1-1AEDB8E9B817}"/>
              </a:ext>
            </a:extLst>
          </p:cNvPr>
          <p:cNvSpPr txBox="1"/>
          <p:nvPr/>
        </p:nvSpPr>
        <p:spPr>
          <a:xfrm>
            <a:off x="-152400" y="1199378"/>
            <a:ext cx="1056476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800" b="1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"Applications of AI Agents in the Real-World”</a:t>
            </a:r>
          </a:p>
          <a:p>
            <a:pPr marL="457200" marR="0"/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 marR="0"/>
            <a:r>
              <a:rPr lang="en-US" sz="1800" dirty="0">
                <a:effectLst/>
                <a:latin typeface="Graphik" panose="020B0503030202060203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theme explores how advanced artificial intelligence can be seamlessly integrated into practical, real-world scenarios to drive innovation and efficiency. It highlights the potential of AI agents to transform business processes, enhance decision-making, and optimize client services. From automating routine tasks to providing deep insights through data analysis, AI agents can empower consultants to deliver more strategic, data-driven solutions to address real-world challenges, such as improving operational efficiency, enhancing customer experiences, and driving sustainable growth.</a:t>
            </a:r>
            <a:endParaRPr lang="en-US" sz="2800" dirty="0">
              <a:effectLst/>
              <a:latin typeface="Graphik" panose="020B0503030202060203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/>
        </p:nvSpPr>
        <p:spPr>
          <a:xfrm>
            <a:off x="1325000" y="3014543"/>
            <a:ext cx="9746921" cy="306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defTabSz="1219170">
              <a:lnSpc>
                <a:spcPct val="115000"/>
              </a:lnSpc>
              <a:buClr>
                <a:srgbClr val="000000"/>
              </a:buClr>
            </a:pPr>
            <a:r>
              <a:rPr lang="en-GB" sz="2533" kern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The template should consist of the following and it is mandated to be used by your team for submitting your innovative ideas/solutions.</a:t>
            </a:r>
            <a:br>
              <a:rPr lang="en-GB" sz="2533" kern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br>
              <a:rPr lang="en-GB" sz="2533" kern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</a:br>
            <a:r>
              <a:rPr lang="en-US" sz="2533" kern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Follow file naming format: Team </a:t>
            </a:r>
            <a:r>
              <a:rPr lang="en-US" sz="2533" kern="0" err="1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name_Idea</a:t>
            </a:r>
            <a:r>
              <a:rPr lang="en-US" sz="2533" kern="0">
                <a:solidFill>
                  <a:srgbClr val="FFFFFF"/>
                </a:solidFill>
                <a:latin typeface="Graphik" panose="020B0503030202060203" pitchFamily="34" charset="0"/>
                <a:ea typeface="Google Sans"/>
                <a:cs typeface="Google Sans"/>
                <a:sym typeface="Google Sans"/>
              </a:rPr>
              <a:t> Name.pptx</a:t>
            </a: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sz="2533" kern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  <a:p>
            <a:pPr defTabSz="1219170">
              <a:lnSpc>
                <a:spcPct val="115000"/>
              </a:lnSpc>
              <a:buClr>
                <a:srgbClr val="000000"/>
              </a:buClr>
            </a:pPr>
            <a:endParaRPr lang="en-US" sz="2533" kern="0">
              <a:solidFill>
                <a:srgbClr val="FFFFFF"/>
              </a:solidFill>
              <a:latin typeface="Graphik" panose="020B0503030202060203" pitchFamily="34" charset="0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1325000" y="2166600"/>
            <a:ext cx="6842649" cy="8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Guidelines</a:t>
            </a:r>
            <a:endParaRPr sz="2933" kern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52ED2C4-F73E-CF5A-BF7C-0A430F065734}"/>
              </a:ext>
            </a:extLst>
          </p:cNvPr>
          <p:cNvGrpSpPr/>
          <p:nvPr/>
        </p:nvGrpSpPr>
        <p:grpSpPr>
          <a:xfrm>
            <a:off x="1437210" y="1714039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E1495F-FE75-9708-38F9-0BBC65F4D451}"/>
              </a:ext>
            </a:extLst>
          </p:cNvPr>
          <p:cNvSpPr txBox="1">
            <a:spLocks/>
          </p:cNvSpPr>
          <p:nvPr/>
        </p:nvSpPr>
        <p:spPr>
          <a:xfrm>
            <a:off x="1326460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14" name="Picture Placeholder 75">
            <a:extLst>
              <a:ext uri="{FF2B5EF4-FFF2-40B4-BE49-F238E27FC236}">
                <a16:creationId xmlns:a16="http://schemas.microsoft.com/office/drawing/2014/main" id="{E1450585-6EEC-BB84-99B7-41D3C2833C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27425" y="4214472"/>
            <a:ext cx="1434219" cy="1471323"/>
          </a:xfrm>
          <a:prstGeom prst="rect">
            <a:avLst/>
          </a:prstGeom>
        </p:spPr>
      </p:pic>
      <p:sp>
        <p:nvSpPr>
          <p:cNvPr id="15" name="Text Placeholder 27">
            <a:extLst>
              <a:ext uri="{FF2B5EF4-FFF2-40B4-BE49-F238E27FC236}">
                <a16:creationId xmlns:a16="http://schemas.microsoft.com/office/drawing/2014/main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(Team Leader)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EB873-68EC-21FA-6C9C-02DF57531577}"/>
              </a:ext>
            </a:extLst>
          </p:cNvPr>
          <p:cNvSpPr/>
          <p:nvPr/>
        </p:nvSpPr>
        <p:spPr>
          <a:xfrm>
            <a:off x="6630036" y="4315279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6C7C6447-C3A7-8373-190C-583E8C3360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63843" y="4214472"/>
            <a:ext cx="1434219" cy="1471323"/>
          </a:xfrm>
          <a:prstGeom prst="rect">
            <a:avLst/>
          </a:prstGeom>
        </p:spPr>
      </p:pic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D04596E6-8892-485C-27A3-05953A7C9A22}"/>
              </a:ext>
            </a:extLst>
          </p:cNvPr>
          <p:cNvSpPr txBox="1">
            <a:spLocks/>
          </p:cNvSpPr>
          <p:nvPr/>
        </p:nvSpPr>
        <p:spPr>
          <a:xfrm>
            <a:off x="836690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</a:t>
            </a:r>
          </a:p>
        </p:txBody>
      </p:sp>
      <p:sp>
        <p:nvSpPr>
          <p:cNvPr id="25" name="Title 17">
            <a:extLst>
              <a:ext uri="{FF2B5EF4-FFF2-40B4-BE49-F238E27FC236}">
                <a16:creationId xmlns:a16="http://schemas.microsoft.com/office/drawing/2014/main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>
                <a:latin typeface="Graphik" panose="020B0503030202060203" pitchFamily="34" charset="0"/>
              </a:rPr>
              <a:t>Team details</a:t>
            </a:r>
            <a:endParaRPr lang="en-GB" b="1" kern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395431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76A20A-7BD6-686D-E50A-3F3B987047E1}"/>
              </a:ext>
            </a:extLst>
          </p:cNvPr>
          <p:cNvCxnSpPr/>
          <p:nvPr/>
        </p:nvCxnSpPr>
        <p:spPr>
          <a:xfrm>
            <a:off x="8366900" y="4799296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05845"/>
              </p:ext>
            </p:extLst>
          </p:nvPr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Idea Title</a:t>
                      </a:r>
                      <a:br>
                        <a:rPr lang="en-US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Problem Statement (in detail)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Overview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US" sz="2667" kern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(Applicability of </a:t>
            </a:r>
            <a:r>
              <a:rPr lang="en-US" sz="2667" kern="0" err="1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GenAI</a:t>
            </a:r>
            <a:r>
              <a:rPr lang="en-US" sz="2667" kern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and agentic AI in the proposed solution)</a:t>
            </a:r>
            <a:endParaRPr lang="en-US"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>
                <a:solidFill>
                  <a:srgbClr val="000000"/>
                </a:solidFill>
                <a:latin typeface="Graphik" panose="020B0503030202060203" pitchFamily="34" charset="0"/>
                <a:sym typeface="Arial"/>
              </a:rPr>
              <a:t>Technologies Used 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  <a:sym typeface="Arial"/>
              </a:rPr>
              <a:t>(</a:t>
            </a:r>
            <a:r>
              <a:rPr lang="en-US" sz="2667" kern="0">
                <a:solidFill>
                  <a:srgbClr val="000000"/>
                </a:solidFill>
                <a:latin typeface="Graphik" panose="020B0503030202060203" pitchFamily="34" charset="0"/>
                <a:cs typeface="Times New Roman" panose="02020603050405020304" pitchFamily="18" charset="0"/>
              </a:rPr>
              <a:t>Deployment readiness of the proposed solution and how well the solution is connected with the current technology)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kern="0">
                <a:solidFill>
                  <a:srgbClr val="000000"/>
                </a:solidFill>
                <a:latin typeface="Graphik" panose="020B0503030202060203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Summarize the impact and effectiveness of your solution. Reiterate how it solves the problem statement.</a:t>
            </a:r>
            <a:endParaRPr sz="1200" b="1" kern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Widescreen</PresentationFormat>
  <Paragraphs>28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Graphik</vt:lpstr>
      <vt:lpstr>Graphik Light</vt:lpstr>
      <vt:lpstr>Graphik Medium</vt:lpstr>
      <vt:lpstr>Graphik Semibold</vt:lpstr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Tolentino, Ma. Antonette</dc:creator>
  <cp:lastModifiedBy>Gupta, Sumit</cp:lastModifiedBy>
  <cp:revision>2</cp:revision>
  <dcterms:created xsi:type="dcterms:W3CDTF">2025-02-26T01:18:59Z</dcterms:created>
  <dcterms:modified xsi:type="dcterms:W3CDTF">2025-03-17T05:46:25Z</dcterms:modified>
</cp:coreProperties>
</file>