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SemiBold"/>
      <p:regular r:id="rId28"/>
      <p:bold r:id="rId29"/>
      <p:italic r:id="rId30"/>
      <p:boldItalic r:id="rId31"/>
    </p:embeddedFont>
    <p:embeddedFont>
      <p:font typeface="Roboto"/>
      <p:regular r:id="rId32"/>
      <p:bold r:id="rId33"/>
      <p:italic r:id="rId34"/>
      <p:boldItalic r:id="rId35"/>
    </p:embeddedFont>
    <p:embeddedFont>
      <p:font typeface="Lora"/>
      <p:regular r:id="rId36"/>
      <p:bold r:id="rId37"/>
      <p:italic r:id="rId38"/>
      <p:boldItalic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5.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SemiBold-boldItalic.fntdata"/><Relationship Id="rId30" Type="http://schemas.openxmlformats.org/officeDocument/2006/relationships/font" Target="fonts/RobotoMonoSemiBold-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97a7782e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97a7782e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97a7782e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97a7782e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97a7782e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97a7782e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97a7782e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97a7782e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97a7782e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97a7782e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7a7782e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97a7782e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7a7782e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7a7782e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97a7782e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97a7782e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97a7782e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97a7782e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97a7782e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97a7782e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97a778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97a778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97a7782e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97a7782e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982fab3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982fab3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97a7782e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97a7782e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97a7782e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97a7782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7a7782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7a7782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97a7782e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97a7782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97a7782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97a7782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97a7782e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97a7782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97a7782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97a7782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7a7782e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7a7782e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Lora"/>
                <a:ea typeface="Lora"/>
                <a:cs typeface="Lora"/>
                <a:sym typeface="Lora"/>
              </a:rPr>
              <a:t>Music, Mind and Technology</a:t>
            </a:r>
            <a:endParaRPr b="1">
              <a:latin typeface="Lora"/>
              <a:ea typeface="Lora"/>
              <a:cs typeface="Lora"/>
              <a:sym typeface="Lora"/>
            </a:endParaRPr>
          </a:p>
        </p:txBody>
      </p:sp>
      <p:sp>
        <p:nvSpPr>
          <p:cNvPr id="86" name="Google Shape;86;p13"/>
          <p:cNvSpPr txBox="1"/>
          <p:nvPr>
            <p:ph idx="1" type="subTitle"/>
          </p:nvPr>
        </p:nvSpPr>
        <p:spPr>
          <a:xfrm>
            <a:off x="598100" y="2715953"/>
            <a:ext cx="8222100" cy="19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Lora"/>
                <a:ea typeface="Lora"/>
                <a:cs typeface="Lora"/>
                <a:sym typeface="Lora"/>
              </a:rPr>
              <a:t>Team Idiosingcracies:</a:t>
            </a:r>
            <a:endParaRPr>
              <a:solidFill>
                <a:srgbClr val="FFFFFF"/>
              </a:solidFill>
              <a:latin typeface="Lora"/>
              <a:ea typeface="Lora"/>
              <a:cs typeface="Lora"/>
              <a:sym typeface="Lora"/>
            </a:endParaRPr>
          </a:p>
          <a:p>
            <a:pPr indent="-361950" lvl="0" marL="457200" rtl="0" algn="l">
              <a:spcBef>
                <a:spcPts val="0"/>
              </a:spcBef>
              <a:spcAft>
                <a:spcPts val="0"/>
              </a:spcAft>
              <a:buClr>
                <a:srgbClr val="FFFFFF"/>
              </a:buClr>
              <a:buSzPts val="2100"/>
              <a:buFont typeface="Lora"/>
              <a:buAutoNum type="arabicPeriod"/>
            </a:pPr>
            <a:r>
              <a:rPr lang="en">
                <a:solidFill>
                  <a:srgbClr val="FFFFFF"/>
                </a:solidFill>
                <a:latin typeface="Lora"/>
                <a:ea typeface="Lora"/>
                <a:cs typeface="Lora"/>
                <a:sym typeface="Lora"/>
              </a:rPr>
              <a:t>Siddik Ayyappa </a:t>
            </a:r>
            <a:endParaRPr>
              <a:solidFill>
                <a:srgbClr val="FFFFFF"/>
              </a:solidFill>
              <a:latin typeface="Lora"/>
              <a:ea typeface="Lora"/>
              <a:cs typeface="Lora"/>
              <a:sym typeface="Lora"/>
            </a:endParaRPr>
          </a:p>
          <a:p>
            <a:pPr indent="-361950" lvl="0" marL="457200" rtl="0" algn="l">
              <a:spcBef>
                <a:spcPts val="0"/>
              </a:spcBef>
              <a:spcAft>
                <a:spcPts val="0"/>
              </a:spcAft>
              <a:buClr>
                <a:srgbClr val="FFFFFF"/>
              </a:buClr>
              <a:buSzPts val="2100"/>
              <a:buFont typeface="Lora"/>
              <a:buAutoNum type="arabicPeriod"/>
            </a:pPr>
            <a:r>
              <a:rPr lang="en">
                <a:solidFill>
                  <a:srgbClr val="FFFFFF"/>
                </a:solidFill>
                <a:latin typeface="Lora"/>
                <a:ea typeface="Lora"/>
                <a:cs typeface="Lora"/>
                <a:sym typeface="Lora"/>
              </a:rPr>
              <a:t>Shri Vidhathri M</a:t>
            </a:r>
            <a:endParaRPr>
              <a:solidFill>
                <a:srgbClr val="FFFFFF"/>
              </a:solidFill>
              <a:latin typeface="Lora"/>
              <a:ea typeface="Lora"/>
              <a:cs typeface="Lora"/>
              <a:sym typeface="Lora"/>
            </a:endParaRPr>
          </a:p>
          <a:p>
            <a:pPr indent="-361950" lvl="0" marL="457200" rtl="0" algn="l">
              <a:spcBef>
                <a:spcPts val="0"/>
              </a:spcBef>
              <a:spcAft>
                <a:spcPts val="0"/>
              </a:spcAft>
              <a:buClr>
                <a:srgbClr val="FFFFFF"/>
              </a:buClr>
              <a:buSzPts val="2100"/>
              <a:buFont typeface="Lora"/>
              <a:buAutoNum type="arabicPeriod"/>
            </a:pPr>
            <a:r>
              <a:rPr lang="en">
                <a:solidFill>
                  <a:srgbClr val="FFFFFF"/>
                </a:solidFill>
                <a:latin typeface="Lora"/>
                <a:ea typeface="Lora"/>
                <a:cs typeface="Lora"/>
                <a:sym typeface="Lora"/>
              </a:rPr>
              <a:t>Vivek Mathur</a:t>
            </a:r>
            <a:endParaRPr>
              <a:solidFill>
                <a:srgbClr val="FFFFFF"/>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1700" y="1229875"/>
            <a:ext cx="8520600" cy="3680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experiment consisted of 46 participants, of which, 21 were musicians, and 25 were non-musicians. </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In the non-musicians category, 60\% of the participants were male and 40\% were female. In the musicians' category, 66\% were male, whereas 33\% were female participants.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It was ensured that the audio quality was high enough for the participants to rate with the highest accuracy possible.</a:t>
            </a:r>
            <a:endParaRPr sz="2000">
              <a:latin typeface="Roboto Mono"/>
              <a:ea typeface="Roboto Mono"/>
              <a:cs typeface="Roboto Mono"/>
              <a:sym typeface="Roboto Mono"/>
            </a:endParaRPr>
          </a:p>
        </p:txBody>
      </p:sp>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Demographics information</a:t>
            </a:r>
            <a:endParaRPr>
              <a:latin typeface="Roboto Mono SemiBold"/>
              <a:ea typeface="Roboto Mono SemiBold"/>
              <a:cs typeface="Roboto Mono SemiBold"/>
              <a:sym typeface="Roboto Mon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Statistical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Intersubject correlation</a:t>
            </a:r>
            <a:endParaRPr>
              <a:latin typeface="Roboto Mono SemiBold"/>
              <a:ea typeface="Roboto Mono SemiBold"/>
              <a:cs typeface="Roboto Mono SemiBold"/>
              <a:sym typeface="Roboto Mono SemiBold"/>
            </a:endParaRPr>
          </a:p>
        </p:txBody>
      </p:sp>
      <p:pic>
        <p:nvPicPr>
          <p:cNvPr id="152" name="Google Shape;152;p24"/>
          <p:cNvPicPr preferRelativeResize="0"/>
          <p:nvPr/>
        </p:nvPicPr>
        <p:blipFill>
          <a:blip r:embed="rId3">
            <a:alphaModFix/>
          </a:blip>
          <a:stretch>
            <a:fillRect/>
          </a:stretch>
        </p:blipFill>
        <p:spPr>
          <a:xfrm>
            <a:off x="1628675" y="1208575"/>
            <a:ext cx="5604875" cy="272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 subject correlation</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percentage difference between the mean inter subject correlation of musicians and non-musicians reveal a higher correlation for musicians as compared to non musicians</a:t>
            </a:r>
            <a:endParaRPr sz="2000"/>
          </a:p>
          <a:p>
            <a:pPr indent="-355600" lvl="0" marL="457200" rtl="0" algn="l">
              <a:spcBef>
                <a:spcPts val="0"/>
              </a:spcBef>
              <a:spcAft>
                <a:spcPts val="0"/>
              </a:spcAft>
              <a:buSzPts val="2000"/>
              <a:buChar char="●"/>
            </a:pPr>
            <a:r>
              <a:rPr lang="en" sz="2000"/>
              <a:t>This indicates that there is a higher consistency/agreement in the perceptual description of timbre amongst musicians than non musicians</a:t>
            </a:r>
            <a:endParaRPr sz="2000"/>
          </a:p>
          <a:p>
            <a:pPr indent="-355600" lvl="0" marL="457200" rtl="0" algn="l">
              <a:spcBef>
                <a:spcPts val="0"/>
              </a:spcBef>
              <a:spcAft>
                <a:spcPts val="0"/>
              </a:spcAft>
              <a:buSzPts val="2000"/>
              <a:buChar char="●"/>
            </a:pPr>
            <a:r>
              <a:rPr lang="en" sz="2000"/>
              <a:t>This consistency varies across various descriptor, with energy being equally consistent and acoustic/synthetic nature and fullness being highly consistent in musicians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Cronbach Alpha values</a:t>
            </a:r>
            <a:endParaRPr>
              <a:latin typeface="Roboto Mono SemiBold"/>
              <a:ea typeface="Roboto Mono SemiBold"/>
              <a:cs typeface="Roboto Mono SemiBold"/>
              <a:sym typeface="Roboto Mono SemiBold"/>
            </a:endParaRPr>
          </a:p>
        </p:txBody>
      </p:sp>
      <p:pic>
        <p:nvPicPr>
          <p:cNvPr id="164" name="Google Shape;164;p26"/>
          <p:cNvPicPr preferRelativeResize="0"/>
          <p:nvPr/>
        </p:nvPicPr>
        <p:blipFill>
          <a:blip r:embed="rId3">
            <a:alphaModFix/>
          </a:blip>
          <a:stretch>
            <a:fillRect/>
          </a:stretch>
        </p:blipFill>
        <p:spPr>
          <a:xfrm>
            <a:off x="1755927" y="1547800"/>
            <a:ext cx="5455125" cy="236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Cronbach Alpha</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cronbach alpha values of all the perceptual descriptors(musicians and non musicians) is higher than 0.75, indicating a high reliability and internal consistency in the data</a:t>
            </a:r>
            <a:endParaRPr sz="2000"/>
          </a:p>
          <a:p>
            <a:pPr indent="-355600" lvl="0" marL="457200" rtl="0" algn="l">
              <a:spcBef>
                <a:spcPts val="0"/>
              </a:spcBef>
              <a:spcAft>
                <a:spcPts val="0"/>
              </a:spcAft>
              <a:buSzPts val="2000"/>
              <a:buChar char="●"/>
            </a:pPr>
            <a:r>
              <a:rPr lang="en" sz="2000"/>
              <a:t>The cronbach alpha values are generally higher for musicians than non musicians, leading to an understanding that the data from musicians has a higher reliability and consistency</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Interscale correlation</a:t>
            </a:r>
            <a:endParaRPr>
              <a:latin typeface="Roboto Mono SemiBold"/>
              <a:ea typeface="Roboto Mono SemiBold"/>
              <a:cs typeface="Roboto Mono SemiBold"/>
              <a:sym typeface="Roboto Mono SemiBold"/>
            </a:endParaRPr>
          </a:p>
        </p:txBody>
      </p:sp>
      <p:pic>
        <p:nvPicPr>
          <p:cNvPr id="176" name="Google Shape;176;p28"/>
          <p:cNvPicPr preferRelativeResize="0"/>
          <p:nvPr/>
        </p:nvPicPr>
        <p:blipFill>
          <a:blip r:embed="rId3">
            <a:alphaModFix/>
          </a:blip>
          <a:stretch>
            <a:fillRect/>
          </a:stretch>
        </p:blipFill>
        <p:spPr>
          <a:xfrm>
            <a:off x="311688" y="1081250"/>
            <a:ext cx="5819775" cy="1695450"/>
          </a:xfrm>
          <a:prstGeom prst="rect">
            <a:avLst/>
          </a:prstGeom>
          <a:noFill/>
          <a:ln>
            <a:noFill/>
          </a:ln>
        </p:spPr>
      </p:pic>
      <p:pic>
        <p:nvPicPr>
          <p:cNvPr id="177" name="Google Shape;177;p28"/>
          <p:cNvPicPr preferRelativeResize="0"/>
          <p:nvPr/>
        </p:nvPicPr>
        <p:blipFill>
          <a:blip r:embed="rId4">
            <a:alphaModFix/>
          </a:blip>
          <a:stretch>
            <a:fillRect/>
          </a:stretch>
        </p:blipFill>
        <p:spPr>
          <a:xfrm>
            <a:off x="478375" y="2964075"/>
            <a:ext cx="5486400" cy="1695450"/>
          </a:xfrm>
          <a:prstGeom prst="rect">
            <a:avLst/>
          </a:prstGeom>
          <a:noFill/>
          <a:ln>
            <a:noFill/>
          </a:ln>
        </p:spPr>
      </p:pic>
      <p:sp>
        <p:nvSpPr>
          <p:cNvPr id="178" name="Google Shape;178;p28"/>
          <p:cNvSpPr txBox="1"/>
          <p:nvPr/>
        </p:nvSpPr>
        <p:spPr>
          <a:xfrm>
            <a:off x="6605725" y="1498025"/>
            <a:ext cx="1878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Mono"/>
                <a:ea typeface="Roboto Mono"/>
                <a:cs typeface="Roboto Mono"/>
                <a:sym typeface="Roboto Mono"/>
              </a:rPr>
              <a:t>Non Musicians</a:t>
            </a:r>
            <a:endParaRPr sz="2200">
              <a:latin typeface="Roboto Mono"/>
              <a:ea typeface="Roboto Mono"/>
              <a:cs typeface="Roboto Mono"/>
              <a:sym typeface="Roboto Mono"/>
            </a:endParaRPr>
          </a:p>
        </p:txBody>
      </p:sp>
      <p:sp>
        <p:nvSpPr>
          <p:cNvPr id="179" name="Google Shape;179;p28"/>
          <p:cNvSpPr txBox="1"/>
          <p:nvPr/>
        </p:nvSpPr>
        <p:spPr>
          <a:xfrm>
            <a:off x="6605725" y="3252075"/>
            <a:ext cx="183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Mono"/>
                <a:ea typeface="Roboto Mono"/>
                <a:cs typeface="Roboto Mono"/>
                <a:sym typeface="Roboto Mono"/>
              </a:rPr>
              <a:t>M</a:t>
            </a:r>
            <a:r>
              <a:rPr lang="en" sz="2200">
                <a:latin typeface="Roboto Mono"/>
                <a:ea typeface="Roboto Mono"/>
                <a:cs typeface="Roboto Mono"/>
                <a:sym typeface="Roboto Mono"/>
              </a:rPr>
              <a:t>usicians</a:t>
            </a:r>
            <a:endParaRPr sz="22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Interscale correlation</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Many pairs show a high correlation, implying that the descriptors might be related to the same perceptual dimension. </a:t>
            </a:r>
            <a:endParaRPr sz="2000"/>
          </a:p>
          <a:p>
            <a:pPr indent="-355600" lvl="0" marL="457200" rtl="0" algn="l">
              <a:spcBef>
                <a:spcPts val="0"/>
              </a:spcBef>
              <a:spcAft>
                <a:spcPts val="0"/>
              </a:spcAft>
              <a:buSzPts val="2000"/>
              <a:buChar char="●"/>
            </a:pPr>
            <a:r>
              <a:rPr lang="en" sz="2000"/>
              <a:t>Contrary to previous studies, fullness was highly correlated with three other scales: acoustic, warmth and colour. </a:t>
            </a:r>
            <a:endParaRPr sz="2000"/>
          </a:p>
          <a:p>
            <a:pPr indent="-355600" lvl="0" marL="457200" rtl="0" algn="l">
              <a:spcBef>
                <a:spcPts val="0"/>
              </a:spcBef>
              <a:spcAft>
                <a:spcPts val="0"/>
              </a:spcAft>
              <a:buSzPts val="2000"/>
              <a:buChar char="●"/>
            </a:pPr>
            <a:r>
              <a:rPr lang="en" sz="2000"/>
              <a:t>Energy resulted in being the least correlated perceptual scale. </a:t>
            </a:r>
            <a:endParaRPr sz="2000"/>
          </a:p>
          <a:p>
            <a:pPr indent="-355600" lvl="0" marL="457200" rtl="0" algn="l">
              <a:spcBef>
                <a:spcPts val="0"/>
              </a:spcBef>
              <a:spcAft>
                <a:spcPts val="0"/>
              </a:spcAft>
              <a:buSzPts val="2000"/>
              <a:buChar char="●"/>
            </a:pPr>
            <a:r>
              <a:rPr lang="en" sz="2000"/>
              <a:t>Warmth and Acoustic had high mean correlation values, implying that they were referring to the same perceptual dimension</a:t>
            </a:r>
            <a:endParaRPr sz="2000"/>
          </a:p>
          <a:p>
            <a:pPr indent="-355600" lvl="0" marL="457200" rtl="0" algn="l">
              <a:spcBef>
                <a:spcPts val="0"/>
              </a:spcBef>
              <a:spcAft>
                <a:spcPts val="0"/>
              </a:spcAft>
              <a:buSzPts val="2000"/>
              <a:buChar char="●"/>
            </a:pPr>
            <a:r>
              <a:rPr lang="en" sz="2000"/>
              <a:t>Differences between musicians and non musicians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Feature extraction</a:t>
            </a:r>
            <a:endParaRPr>
              <a:latin typeface="Roboto Mono SemiBold"/>
              <a:ea typeface="Roboto Mono SemiBold"/>
              <a:cs typeface="Roboto Mono SemiBold"/>
              <a:sym typeface="Roboto Mono SemiBold"/>
            </a:endParaRPr>
          </a:p>
        </p:txBody>
      </p:sp>
      <p:sp>
        <p:nvSpPr>
          <p:cNvPr id="191" name="Google Shape;19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Multiple features were extracted from the audio samples for the acoustic feature analysis. </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These features were MFCCs,brightness, roughness, entropy, spectral roll-off, bpm, RMS energy, skewness, ZCR, flatness, flux, chroma 12 and sub-band flux. </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feature extraction was done in MATLAB using the MIR Toolbox</a:t>
            </a:r>
            <a:endParaRPr sz="20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Acoustic correlates with perceptual descriptors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Polyphonic Timbre</a:t>
            </a:r>
            <a:endParaRPr>
              <a:latin typeface="Roboto Mono SemiBold"/>
              <a:ea typeface="Roboto Mono SemiBold"/>
              <a:cs typeface="Roboto Mono SemiBold"/>
              <a:sym typeface="Roboto Mono SemiBold"/>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Overall timbral mixture in a music signal - sound quality</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Essential in characterization/genre classification</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Timbre- different descriptors forming a multi dim</a:t>
            </a:r>
            <a:r>
              <a:rPr baseline="30000" lang="en" sz="2000">
                <a:latin typeface="Roboto Mono"/>
                <a:ea typeface="Roboto Mono"/>
                <a:cs typeface="Roboto Mono"/>
                <a:sym typeface="Roboto Mono"/>
              </a:rPr>
              <a:t>n</a:t>
            </a:r>
            <a:r>
              <a:rPr lang="en" sz="2000">
                <a:latin typeface="Roboto Mono"/>
                <a:ea typeface="Roboto Mono"/>
                <a:cs typeface="Roboto Mono"/>
                <a:sym typeface="Roboto Mono"/>
              </a:rPr>
              <a:t> timbre space</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Polyphonic timbre - multidimensional timbre space</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Perceptual nature of polyphonic timbre - less understood</a:t>
            </a:r>
            <a:endParaRPr sz="2000">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470601" y="145075"/>
            <a:ext cx="8202801" cy="468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Some inferences from Acoustic correlates</a:t>
            </a:r>
            <a:endParaRPr/>
          </a:p>
        </p:txBody>
      </p:sp>
      <p:sp>
        <p:nvSpPr>
          <p:cNvPr id="207" name="Google Shape;20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Non musicians correlate warmth with spectral roughness and </a:t>
            </a:r>
            <a:r>
              <a:rPr lang="en"/>
              <a:t>centroid </a:t>
            </a:r>
            <a:r>
              <a:rPr lang="en"/>
              <a:t>higher than musicians. Since these represent energy in higher frequency of the spectrum, the centroid being more correlated in non-musicians implies the </a:t>
            </a:r>
            <a:r>
              <a:rPr lang="en"/>
              <a:t>association</a:t>
            </a:r>
            <a:r>
              <a:rPr lang="en"/>
              <a:t> of </a:t>
            </a:r>
            <a:r>
              <a:rPr lang="en"/>
              <a:t>warmth</a:t>
            </a:r>
            <a:r>
              <a:rPr lang="en"/>
              <a:t> with frequency more than musicians.</a:t>
            </a:r>
            <a:endParaRPr/>
          </a:p>
          <a:p>
            <a:pPr indent="-342900" lvl="0" marL="457200" rtl="0" algn="l">
              <a:spcBef>
                <a:spcPts val="0"/>
              </a:spcBef>
              <a:spcAft>
                <a:spcPts val="0"/>
              </a:spcAft>
              <a:buSzPts val="1800"/>
              <a:buChar char="●"/>
            </a:pPr>
            <a:r>
              <a:rPr lang="en"/>
              <a:t>The acoustic nature of audio is more associated with skewness in musicians than non-musicians. Skewness represents shape of the spectrum using the direction of outliers. A higher correlation of skewness among musicians indicate a higher capability to identify the shape/quality of sound</a:t>
            </a:r>
            <a:endParaRPr/>
          </a:p>
          <a:p>
            <a:pPr indent="-342900" lvl="0" marL="457200" rtl="0" algn="l">
              <a:spcBef>
                <a:spcPts val="0"/>
              </a:spcBef>
              <a:spcAft>
                <a:spcPts val="0"/>
              </a:spcAft>
              <a:buSzPts val="1800"/>
              <a:buChar char="●"/>
            </a:pPr>
            <a:r>
              <a:rPr lang="en"/>
              <a:t>Colourfulness is almost similarly related with acoustic features between musicians and non-musicians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Some inferences from Acoustic correlates</a:t>
            </a:r>
            <a:endParaRPr/>
          </a:p>
        </p:txBody>
      </p:sp>
      <p:sp>
        <p:nvSpPr>
          <p:cNvPr id="213" name="Google Shape;21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it comes to fullness, non musicians associated it with those having higher spectral roll off, ZCR and entropy as compared to non-musicians. </a:t>
            </a:r>
            <a:endParaRPr/>
          </a:p>
          <a:p>
            <a:pPr indent="-342900" lvl="0" marL="457200" rtl="0" algn="l">
              <a:spcBef>
                <a:spcPts val="0"/>
              </a:spcBef>
              <a:spcAft>
                <a:spcPts val="0"/>
              </a:spcAft>
              <a:buSzPts val="1800"/>
              <a:buChar char="●"/>
            </a:pPr>
            <a:r>
              <a:rPr lang="en"/>
              <a:t>This implies that non musicians have </a:t>
            </a:r>
            <a:r>
              <a:rPr lang="en"/>
              <a:t>associated</a:t>
            </a:r>
            <a:r>
              <a:rPr lang="en"/>
              <a:t> fullness with features that relate to a higher brightness and warmth as compared to musicians. </a:t>
            </a:r>
            <a:endParaRPr/>
          </a:p>
          <a:p>
            <a:pPr indent="-342900" lvl="0" marL="457200" rtl="0" algn="l">
              <a:spcBef>
                <a:spcPts val="0"/>
              </a:spcBef>
              <a:spcAft>
                <a:spcPts val="0"/>
              </a:spcAft>
              <a:buSzPts val="1800"/>
              <a:buChar char="●"/>
            </a:pPr>
            <a:r>
              <a:rPr lang="en"/>
              <a:t>This can also be seen in the inter scale </a:t>
            </a:r>
            <a:r>
              <a:rPr lang="en"/>
              <a:t>correlation</a:t>
            </a:r>
            <a:r>
              <a:rPr lang="en"/>
              <a:t> of non musicians, where fullness was highly correlated with warmth and colourfulness</a:t>
            </a:r>
            <a:endParaRPr/>
          </a:p>
          <a:p>
            <a:pPr indent="-342900" lvl="0" marL="457200" rtl="0" algn="l">
              <a:spcBef>
                <a:spcPts val="0"/>
              </a:spcBef>
              <a:spcAft>
                <a:spcPts val="0"/>
              </a:spcAft>
              <a:buSzPts val="1800"/>
              <a:buChar char="●"/>
            </a:pPr>
            <a:r>
              <a:rPr lang="en"/>
              <a:t>Energy was correlated higher with brightness in non musicians whereas it was correlated higher with spectral entropy and flux in musicians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Musicians vs Non-Musicians</a:t>
            </a:r>
            <a:endParaRPr>
              <a:latin typeface="Roboto Mono SemiBold"/>
              <a:ea typeface="Roboto Mono SemiBold"/>
              <a:cs typeface="Roboto Mono SemiBold"/>
              <a:sym typeface="Roboto Mono SemiBold"/>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Learning music affects cognition, auditory and motor skills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Learning music also affects emotion processing and perception in musicians according to previous studies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Since timbre is a perceptual quality, we have hypothesised that musicians will process timbre differently as compared to non-musicians</a:t>
            </a:r>
            <a:endParaRPr sz="2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Literature review</a:t>
            </a:r>
            <a:endParaRPr>
              <a:latin typeface="Roboto Mono SemiBold"/>
              <a:ea typeface="Roboto Mono SemiBold"/>
              <a:cs typeface="Roboto Mono SemiBold"/>
              <a:sym typeface="Roboto Mono SemiBold"/>
            </a:endParaRPr>
          </a:p>
        </p:txBody>
      </p:sp>
      <p:sp>
        <p:nvSpPr>
          <p:cNvPr id="104" name="Google Shape;104;p16"/>
          <p:cNvSpPr txBox="1"/>
          <p:nvPr>
            <p:ph idx="1" type="body"/>
          </p:nvPr>
        </p:nvSpPr>
        <p:spPr>
          <a:xfrm>
            <a:off x="372075" y="1097075"/>
            <a:ext cx="8520600" cy="3861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A study (Alluri,2010) investigated the most salient features of polyphonic timbre perception by investigating the descriptive auditory qualities of music mapping acoustic features to these descriptors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Eight scales were selected in this paper as perceptual descriptors for polyphonic timbre:  ‘Colorful-Colorless,’‘Warm-Cold,’ ‘Dark-Bright,’ ‘Acoustic-Synthetic,’ ‘Soft-Hard,’ ‘Strong-Weak,’ Empty-Full,’ and ‘High Energy-Low Energy’</a:t>
            </a:r>
            <a:endParaRPr sz="2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Scales’ selection - warm, acoustic, colour, full, energy</a:t>
            </a:r>
            <a:endParaRPr>
              <a:latin typeface="Roboto Mono SemiBold"/>
              <a:ea typeface="Roboto Mono SemiBold"/>
              <a:cs typeface="Roboto Mono SemiBold"/>
              <a:sym typeface="Roboto Mono SemiBold"/>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p:txBody>
      </p:sp>
      <p:pic>
        <p:nvPicPr>
          <p:cNvPr id="111" name="Google Shape;111;p17"/>
          <p:cNvPicPr preferRelativeResize="0"/>
          <p:nvPr/>
        </p:nvPicPr>
        <p:blipFill>
          <a:blip r:embed="rId3">
            <a:alphaModFix/>
          </a:blip>
          <a:stretch>
            <a:fillRect/>
          </a:stretch>
        </p:blipFill>
        <p:spPr>
          <a:xfrm>
            <a:off x="0" y="1394082"/>
            <a:ext cx="9143999" cy="29257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Roboto Mono"/>
                <a:ea typeface="Roboto Mono"/>
                <a:cs typeface="Roboto Mono"/>
                <a:sym typeface="Roboto Mono"/>
              </a:rPr>
              <a:t>Aim of this project</a:t>
            </a:r>
            <a:endParaRPr b="1">
              <a:latin typeface="Roboto Mono"/>
              <a:ea typeface="Roboto Mono"/>
              <a:cs typeface="Roboto Mono"/>
              <a:sym typeface="Roboto Mono"/>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This project aimed to study the difference between the perception of timbre between musicians and non musicians, with the hypothesis that timbre perception among musicians will be more consistent as compared to nonmusicians.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acoustic correlation with perceptual descriptors was done separately for musicians and non-musicians to identify which spectral features correspond to the difference in timbre perception of musicians and non-musicians</a:t>
            </a:r>
            <a:endParaRPr sz="2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Dataset</a:t>
            </a:r>
            <a:endParaRPr>
              <a:latin typeface="Roboto Mono SemiBold"/>
              <a:ea typeface="Roboto Mono SemiBold"/>
              <a:cs typeface="Roboto Mono SemiBold"/>
              <a:sym typeface="Roboto Mono SemiBold"/>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20 excerpts of 1-3 seconds each of Indian origin were used in the study</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excerpts were taken from the supplementary information of a research project related to timbre analysis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songs were then converted to replayable youtube embedding with blank background to be used in the survey</a:t>
            </a:r>
            <a:endParaRPr sz="2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Data collection</a:t>
            </a:r>
            <a:endParaRPr>
              <a:latin typeface="Roboto Mono SemiBold"/>
              <a:ea typeface="Roboto Mono SemiBold"/>
              <a:cs typeface="Roboto Mono SemiBold"/>
              <a:sym typeface="Roboto Mono SemiBold"/>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Roboto Mono"/>
              <a:buChar char="●"/>
            </a:pPr>
            <a:r>
              <a:rPr lang="en" sz="2000">
                <a:latin typeface="Roboto Mono"/>
                <a:ea typeface="Roboto Mono"/>
                <a:cs typeface="Roboto Mono"/>
                <a:sym typeface="Roboto Mono"/>
              </a:rPr>
              <a:t>Data collection was done using google forms. </a:t>
            </a:r>
            <a:endParaRPr sz="2000">
              <a:latin typeface="Roboto Mono"/>
              <a:ea typeface="Roboto Mono"/>
              <a:cs typeface="Roboto Mono"/>
              <a:sym typeface="Roboto Mono"/>
            </a:endParaRPr>
          </a:p>
          <a:p>
            <a:pPr indent="-346075" lvl="0" marL="457200" rtl="0" algn="l">
              <a:spcBef>
                <a:spcPts val="0"/>
              </a:spcBef>
              <a:spcAft>
                <a:spcPts val="0"/>
              </a:spcAft>
              <a:buSzPct val="100000"/>
              <a:buFont typeface="Roboto Mono"/>
              <a:buChar char="●"/>
            </a:pPr>
            <a:r>
              <a:rPr lang="en" sz="2000">
                <a:latin typeface="Roboto Mono"/>
                <a:ea typeface="Roboto Mono"/>
                <a:cs typeface="Roboto Mono"/>
                <a:sym typeface="Roboto Mono"/>
              </a:rPr>
              <a:t>The form contained basic demographic questions such as age and gender. The form also collected the information regarding musical experience of participants. </a:t>
            </a:r>
            <a:endParaRPr sz="2000">
              <a:latin typeface="Roboto Mono"/>
              <a:ea typeface="Roboto Mono"/>
              <a:cs typeface="Roboto Mono"/>
              <a:sym typeface="Roboto Mono"/>
            </a:endParaRPr>
          </a:p>
          <a:p>
            <a:pPr indent="-346075" lvl="0" marL="457200" rtl="0" algn="l">
              <a:spcBef>
                <a:spcPts val="0"/>
              </a:spcBef>
              <a:spcAft>
                <a:spcPts val="0"/>
              </a:spcAft>
              <a:buSzPct val="100000"/>
              <a:buFont typeface="Roboto Mono"/>
              <a:buChar char="●"/>
            </a:pPr>
            <a:r>
              <a:rPr lang="en" sz="2000">
                <a:latin typeface="Roboto Mono"/>
                <a:ea typeface="Roboto Mono"/>
                <a:cs typeface="Roboto Mono"/>
                <a:sym typeface="Roboto Mono"/>
              </a:rPr>
              <a:t>Any participant with more than 1 year of practicing professional training was considered to be a musician for this study</a:t>
            </a:r>
            <a:endParaRPr sz="2000">
              <a:latin typeface="Roboto Mono"/>
              <a:ea typeface="Roboto Mono"/>
              <a:cs typeface="Roboto Mono"/>
              <a:sym typeface="Roboto Mono"/>
            </a:endParaRPr>
          </a:p>
          <a:p>
            <a:pPr indent="-346075" lvl="0" marL="457200" rtl="0" algn="l">
              <a:spcBef>
                <a:spcPts val="0"/>
              </a:spcBef>
              <a:spcAft>
                <a:spcPts val="0"/>
              </a:spcAft>
              <a:buSzPct val="100000"/>
              <a:buFont typeface="Roboto Mono"/>
              <a:buChar char="●"/>
            </a:pPr>
            <a:r>
              <a:rPr lang="en" sz="2000">
                <a:latin typeface="Roboto Mono"/>
                <a:ea typeface="Roboto Mono"/>
                <a:cs typeface="Roboto Mono"/>
                <a:sym typeface="Roboto Mono"/>
              </a:rPr>
              <a:t>The music signals were attached to a black screen and uploaded on YouTube and are thereafter embedded in the Form. This allowed free </a:t>
            </a:r>
            <a:r>
              <a:rPr lang="en" sz="2000">
                <a:latin typeface="Roboto Mono"/>
                <a:ea typeface="Roboto Mono"/>
                <a:cs typeface="Roboto Mono"/>
                <a:sym typeface="Roboto Mono"/>
              </a:rPr>
              <a:t>control</a:t>
            </a:r>
            <a:r>
              <a:rPr lang="en" sz="2000">
                <a:latin typeface="Roboto Mono"/>
                <a:ea typeface="Roboto Mono"/>
                <a:cs typeface="Roboto Mono"/>
                <a:sym typeface="Roboto Mono"/>
              </a:rPr>
              <a:t> of the music signals. </a:t>
            </a:r>
            <a:endParaRPr sz="2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311700" y="1229875"/>
            <a:ext cx="8520600" cy="36801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The questions that were asked to the </a:t>
            </a:r>
            <a:r>
              <a:rPr lang="en" sz="2000">
                <a:latin typeface="Roboto Mono"/>
                <a:ea typeface="Roboto Mono"/>
                <a:cs typeface="Roboto Mono"/>
                <a:sym typeface="Roboto Mono"/>
              </a:rPr>
              <a:t>participants</a:t>
            </a:r>
            <a:r>
              <a:rPr lang="en" sz="2000">
                <a:latin typeface="Roboto Mono"/>
                <a:ea typeface="Roboto Mono"/>
                <a:cs typeface="Roboto Mono"/>
                <a:sym typeface="Roboto Mono"/>
              </a:rPr>
              <a:t> were in the form of bipolar scales of the perceptual </a:t>
            </a:r>
            <a:r>
              <a:rPr lang="en" sz="2000">
                <a:latin typeface="Roboto Mono"/>
                <a:ea typeface="Roboto Mono"/>
                <a:cs typeface="Roboto Mono"/>
                <a:sym typeface="Roboto Mono"/>
              </a:rPr>
              <a:t>descriptors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Eg: How warm do you think the song is </a:t>
            </a:r>
            <a:endParaRPr sz="2000">
              <a:latin typeface="Roboto Mono"/>
              <a:ea typeface="Roboto Mono"/>
              <a:cs typeface="Roboto Mono"/>
              <a:sym typeface="Roboto Mono"/>
            </a:endParaRPr>
          </a:p>
          <a:p>
            <a:pPr indent="-355600" lvl="1" marL="914400" rtl="0" algn="l">
              <a:spcBef>
                <a:spcPts val="0"/>
              </a:spcBef>
              <a:spcAft>
                <a:spcPts val="0"/>
              </a:spcAft>
              <a:buSzPts val="2000"/>
              <a:buChar char="○"/>
            </a:pPr>
            <a:r>
              <a:rPr lang="en" sz="2000">
                <a:latin typeface="Roboto Mono"/>
                <a:ea typeface="Roboto Mono"/>
                <a:cs typeface="Roboto Mono"/>
                <a:sym typeface="Roboto Mono"/>
              </a:rPr>
              <a:t>Very warm </a:t>
            </a:r>
            <a:r>
              <a:rPr b="1" lang="en" sz="2000">
                <a:latin typeface="Roboto Mono"/>
                <a:ea typeface="Roboto Mono"/>
                <a:cs typeface="Roboto Mono"/>
                <a:sym typeface="Roboto Mono"/>
              </a:rPr>
              <a:t>10 9 8 7 6 5 4 3 2 1</a:t>
            </a:r>
            <a:r>
              <a:rPr lang="en" sz="2000">
                <a:latin typeface="Roboto Mono"/>
                <a:ea typeface="Roboto Mono"/>
                <a:cs typeface="Roboto Mono"/>
                <a:sym typeface="Roboto Mono"/>
              </a:rPr>
              <a:t>  Very cold</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Similar questions were asked for all the five descriptors and the audience </a:t>
            </a:r>
            <a:r>
              <a:rPr lang="en" sz="2000">
                <a:latin typeface="Roboto Mono"/>
                <a:ea typeface="Roboto Mono"/>
                <a:cs typeface="Roboto Mono"/>
                <a:sym typeface="Roboto Mono"/>
              </a:rPr>
              <a:t>could choose values on a 10 point scale</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Definitions of the characteristics (taken from ChatGPT) were given in the form above each question, for reference of the subject. </a:t>
            </a:r>
            <a:endParaRPr sz="2000">
              <a:latin typeface="Roboto Mono"/>
              <a:ea typeface="Roboto Mono"/>
              <a:cs typeface="Roboto Mono"/>
              <a:sym typeface="Roboto Mono"/>
            </a:endParaRPr>
          </a:p>
        </p:txBody>
      </p:sp>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Mono SemiBold"/>
                <a:ea typeface="Roboto Mono SemiBold"/>
                <a:cs typeface="Roboto Mono SemiBold"/>
                <a:sym typeface="Roboto Mono SemiBold"/>
              </a:rPr>
              <a:t>Questions in the form</a:t>
            </a:r>
            <a:endParaRPr>
              <a:latin typeface="Roboto Mono SemiBold"/>
              <a:ea typeface="Roboto Mono SemiBold"/>
              <a:cs typeface="Roboto Mono SemiBold"/>
              <a:sym typeface="Roboto Mon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