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9144000" cx="13716000"/>
  <p:notesSz cx="6997700" cy="9283700"/>
  <p:embeddedFontLst>
    <p:embeddedFont>
      <p:font typeface="Helvetica Neue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17">
          <p15:clr>
            <a:srgbClr val="A4A3A4"/>
          </p15:clr>
        </p15:guide>
        <p15:guide id="2" pos="197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1" roundtripDataSignature="AMtx7mhkMNZostfeD9wOh418m9CyyYsa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17" orient="horz"/>
        <p:guide pos="197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Italic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HelveticaNeue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HelveticaNeue-italic.fntdata"/><Relationship Id="rId16" Type="http://schemas.openxmlformats.org/officeDocument/2006/relationships/slide" Target="slides/slide11.xml"/><Relationship Id="rId38" Type="http://schemas.openxmlformats.org/officeDocument/2006/relationships/font" Target="fonts/HelveticaNeue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0538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67163" y="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>
            <a:lvl1pPr indent="-228600" lvl="0" marL="457200" marR="0" rtl="0" algn="l">
              <a:spcBef>
                <a:spcPts val="51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51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51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51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51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0150"/>
            <a:ext cx="3030538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 is the simplest algo.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Share scenario? What happens to cpu utilization when one cpu bound and many I/O bound process we have?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rPr lang="en-US"/>
              <a:t>What type of FCFS algorithm is, pre or non-pre?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rPr lang="en-US"/>
              <a:t>What will be the result if convoy effect happen?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9" name="Google Shape;199;p17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18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18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3" name="Google Shape;213;p20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2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p22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23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23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4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25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25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Large time quantum =  policy is like fcfs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Quantum is small= large number of context switches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26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Google Shape;270;p26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7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28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" name="Google Shape;284;p28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29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1" name="Google Shape;291;p29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Combining PS with RR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30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p30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31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Google Shape;305;p3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32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p32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9" name="Google Shape;319;p33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3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34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34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Switching the CPU among process plays key role to make OS more productive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CPU’s core , a basic computational unit.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System with one core can only run one process at a time.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Q: Why do we need multiprogramming?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3" name="Google Shape;333;p35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6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Q: which state/s does not require scheduling and why ?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Q:Advantages of Non-preemptive?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rPr lang="en-US"/>
              <a:t>-no overhead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rPr lang="en-US"/>
              <a:t>-not interrupted in middle of execution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rPr lang="en-US"/>
              <a:t>Q:Advantages of Preemptive?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rPr lang="en-US"/>
              <a:t>Flexibility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rPr lang="en-US"/>
              <a:t>Limited time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rPr lang="en-US"/>
              <a:t>High priority process(small burst time) does not have to wait.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rPr lang="en-US"/>
              <a:t>Disadvantages of both?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rPr lang="en-US"/>
              <a:t>What about preemptive kernel or non preemptive kernel?(chapter 6)</a:t>
            </a:r>
            <a:endParaRPr/>
          </a:p>
        </p:txBody>
      </p:sp>
      <p:sp>
        <p:nvSpPr>
          <p:cNvPr id="133" name="Google Shape;133;p7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vmstat: 1 3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24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225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339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Q:Why do we have scheduling criteria?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want to choose a better algorithm or to make substantial difference in algorithms to see which works best.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 is preferred to optimize average measures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 that all users get good service therefore we want to minimize the maximum response time.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Cpu scheduling decides which process in ready queue should be allocated the CPU core.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8"/>
          <p:cNvSpPr/>
          <p:nvPr/>
        </p:nvSpPr>
        <p:spPr>
          <a:xfrm>
            <a:off x="0" y="1"/>
            <a:ext cx="13716000" cy="6096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8"/>
          <p:cNvSpPr/>
          <p:nvPr/>
        </p:nvSpPr>
        <p:spPr>
          <a:xfrm>
            <a:off x="7144" y="1"/>
            <a:ext cx="13708859" cy="6096001"/>
          </a:xfrm>
          <a:custGeom>
            <a:rect b="b" l="l" r="r" t="t"/>
            <a:pathLst>
              <a:path extrusionOk="0" h="4572001" w="9139239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8"/>
          <p:cNvSpPr txBox="1"/>
          <p:nvPr>
            <p:ph type="ctrTitle"/>
          </p:nvPr>
        </p:nvSpPr>
        <p:spPr>
          <a:xfrm>
            <a:off x="514350" y="6613516"/>
            <a:ext cx="8743950" cy="195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867"/>
              <a:buFont typeface="Twentieth Century"/>
              <a:buNone/>
              <a:defRPr sz="5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8"/>
          <p:cNvSpPr txBox="1"/>
          <p:nvPr>
            <p:ph idx="1" type="subTitle"/>
          </p:nvPr>
        </p:nvSpPr>
        <p:spPr>
          <a:xfrm>
            <a:off x="9686925" y="6613516"/>
            <a:ext cx="3600450" cy="195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33"/>
              <a:buNone/>
              <a:defRPr sz="2133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SzPts val="2133"/>
              <a:buNone/>
              <a:defRPr sz="2133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2133"/>
              <a:buNone/>
              <a:defRPr sz="2133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2133"/>
              <a:buNone/>
              <a:defRPr sz="2133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2133"/>
              <a:buNone/>
              <a:defRPr sz="2133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2133"/>
              <a:buNone/>
              <a:defRPr sz="2133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2133"/>
              <a:buNone/>
              <a:defRPr sz="2133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2133"/>
              <a:buNone/>
              <a:defRPr sz="2133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SzPts val="2133"/>
              <a:buNone/>
              <a:defRPr sz="2133"/>
            </a:lvl9pPr>
          </a:lstStyle>
          <a:p/>
        </p:txBody>
      </p:sp>
      <p:sp>
        <p:nvSpPr>
          <p:cNvPr id="21" name="Google Shape;21;p38"/>
          <p:cNvSpPr txBox="1"/>
          <p:nvPr>
            <p:ph idx="10" type="dt"/>
          </p:nvPr>
        </p:nvSpPr>
        <p:spPr>
          <a:xfrm>
            <a:off x="1152146" y="8627605"/>
            <a:ext cx="242341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8"/>
          <p:cNvSpPr txBox="1"/>
          <p:nvPr>
            <p:ph idx="11" type="ftr"/>
          </p:nvPr>
        </p:nvSpPr>
        <p:spPr>
          <a:xfrm>
            <a:off x="5448300" y="8627605"/>
            <a:ext cx="663914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8"/>
          <p:cNvSpPr txBox="1"/>
          <p:nvPr>
            <p:ph idx="12" type="sldNum"/>
          </p:nvPr>
        </p:nvSpPr>
        <p:spPr>
          <a:xfrm>
            <a:off x="12192000" y="8627605"/>
            <a:ext cx="109537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</a:endParaRPr>
          </a:p>
        </p:txBody>
      </p:sp>
      <p:cxnSp>
        <p:nvCxnSpPr>
          <p:cNvPr id="24" name="Google Shape;24;p38"/>
          <p:cNvCxnSpPr/>
          <p:nvPr/>
        </p:nvCxnSpPr>
        <p:spPr>
          <a:xfrm rot="10800000">
            <a:off x="9435198" y="7018808"/>
            <a:ext cx="0" cy="12192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7"/>
          <p:cNvSpPr txBox="1"/>
          <p:nvPr>
            <p:ph type="title"/>
          </p:nvPr>
        </p:nvSpPr>
        <p:spPr>
          <a:xfrm>
            <a:off x="1152144" y="780288"/>
            <a:ext cx="10935081" cy="1999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7"/>
          <p:cNvSpPr txBox="1"/>
          <p:nvPr>
            <p:ph idx="1" type="body"/>
          </p:nvPr>
        </p:nvSpPr>
        <p:spPr>
          <a:xfrm rot="5400000">
            <a:off x="3937446" y="262699"/>
            <a:ext cx="5364480" cy="10935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3" name="Google Shape;83;p47"/>
          <p:cNvSpPr txBox="1"/>
          <p:nvPr>
            <p:ph idx="10" type="dt"/>
          </p:nvPr>
        </p:nvSpPr>
        <p:spPr>
          <a:xfrm>
            <a:off x="1152146" y="8627605"/>
            <a:ext cx="242341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7"/>
          <p:cNvSpPr txBox="1"/>
          <p:nvPr>
            <p:ph idx="11" type="ftr"/>
          </p:nvPr>
        </p:nvSpPr>
        <p:spPr>
          <a:xfrm>
            <a:off x="5448300" y="8627605"/>
            <a:ext cx="663914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7"/>
          <p:cNvSpPr txBox="1"/>
          <p:nvPr>
            <p:ph idx="12" type="sldNum"/>
          </p:nvPr>
        </p:nvSpPr>
        <p:spPr>
          <a:xfrm>
            <a:off x="12192000" y="8627605"/>
            <a:ext cx="109537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8"/>
          <p:cNvSpPr txBox="1"/>
          <p:nvPr>
            <p:ph type="title"/>
          </p:nvPr>
        </p:nvSpPr>
        <p:spPr>
          <a:xfrm rot="5400000">
            <a:off x="7687472" y="3144043"/>
            <a:ext cx="7213600" cy="2957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8"/>
          <p:cNvSpPr txBox="1"/>
          <p:nvPr>
            <p:ph idx="1" type="body"/>
          </p:nvPr>
        </p:nvSpPr>
        <p:spPr>
          <a:xfrm rot="5400000">
            <a:off x="1772446" y="357981"/>
            <a:ext cx="7213600" cy="8529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9" name="Google Shape;89;p48"/>
          <p:cNvSpPr txBox="1"/>
          <p:nvPr>
            <p:ph idx="10" type="dt"/>
          </p:nvPr>
        </p:nvSpPr>
        <p:spPr>
          <a:xfrm>
            <a:off x="1152146" y="8627605"/>
            <a:ext cx="242341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8"/>
          <p:cNvSpPr txBox="1"/>
          <p:nvPr>
            <p:ph idx="11" type="ftr"/>
          </p:nvPr>
        </p:nvSpPr>
        <p:spPr>
          <a:xfrm>
            <a:off x="5448300" y="8627605"/>
            <a:ext cx="663914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8"/>
          <p:cNvSpPr txBox="1"/>
          <p:nvPr>
            <p:ph idx="12" type="sldNum"/>
          </p:nvPr>
        </p:nvSpPr>
        <p:spPr>
          <a:xfrm>
            <a:off x="12192000" y="8627605"/>
            <a:ext cx="109537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2" name="Google Shape;92;p48"/>
          <p:cNvCxnSpPr/>
          <p:nvPr/>
        </p:nvCxnSpPr>
        <p:spPr>
          <a:xfrm rot="10800000">
            <a:off x="11315700" y="174267"/>
            <a:ext cx="0" cy="1028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9"/>
          <p:cNvSpPr txBox="1"/>
          <p:nvPr>
            <p:ph type="title"/>
          </p:nvPr>
        </p:nvSpPr>
        <p:spPr>
          <a:xfrm>
            <a:off x="1152144" y="780288"/>
            <a:ext cx="10935081" cy="1999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9"/>
          <p:cNvSpPr txBox="1"/>
          <p:nvPr>
            <p:ph idx="1" type="body"/>
          </p:nvPr>
        </p:nvSpPr>
        <p:spPr>
          <a:xfrm>
            <a:off x="1152145" y="3048000"/>
            <a:ext cx="10935083" cy="536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8" name="Google Shape;28;p39"/>
          <p:cNvSpPr txBox="1"/>
          <p:nvPr>
            <p:ph idx="10" type="dt"/>
          </p:nvPr>
        </p:nvSpPr>
        <p:spPr>
          <a:xfrm>
            <a:off x="1152146" y="8627605"/>
            <a:ext cx="242341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9"/>
          <p:cNvSpPr txBox="1"/>
          <p:nvPr>
            <p:ph idx="11" type="ftr"/>
          </p:nvPr>
        </p:nvSpPr>
        <p:spPr>
          <a:xfrm>
            <a:off x="5448300" y="8627605"/>
            <a:ext cx="663914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9"/>
          <p:cNvSpPr txBox="1"/>
          <p:nvPr>
            <p:ph idx="12" type="sldNum"/>
          </p:nvPr>
        </p:nvSpPr>
        <p:spPr>
          <a:xfrm>
            <a:off x="12192000" y="8627605"/>
            <a:ext cx="109537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0"/>
          <p:cNvSpPr txBox="1"/>
          <p:nvPr>
            <p:ph type="title"/>
          </p:nvPr>
        </p:nvSpPr>
        <p:spPr>
          <a:xfrm>
            <a:off x="1152144" y="780288"/>
            <a:ext cx="10935081" cy="1999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0"/>
          <p:cNvSpPr txBox="1"/>
          <p:nvPr>
            <p:ph idx="10" type="dt"/>
          </p:nvPr>
        </p:nvSpPr>
        <p:spPr>
          <a:xfrm>
            <a:off x="1152146" y="8627605"/>
            <a:ext cx="242341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0"/>
          <p:cNvSpPr txBox="1"/>
          <p:nvPr>
            <p:ph idx="11" type="ftr"/>
          </p:nvPr>
        </p:nvSpPr>
        <p:spPr>
          <a:xfrm>
            <a:off x="5448300" y="8627605"/>
            <a:ext cx="663914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0"/>
          <p:cNvSpPr txBox="1"/>
          <p:nvPr>
            <p:ph idx="12" type="sldNum"/>
          </p:nvPr>
        </p:nvSpPr>
        <p:spPr>
          <a:xfrm>
            <a:off x="12192000" y="8627605"/>
            <a:ext cx="109537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1"/>
          <p:cNvSpPr txBox="1"/>
          <p:nvPr>
            <p:ph idx="10" type="dt"/>
          </p:nvPr>
        </p:nvSpPr>
        <p:spPr>
          <a:xfrm>
            <a:off x="1152146" y="8627605"/>
            <a:ext cx="242341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1"/>
          <p:cNvSpPr txBox="1"/>
          <p:nvPr>
            <p:ph idx="11" type="ftr"/>
          </p:nvPr>
        </p:nvSpPr>
        <p:spPr>
          <a:xfrm>
            <a:off x="5448300" y="8627605"/>
            <a:ext cx="663914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1"/>
          <p:cNvSpPr txBox="1"/>
          <p:nvPr>
            <p:ph idx="12" type="sldNum"/>
          </p:nvPr>
        </p:nvSpPr>
        <p:spPr>
          <a:xfrm>
            <a:off x="12192000" y="8627605"/>
            <a:ext cx="109537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2"/>
          <p:cNvSpPr/>
          <p:nvPr/>
        </p:nvSpPr>
        <p:spPr>
          <a:xfrm>
            <a:off x="0" y="1"/>
            <a:ext cx="13716000" cy="6096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2"/>
          <p:cNvSpPr/>
          <p:nvPr/>
        </p:nvSpPr>
        <p:spPr>
          <a:xfrm>
            <a:off x="7144" y="1"/>
            <a:ext cx="13708859" cy="6096001"/>
          </a:xfrm>
          <a:custGeom>
            <a:rect b="b" l="l" r="r" t="t"/>
            <a:pathLst>
              <a:path extrusionOk="0" h="4572001" w="9139239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2"/>
          <p:cNvSpPr txBox="1"/>
          <p:nvPr>
            <p:ph type="title"/>
          </p:nvPr>
        </p:nvSpPr>
        <p:spPr>
          <a:xfrm>
            <a:off x="514350" y="6613516"/>
            <a:ext cx="8743950" cy="195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867"/>
              <a:buFont typeface="Twentieth Century"/>
              <a:buNone/>
              <a:defRPr b="0" sz="5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2"/>
          <p:cNvSpPr txBox="1"/>
          <p:nvPr>
            <p:ph idx="1" type="body"/>
          </p:nvPr>
        </p:nvSpPr>
        <p:spPr>
          <a:xfrm>
            <a:off x="9686925" y="6613516"/>
            <a:ext cx="3600450" cy="195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33"/>
              <a:buNone/>
              <a:defRPr sz="2133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SzPts val="2133"/>
              <a:buNone/>
              <a:defRPr sz="2133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42"/>
          <p:cNvSpPr txBox="1"/>
          <p:nvPr>
            <p:ph idx="10" type="dt"/>
          </p:nvPr>
        </p:nvSpPr>
        <p:spPr>
          <a:xfrm>
            <a:off x="1152146" y="8627605"/>
            <a:ext cx="242341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2"/>
          <p:cNvSpPr txBox="1"/>
          <p:nvPr>
            <p:ph idx="11" type="ftr"/>
          </p:nvPr>
        </p:nvSpPr>
        <p:spPr>
          <a:xfrm>
            <a:off x="5448300" y="8627605"/>
            <a:ext cx="663914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2"/>
          <p:cNvSpPr txBox="1"/>
          <p:nvPr>
            <p:ph idx="12" type="sldNum"/>
          </p:nvPr>
        </p:nvSpPr>
        <p:spPr>
          <a:xfrm>
            <a:off x="12192000" y="8627605"/>
            <a:ext cx="109537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42"/>
          <p:cNvCxnSpPr/>
          <p:nvPr/>
        </p:nvCxnSpPr>
        <p:spPr>
          <a:xfrm rot="10800000">
            <a:off x="9435198" y="7018808"/>
            <a:ext cx="0" cy="12192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3"/>
          <p:cNvSpPr txBox="1"/>
          <p:nvPr>
            <p:ph type="title"/>
          </p:nvPr>
        </p:nvSpPr>
        <p:spPr>
          <a:xfrm>
            <a:off x="1152144" y="780288"/>
            <a:ext cx="10935081" cy="1999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3"/>
          <p:cNvSpPr txBox="1"/>
          <p:nvPr>
            <p:ph idx="1" type="body"/>
          </p:nvPr>
        </p:nvSpPr>
        <p:spPr>
          <a:xfrm>
            <a:off x="1152144" y="3048000"/>
            <a:ext cx="5349240" cy="536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2" name="Google Shape;52;p43"/>
          <p:cNvSpPr txBox="1"/>
          <p:nvPr>
            <p:ph idx="2" type="body"/>
          </p:nvPr>
        </p:nvSpPr>
        <p:spPr>
          <a:xfrm>
            <a:off x="6737985" y="3048000"/>
            <a:ext cx="5349240" cy="536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3" name="Google Shape;53;p43"/>
          <p:cNvSpPr txBox="1"/>
          <p:nvPr>
            <p:ph idx="10" type="dt"/>
          </p:nvPr>
        </p:nvSpPr>
        <p:spPr>
          <a:xfrm>
            <a:off x="1152146" y="8627605"/>
            <a:ext cx="242341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3"/>
          <p:cNvSpPr txBox="1"/>
          <p:nvPr>
            <p:ph idx="11" type="ftr"/>
          </p:nvPr>
        </p:nvSpPr>
        <p:spPr>
          <a:xfrm>
            <a:off x="5448300" y="8627605"/>
            <a:ext cx="663914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3"/>
          <p:cNvSpPr txBox="1"/>
          <p:nvPr>
            <p:ph idx="12" type="sldNum"/>
          </p:nvPr>
        </p:nvSpPr>
        <p:spPr>
          <a:xfrm>
            <a:off x="12192000" y="8627605"/>
            <a:ext cx="109537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4"/>
          <p:cNvSpPr txBox="1"/>
          <p:nvPr>
            <p:ph type="title"/>
          </p:nvPr>
        </p:nvSpPr>
        <p:spPr>
          <a:xfrm>
            <a:off x="1152144" y="780288"/>
            <a:ext cx="10935081" cy="1999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4"/>
          <p:cNvSpPr txBox="1"/>
          <p:nvPr>
            <p:ph idx="1" type="body"/>
          </p:nvPr>
        </p:nvSpPr>
        <p:spPr>
          <a:xfrm>
            <a:off x="1152144" y="2906181"/>
            <a:ext cx="534924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33"/>
              <a:buNone/>
              <a:defRPr b="0" sz="2933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SzPts val="2667"/>
              <a:buNone/>
              <a:defRPr b="1" sz="2667"/>
            </a:lvl2pPr>
            <a:lvl3pPr indent="-2286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2400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2133"/>
              <a:buNone/>
              <a:defRPr b="1" sz="2133"/>
            </a:lvl4pPr>
            <a:lvl5pPr indent="-2286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2133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2133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2133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2133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SzPts val="2133"/>
              <a:buNone/>
              <a:defRPr b="1" sz="2133"/>
            </a:lvl9pPr>
          </a:lstStyle>
          <a:p/>
        </p:txBody>
      </p:sp>
      <p:sp>
        <p:nvSpPr>
          <p:cNvPr id="59" name="Google Shape;59;p44"/>
          <p:cNvSpPr txBox="1"/>
          <p:nvPr>
            <p:ph idx="2" type="body"/>
          </p:nvPr>
        </p:nvSpPr>
        <p:spPr>
          <a:xfrm>
            <a:off x="1152144" y="3957051"/>
            <a:ext cx="5349240" cy="4455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60" name="Google Shape;60;p44"/>
          <p:cNvSpPr txBox="1"/>
          <p:nvPr>
            <p:ph idx="3" type="body"/>
          </p:nvPr>
        </p:nvSpPr>
        <p:spPr>
          <a:xfrm>
            <a:off x="6737985" y="2906181"/>
            <a:ext cx="534924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33"/>
              <a:buNone/>
              <a:defRPr b="0" sz="2933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SzPts val="2667"/>
              <a:buNone/>
              <a:defRPr b="1" sz="2667"/>
            </a:lvl2pPr>
            <a:lvl3pPr indent="-2286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2400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2133"/>
              <a:buNone/>
              <a:defRPr b="1" sz="2133"/>
            </a:lvl4pPr>
            <a:lvl5pPr indent="-2286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2133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2133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2133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2133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SzPts val="2133"/>
              <a:buNone/>
              <a:defRPr b="1" sz="2133"/>
            </a:lvl9pPr>
          </a:lstStyle>
          <a:p/>
        </p:txBody>
      </p:sp>
      <p:sp>
        <p:nvSpPr>
          <p:cNvPr id="61" name="Google Shape;61;p44"/>
          <p:cNvSpPr txBox="1"/>
          <p:nvPr>
            <p:ph idx="4" type="body"/>
          </p:nvPr>
        </p:nvSpPr>
        <p:spPr>
          <a:xfrm>
            <a:off x="6737985" y="3957051"/>
            <a:ext cx="5349240" cy="4455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62" name="Google Shape;62;p44"/>
          <p:cNvSpPr txBox="1"/>
          <p:nvPr>
            <p:ph idx="10" type="dt"/>
          </p:nvPr>
        </p:nvSpPr>
        <p:spPr>
          <a:xfrm>
            <a:off x="1152146" y="8627605"/>
            <a:ext cx="242341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4"/>
          <p:cNvSpPr txBox="1"/>
          <p:nvPr>
            <p:ph idx="11" type="ftr"/>
          </p:nvPr>
        </p:nvSpPr>
        <p:spPr>
          <a:xfrm>
            <a:off x="5448300" y="8627605"/>
            <a:ext cx="663914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4"/>
          <p:cNvSpPr txBox="1"/>
          <p:nvPr>
            <p:ph idx="12" type="sldNum"/>
          </p:nvPr>
        </p:nvSpPr>
        <p:spPr>
          <a:xfrm>
            <a:off x="12192000" y="8627605"/>
            <a:ext cx="109537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5"/>
          <p:cNvSpPr txBox="1"/>
          <p:nvPr>
            <p:ph type="title"/>
          </p:nvPr>
        </p:nvSpPr>
        <p:spPr>
          <a:xfrm>
            <a:off x="1152144" y="628679"/>
            <a:ext cx="4937760" cy="2316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5"/>
          <p:cNvSpPr txBox="1"/>
          <p:nvPr>
            <p:ph idx="1" type="body"/>
          </p:nvPr>
        </p:nvSpPr>
        <p:spPr>
          <a:xfrm>
            <a:off x="6429375" y="1097280"/>
            <a:ext cx="6388227" cy="6912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97954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667"/>
              <a:buChar char=" "/>
              <a:defRPr sz="2667"/>
            </a:lvl1pPr>
            <a:lvl2pPr indent="-364045" lvl="1" marL="914400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SzPts val="2133"/>
              <a:buChar char="🢝"/>
              <a:defRPr sz="2133"/>
            </a:lvl2pPr>
            <a:lvl3pPr indent="-3302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600"/>
              <a:buChar char="🢝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600"/>
              <a:buChar char="🢝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600"/>
              <a:buChar char="🢝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600"/>
              <a:buChar char="🢝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SzPts val="1600"/>
              <a:buChar char="🢝"/>
              <a:defRPr sz="1600"/>
            </a:lvl9pPr>
          </a:lstStyle>
          <a:p/>
        </p:txBody>
      </p:sp>
      <p:sp>
        <p:nvSpPr>
          <p:cNvPr id="68" name="Google Shape;68;p45"/>
          <p:cNvSpPr txBox="1"/>
          <p:nvPr>
            <p:ph idx="2" type="body"/>
          </p:nvPr>
        </p:nvSpPr>
        <p:spPr>
          <a:xfrm>
            <a:off x="1152144" y="3010008"/>
            <a:ext cx="4937760" cy="5016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800"/>
              </a:spcBef>
              <a:spcAft>
                <a:spcPts val="0"/>
              </a:spcAft>
              <a:buSzPts val="2133"/>
              <a:buNone/>
              <a:defRPr sz="2133"/>
            </a:lvl1pPr>
            <a:lvl2pPr indent="-228600" lvl="1" marL="914400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333"/>
              <a:buNone/>
              <a:defRPr sz="1333"/>
            </a:lvl3pPr>
            <a:lvl4pPr indent="-2286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9" name="Google Shape;69;p45"/>
          <p:cNvSpPr txBox="1"/>
          <p:nvPr>
            <p:ph idx="10" type="dt"/>
          </p:nvPr>
        </p:nvSpPr>
        <p:spPr>
          <a:xfrm>
            <a:off x="1152146" y="8627605"/>
            <a:ext cx="242341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5"/>
          <p:cNvSpPr txBox="1"/>
          <p:nvPr>
            <p:ph idx="11" type="ftr"/>
          </p:nvPr>
        </p:nvSpPr>
        <p:spPr>
          <a:xfrm>
            <a:off x="5448300" y="8627605"/>
            <a:ext cx="663914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5"/>
          <p:cNvSpPr txBox="1"/>
          <p:nvPr>
            <p:ph idx="12" type="sldNum"/>
          </p:nvPr>
        </p:nvSpPr>
        <p:spPr>
          <a:xfrm>
            <a:off x="12192000" y="8627605"/>
            <a:ext cx="109537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6"/>
          <p:cNvSpPr txBox="1"/>
          <p:nvPr>
            <p:ph type="title"/>
          </p:nvPr>
        </p:nvSpPr>
        <p:spPr>
          <a:xfrm>
            <a:off x="514350" y="6613517"/>
            <a:ext cx="8743950" cy="195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867"/>
              <a:buFont typeface="Twentieth Century"/>
              <a:buNone/>
              <a:defRPr sz="5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6"/>
          <p:cNvSpPr/>
          <p:nvPr>
            <p:ph idx="2" type="pic"/>
          </p:nvPr>
        </p:nvSpPr>
        <p:spPr>
          <a:xfrm>
            <a:off x="0" y="-1"/>
            <a:ext cx="13712571" cy="6096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75" name="Google Shape;75;p46"/>
          <p:cNvSpPr txBox="1"/>
          <p:nvPr>
            <p:ph idx="1" type="body"/>
          </p:nvPr>
        </p:nvSpPr>
        <p:spPr>
          <a:xfrm>
            <a:off x="9686925" y="6613517"/>
            <a:ext cx="3600450" cy="195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33"/>
              <a:buNone/>
              <a:defRPr sz="2133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46"/>
          <p:cNvSpPr txBox="1"/>
          <p:nvPr>
            <p:ph idx="10" type="dt"/>
          </p:nvPr>
        </p:nvSpPr>
        <p:spPr>
          <a:xfrm>
            <a:off x="1152146" y="8627605"/>
            <a:ext cx="242341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6"/>
          <p:cNvSpPr txBox="1"/>
          <p:nvPr>
            <p:ph idx="11" type="ftr"/>
          </p:nvPr>
        </p:nvSpPr>
        <p:spPr>
          <a:xfrm>
            <a:off x="5448300" y="8627605"/>
            <a:ext cx="663914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6"/>
          <p:cNvSpPr txBox="1"/>
          <p:nvPr>
            <p:ph idx="12" type="sldNum"/>
          </p:nvPr>
        </p:nvSpPr>
        <p:spPr>
          <a:xfrm>
            <a:off x="12192000" y="8627605"/>
            <a:ext cx="109537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  <p:cxnSp>
        <p:nvCxnSpPr>
          <p:cNvPr id="79" name="Google Shape;79;p46"/>
          <p:cNvCxnSpPr/>
          <p:nvPr/>
        </p:nvCxnSpPr>
        <p:spPr>
          <a:xfrm rot="10800000">
            <a:off x="9435198" y="7018808"/>
            <a:ext cx="0" cy="1219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/>
          <p:nvPr>
            <p:ph type="title"/>
          </p:nvPr>
        </p:nvSpPr>
        <p:spPr>
          <a:xfrm>
            <a:off x="1152144" y="780288"/>
            <a:ext cx="10935081" cy="1999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867"/>
              <a:buFont typeface="Twentieth Century"/>
              <a:buNone/>
              <a:defRPr b="0" i="0" sz="5867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7"/>
          <p:cNvSpPr txBox="1"/>
          <p:nvPr>
            <p:ph idx="1" type="body"/>
          </p:nvPr>
        </p:nvSpPr>
        <p:spPr>
          <a:xfrm>
            <a:off x="1152145" y="3048000"/>
            <a:ext cx="10935083" cy="536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97954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667"/>
              <a:buFont typeface="Twentieth Century"/>
              <a:buChar char=" "/>
              <a:defRPr b="0" i="0" sz="2667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64045" lvl="1" marL="914400" marR="0" rtl="0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Noto Sans Symbols"/>
              <a:buChar char="🢝"/>
              <a:defRPr b="0" i="0" sz="2133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🢝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🢝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🢝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🢝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🢝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🢝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ts val="1600"/>
              <a:buFont typeface="Noto Sans Symbols"/>
              <a:buChar char="🢝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37"/>
          <p:cNvSpPr txBox="1"/>
          <p:nvPr>
            <p:ph idx="10" type="dt"/>
          </p:nvPr>
        </p:nvSpPr>
        <p:spPr>
          <a:xfrm>
            <a:off x="1152146" y="8627605"/>
            <a:ext cx="242341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33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37"/>
          <p:cNvSpPr txBox="1"/>
          <p:nvPr>
            <p:ph idx="11" type="ftr"/>
          </p:nvPr>
        </p:nvSpPr>
        <p:spPr>
          <a:xfrm>
            <a:off x="5448300" y="8627605"/>
            <a:ext cx="663914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33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37"/>
          <p:cNvSpPr txBox="1"/>
          <p:nvPr>
            <p:ph idx="12" type="sldNum"/>
          </p:nvPr>
        </p:nvSpPr>
        <p:spPr>
          <a:xfrm>
            <a:off x="12192000" y="8627605"/>
            <a:ext cx="109537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333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333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333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333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333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333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333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333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333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chemeClr val="dk1"/>
              </a:solidFill>
            </a:endParaRPr>
          </a:p>
        </p:txBody>
      </p:sp>
      <p:cxnSp>
        <p:nvCxnSpPr>
          <p:cNvPr id="15" name="Google Shape;15;p37"/>
          <p:cNvCxnSpPr/>
          <p:nvPr/>
        </p:nvCxnSpPr>
        <p:spPr>
          <a:xfrm rot="10800000">
            <a:off x="857250" y="1101765"/>
            <a:ext cx="0" cy="1219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ctrTitle"/>
          </p:nvPr>
        </p:nvSpPr>
        <p:spPr>
          <a:xfrm>
            <a:off x="514350" y="6613516"/>
            <a:ext cx="7933911" cy="195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6600"/>
              <a:buFont typeface="Twentieth Century"/>
              <a:buNone/>
            </a:pPr>
            <a:r>
              <a:rPr lang="en-US" sz="6600"/>
              <a:t>CPU SCHEDULING</a:t>
            </a:r>
            <a:endParaRPr b="1" sz="6600"/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9686924" y="6613516"/>
            <a:ext cx="4029075" cy="14968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-US">
                <a:solidFill>
                  <a:schemeClr val="dk1"/>
                </a:solidFill>
              </a:rPr>
              <a:t>Course Instructor: Safia Baloch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/>
          <p:nvPr>
            <p:ph type="title"/>
          </p:nvPr>
        </p:nvSpPr>
        <p:spPr>
          <a:xfrm>
            <a:off x="1460287" y="228600"/>
            <a:ext cx="12006263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</a:pPr>
            <a:r>
              <a:rPr lang="en-US" sz="4000"/>
              <a:t>FIRST-COME, FIRST-SERVED (FCFS) SCHEDULING</a:t>
            </a:r>
            <a:endParaRPr/>
          </a:p>
        </p:txBody>
      </p:sp>
      <p:sp>
        <p:nvSpPr>
          <p:cNvPr id="165" name="Google Shape;165;p11"/>
          <p:cNvSpPr txBox="1"/>
          <p:nvPr>
            <p:ph idx="1" type="body"/>
          </p:nvPr>
        </p:nvSpPr>
        <p:spPr>
          <a:xfrm>
            <a:off x="1136650" y="838201"/>
            <a:ext cx="12006262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21917" lvl="0" marL="12191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rPr lang="en-US" sz="2300"/>
              <a:t>		</a:t>
            </a:r>
            <a:endParaRPr sz="2300"/>
          </a:p>
        </p:txBody>
      </p:sp>
      <p:pic>
        <p:nvPicPr>
          <p:cNvPr id="166" name="Google Shape;16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263" y="1225475"/>
            <a:ext cx="8955475" cy="625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>
            <p:ph type="title"/>
          </p:nvPr>
        </p:nvSpPr>
        <p:spPr>
          <a:xfrm>
            <a:off x="1733206" y="347345"/>
            <a:ext cx="11555412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98858"/>
              <a:buFont typeface="Twentieth Century"/>
              <a:buNone/>
            </a:pPr>
            <a:r>
              <a:rPr lang="en-US"/>
              <a:t>FCFS SCHEDULING (CONT.)</a:t>
            </a:r>
            <a:endParaRPr/>
          </a:p>
        </p:txBody>
      </p:sp>
      <p:sp>
        <p:nvSpPr>
          <p:cNvPr id="173" name="Google Shape;173;p13"/>
          <p:cNvSpPr txBox="1"/>
          <p:nvPr>
            <p:ph idx="1" type="body"/>
          </p:nvPr>
        </p:nvSpPr>
        <p:spPr>
          <a:xfrm>
            <a:off x="427382" y="1115696"/>
            <a:ext cx="13288618" cy="768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21917" lvl="0" marL="149351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Suppose that the processes arrive in the order:</a:t>
            </a:r>
            <a:endParaRPr/>
          </a:p>
          <a:p>
            <a:pPr indent="-121917" lvl="0" marL="14935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	 P2 , P3 , P1 </a:t>
            </a:r>
            <a:endParaRPr/>
          </a:p>
          <a:p>
            <a:pPr indent="-127000" lvl="0" marL="14935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000"/>
              <a:buChar char=" 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Gantt chart for the schedule is:</a:t>
            </a:r>
            <a:b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1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1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1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1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000"/>
              <a:buChar char=" 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Waiting time for P1 = 6; P2 = 0; P3 = 3</a:t>
            </a:r>
            <a:endParaRPr/>
          </a:p>
          <a:p>
            <a:pPr indent="-1270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000"/>
              <a:buChar char=" 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Average waiting time:   (6 + 0 + 3)/3 = 3</a:t>
            </a:r>
            <a:endParaRPr/>
          </a:p>
          <a:p>
            <a:pPr indent="-1270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000"/>
              <a:buChar char=" 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Much better than previous case</a:t>
            </a:r>
            <a:endParaRPr/>
          </a:p>
          <a:p>
            <a:pPr indent="-1270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000"/>
              <a:buChar char=" "/>
            </a:pPr>
            <a:r>
              <a:rPr b="1" lang="en-US" sz="2000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Convoy effect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- short process behind long process</a:t>
            </a:r>
            <a:endParaRPr/>
          </a:p>
          <a:p>
            <a:pPr indent="-127000" lvl="1" marL="121917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2000"/>
              <a:buFont typeface="Twentieth Century"/>
              <a:buChar char=" 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Consider one CPU-bound and many I/O-bound processes</a:t>
            </a:r>
            <a:endParaRPr/>
          </a:p>
          <a:p>
            <a:pPr indent="-127000" lvl="1" marL="121917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2000"/>
              <a:buFont typeface="Twentieth Century"/>
              <a:buChar char=" "/>
            </a:pPr>
            <a:r>
              <a:t/>
            </a:r>
            <a:endParaRPr/>
          </a:p>
        </p:txBody>
      </p:sp>
      <p:grpSp>
        <p:nvGrpSpPr>
          <p:cNvPr id="174" name="Google Shape;174;p13"/>
          <p:cNvGrpSpPr/>
          <p:nvPr/>
        </p:nvGrpSpPr>
        <p:grpSpPr>
          <a:xfrm>
            <a:off x="1949028" y="3471264"/>
            <a:ext cx="8189913" cy="1450975"/>
            <a:chOff x="882" y="1650"/>
            <a:chExt cx="3439" cy="686"/>
          </a:xfrm>
        </p:grpSpPr>
        <p:sp>
          <p:nvSpPr>
            <p:cNvPr id="175" name="Google Shape;175;p13"/>
            <p:cNvSpPr/>
            <p:nvPr/>
          </p:nvSpPr>
          <p:spPr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6" name="Google Shape;176;p13"/>
            <p:cNvSpPr txBox="1"/>
            <p:nvPr/>
          </p:nvSpPr>
          <p:spPr>
            <a:xfrm flipH="1">
              <a:off x="3219" y="1722"/>
              <a:ext cx="184" cy="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aseline="-25000" lang="en-US"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" name="Google Shape;177;p13"/>
            <p:cNvSpPr txBox="1"/>
            <p:nvPr/>
          </p:nvSpPr>
          <p:spPr>
            <a:xfrm flipH="1">
              <a:off x="1731" y="1722"/>
              <a:ext cx="184" cy="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aseline="-25000" lang="en-US"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" name="Google Shape;178;p13"/>
            <p:cNvSpPr txBox="1"/>
            <p:nvPr/>
          </p:nvSpPr>
          <p:spPr>
            <a:xfrm flipH="1">
              <a:off x="1155" y="1722"/>
              <a:ext cx="184" cy="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aseline="-25000" lang="en-US"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79" name="Google Shape;179;p13"/>
            <p:cNvCxnSpPr/>
            <p:nvPr/>
          </p:nvCxnSpPr>
          <p:spPr>
            <a:xfrm>
              <a:off x="4260" y="2034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13"/>
            <p:cNvCxnSpPr/>
            <p:nvPr/>
          </p:nvCxnSpPr>
          <p:spPr>
            <a:xfrm>
              <a:off x="948" y="2034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13"/>
            <p:cNvCxnSpPr/>
            <p:nvPr/>
          </p:nvCxnSpPr>
          <p:spPr>
            <a:xfrm>
              <a:off x="2148" y="1650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13"/>
            <p:cNvCxnSpPr/>
            <p:nvPr/>
          </p:nvCxnSpPr>
          <p:spPr>
            <a:xfrm>
              <a:off x="1572" y="1650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13"/>
            <p:cNvCxnSpPr/>
            <p:nvPr/>
          </p:nvCxnSpPr>
          <p:spPr>
            <a:xfrm>
              <a:off x="2148" y="2034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13"/>
            <p:cNvCxnSpPr/>
            <p:nvPr/>
          </p:nvCxnSpPr>
          <p:spPr>
            <a:xfrm>
              <a:off x="1572" y="2034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5" name="Google Shape;185;p13"/>
            <p:cNvSpPr txBox="1"/>
            <p:nvPr/>
          </p:nvSpPr>
          <p:spPr>
            <a:xfrm flipH="1">
              <a:off x="2086" y="2154"/>
              <a:ext cx="134" cy="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6</a:t>
              </a:r>
              <a:endParaRPr/>
            </a:p>
          </p:txBody>
        </p:sp>
        <p:sp>
          <p:nvSpPr>
            <p:cNvPr id="186" name="Google Shape;186;p13"/>
            <p:cNvSpPr txBox="1"/>
            <p:nvPr/>
          </p:nvSpPr>
          <p:spPr>
            <a:xfrm flipH="1">
              <a:off x="1510" y="2154"/>
              <a:ext cx="134" cy="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sp>
          <p:nvSpPr>
            <p:cNvPr id="187" name="Google Shape;187;p13"/>
            <p:cNvSpPr txBox="1"/>
            <p:nvPr/>
          </p:nvSpPr>
          <p:spPr>
            <a:xfrm flipH="1">
              <a:off x="4130" y="2154"/>
              <a:ext cx="191" cy="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30</a:t>
              </a:r>
              <a:endParaRPr/>
            </a:p>
          </p:txBody>
        </p:sp>
        <p:sp>
          <p:nvSpPr>
            <p:cNvPr id="188" name="Google Shape;188;p13"/>
            <p:cNvSpPr txBox="1"/>
            <p:nvPr/>
          </p:nvSpPr>
          <p:spPr>
            <a:xfrm flipH="1">
              <a:off x="882" y="2154"/>
              <a:ext cx="134" cy="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/>
          <p:nvPr>
            <p:ph type="title"/>
          </p:nvPr>
        </p:nvSpPr>
        <p:spPr>
          <a:xfrm>
            <a:off x="1562584" y="232051"/>
            <a:ext cx="11745912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98858"/>
              <a:buFont typeface="Twentieth Century"/>
              <a:buNone/>
            </a:pPr>
            <a:r>
              <a:rPr lang="en-US"/>
              <a:t>SHORTEST-JOB-FIRST (SJF) SCHEDULING:Non preemptive </a:t>
            </a:r>
            <a:endParaRPr/>
          </a:p>
        </p:txBody>
      </p:sp>
      <p:sp>
        <p:nvSpPr>
          <p:cNvPr id="195" name="Google Shape;195;p14"/>
          <p:cNvSpPr txBox="1"/>
          <p:nvPr>
            <p:ph idx="1" type="body"/>
          </p:nvPr>
        </p:nvSpPr>
        <p:spPr>
          <a:xfrm>
            <a:off x="1209675" y="1000401"/>
            <a:ext cx="12098821" cy="2771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54000" lvl="0" marL="12191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 "/>
            </a:pPr>
            <a:r>
              <a:rPr lang="en-US" sz="4000"/>
              <a:t>Associate with each process the length of its next CPU burst</a:t>
            </a:r>
            <a:endParaRPr/>
          </a:p>
          <a:p>
            <a:pPr indent="-228600" lvl="1" marL="353559" rtl="0" algn="l">
              <a:lnSpc>
                <a:spcPct val="90000"/>
              </a:lnSpc>
              <a:spcBef>
                <a:spcPts val="534"/>
              </a:spcBef>
              <a:spcAft>
                <a:spcPts val="0"/>
              </a:spcAft>
              <a:buSzPts val="3600"/>
              <a:buChar char="🢝"/>
            </a:pPr>
            <a:r>
              <a:rPr lang="en-US" sz="3600"/>
              <a:t> Use these lengths to schedule the process with the shortest time</a:t>
            </a:r>
            <a:endParaRPr/>
          </a:p>
          <a:p>
            <a:pPr indent="0" lvl="0" marL="121917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800"/>
          </a:p>
        </p:txBody>
      </p:sp>
      <p:pic>
        <p:nvPicPr>
          <p:cNvPr id="196" name="Google Shape;1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250" y="2890875"/>
            <a:ext cx="8955475" cy="625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/>
          <p:nvPr/>
        </p:nvSpPr>
        <p:spPr>
          <a:xfrm>
            <a:off x="1840230" y="2881334"/>
            <a:ext cx="1003554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❖"/>
            </a:pPr>
            <a:r>
              <a:rPr lang="en-US" sz="3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SJF is optimal – gives minimum average waiting time for a given set of processes</a:t>
            </a:r>
            <a:endParaRPr/>
          </a:p>
          <a:p>
            <a:pPr indent="-571500" lvl="1" marL="10287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difficulty is knowing the length of the next CPU request</a:t>
            </a:r>
            <a:endParaRPr/>
          </a:p>
          <a:p>
            <a:pPr indent="-57150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Could ask the user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/>
          <p:nvPr>
            <p:ph type="title"/>
          </p:nvPr>
        </p:nvSpPr>
        <p:spPr>
          <a:xfrm>
            <a:off x="1614488" y="184702"/>
            <a:ext cx="11658600" cy="814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500"/>
              <a:buFont typeface="Twentieth Century"/>
              <a:buNone/>
            </a:pPr>
            <a:r>
              <a:rPr lang="en-US" sz="4500"/>
              <a:t>DETERMINING LENGTH OF NEXT CPU BURST</a:t>
            </a:r>
            <a:endParaRPr/>
          </a:p>
        </p:txBody>
      </p:sp>
      <p:sp>
        <p:nvSpPr>
          <p:cNvPr id="209" name="Google Shape;209;p18"/>
          <p:cNvSpPr txBox="1"/>
          <p:nvPr>
            <p:ph idx="1" type="body"/>
          </p:nvPr>
        </p:nvSpPr>
        <p:spPr>
          <a:xfrm>
            <a:off x="625025" y="999100"/>
            <a:ext cx="13091100" cy="8029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24" l="-1111" r="0" t="-2036"/>
            </a:stretch>
          </a:blip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77800" lvl="0" marL="12191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67"/>
              <a:t> </a:t>
            </a:r>
            <a:endParaRPr sz="2867"/>
          </a:p>
        </p:txBody>
      </p:sp>
      <p:pic>
        <p:nvPicPr>
          <p:cNvPr id="210" name="Google Shape;21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2703" y="4729741"/>
            <a:ext cx="4460421" cy="1017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/>
          <p:nvPr>
            <p:ph type="title"/>
          </p:nvPr>
        </p:nvSpPr>
        <p:spPr>
          <a:xfrm>
            <a:off x="194202" y="279545"/>
            <a:ext cx="10935081" cy="849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800"/>
              <a:buFont typeface="Twentieth Century"/>
              <a:buNone/>
            </a:pPr>
            <a:r>
              <a:rPr lang="en-US"/>
              <a:t>EXAMPLE OF SRTF</a:t>
            </a:r>
            <a:endParaRPr/>
          </a:p>
        </p:txBody>
      </p:sp>
      <p:pic>
        <p:nvPicPr>
          <p:cNvPr id="217" name="Google Shape;21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89617"/>
            <a:ext cx="13716000" cy="7654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716000" cy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>
            <p:ph type="title"/>
          </p:nvPr>
        </p:nvSpPr>
        <p:spPr>
          <a:xfrm>
            <a:off x="1446213" y="369888"/>
            <a:ext cx="11583987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98858"/>
              <a:buFont typeface="Twentieth Century"/>
              <a:buNone/>
            </a:pPr>
            <a:r>
              <a:rPr lang="en-US"/>
              <a:t>PRIORITY SCHEDULING</a:t>
            </a:r>
            <a:endParaRPr/>
          </a:p>
        </p:txBody>
      </p:sp>
      <p:sp>
        <p:nvSpPr>
          <p:cNvPr id="229" name="Google Shape;229;p22"/>
          <p:cNvSpPr txBox="1"/>
          <p:nvPr>
            <p:ph idx="1" type="body"/>
          </p:nvPr>
        </p:nvSpPr>
        <p:spPr>
          <a:xfrm>
            <a:off x="1209675" y="1644650"/>
            <a:ext cx="11571288" cy="712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65100" lvl="0" marL="12191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A priority number (integer) is associated with each process</a:t>
            </a:r>
            <a:endParaRPr/>
          </a:p>
          <a:p>
            <a:pPr indent="-5206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  <a:p>
            <a:pPr indent="-1651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The CPU is allocated to the process with the highest priority (smallest integer ≡ highest priority)</a:t>
            </a:r>
            <a:endParaRPr/>
          </a:p>
          <a:p>
            <a:pPr indent="-182874" lvl="1" marL="353559" rtl="0" algn="l">
              <a:lnSpc>
                <a:spcPct val="90000"/>
              </a:lnSpc>
              <a:spcBef>
                <a:spcPts val="534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Preemptive</a:t>
            </a:r>
            <a:endParaRPr/>
          </a:p>
          <a:p>
            <a:pPr indent="-182874" lvl="1" marL="353559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Non-preemptive</a:t>
            </a:r>
            <a:endParaRPr/>
          </a:p>
          <a:p>
            <a:pPr indent="-113024" lvl="1" marL="353559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  <a:p>
            <a:pPr indent="-52067" lvl="0" marL="121917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  <a:p>
            <a:pPr indent="-1651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Problem ≡ </a:t>
            </a:r>
            <a:r>
              <a:rPr b="1" lang="en-US">
                <a:solidFill>
                  <a:srgbClr val="3366FF"/>
                </a:solidFill>
              </a:rPr>
              <a:t>Starvation</a:t>
            </a:r>
            <a:r>
              <a:rPr b="1" lang="en-US"/>
              <a:t> </a:t>
            </a:r>
            <a:r>
              <a:rPr lang="en-US"/>
              <a:t>– low priority processes may never execute</a:t>
            </a:r>
            <a:endParaRPr/>
          </a:p>
          <a:p>
            <a:pPr indent="-5206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  <a:p>
            <a:pPr indent="-1651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Solution ≡ </a:t>
            </a:r>
            <a:r>
              <a:rPr b="1" lang="en-US">
                <a:solidFill>
                  <a:srgbClr val="3366FF"/>
                </a:solidFill>
              </a:rPr>
              <a:t>Aging</a:t>
            </a:r>
            <a:r>
              <a:rPr b="1" lang="en-US"/>
              <a:t> </a:t>
            </a:r>
            <a:r>
              <a:rPr lang="en-US"/>
              <a:t>– as time progresses increase the priority of the process</a:t>
            </a:r>
            <a:endParaRPr/>
          </a:p>
          <a:p>
            <a:pPr indent="-12191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67"/>
              <a:buFont typeface="Arial"/>
              <a:buNone/>
            </a:pPr>
            <a:r>
              <a:t/>
            </a:r>
            <a:endParaRPr b="1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/>
          <p:nvPr>
            <p:ph type="title"/>
          </p:nvPr>
        </p:nvSpPr>
        <p:spPr>
          <a:xfrm>
            <a:off x="2109788" y="369888"/>
            <a:ext cx="10920412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</a:pPr>
            <a:r>
              <a:rPr lang="en-US" sz="4000"/>
              <a:t>EXAMPLE OF PRIORITY SCHEDULING</a:t>
            </a:r>
            <a:endParaRPr/>
          </a:p>
        </p:txBody>
      </p:sp>
      <p:sp>
        <p:nvSpPr>
          <p:cNvPr id="236" name="Google Shape;236;p23"/>
          <p:cNvSpPr txBox="1"/>
          <p:nvPr>
            <p:ph idx="1" type="body"/>
          </p:nvPr>
        </p:nvSpPr>
        <p:spPr>
          <a:xfrm>
            <a:off x="1152145" y="1138238"/>
            <a:ext cx="11609698" cy="7274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92500" lnSpcReduction="10000"/>
          </a:bodyPr>
          <a:lstStyle/>
          <a:p>
            <a:pPr indent="-121917" lvl="0" marL="12191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97487"/>
              <a:buFont typeface="Arial"/>
              <a:buNone/>
            </a:pPr>
            <a:r>
              <a:rPr lang="en-US"/>
              <a:t>		         </a:t>
            </a:r>
            <a:r>
              <a:rPr lang="en-US" u="sng"/>
              <a:t>Process</a:t>
            </a:r>
            <a:r>
              <a:rPr lang="en-US" u="sng">
                <a:solidFill>
                  <a:schemeClr val="lt1"/>
                </a:solidFill>
              </a:rPr>
              <a:t>A	arri </a:t>
            </a:r>
            <a:r>
              <a:rPr lang="en-US" u="sng"/>
              <a:t>Burst Time</a:t>
            </a:r>
            <a:r>
              <a:rPr lang="en-US" u="sng">
                <a:solidFill>
                  <a:schemeClr val="lt1"/>
                </a:solidFill>
              </a:rPr>
              <a:t>T</a:t>
            </a:r>
            <a:r>
              <a:rPr lang="en-US"/>
              <a:t>	</a:t>
            </a:r>
            <a:r>
              <a:rPr lang="en-US" u="sng"/>
              <a:t>Priority</a:t>
            </a:r>
            <a:endParaRPr/>
          </a:p>
          <a:p>
            <a:pPr indent="-12191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97487"/>
              <a:buFont typeface="Arial"/>
              <a:buNone/>
            </a:pPr>
            <a:r>
              <a:rPr lang="en-US"/>
              <a:t>		 </a:t>
            </a:r>
            <a:r>
              <a:rPr i="1" lang="en-US"/>
              <a:t>P</a:t>
            </a:r>
            <a:r>
              <a:rPr baseline="-25000" i="1" lang="en-US"/>
              <a:t>1</a:t>
            </a:r>
            <a:r>
              <a:rPr lang="en-US"/>
              <a:t>	1</a:t>
            </a:r>
            <a:r>
              <a:rPr lang="en-US">
                <a:solidFill>
                  <a:srgbClr val="000000"/>
                </a:solidFill>
              </a:rPr>
              <a:t>0</a:t>
            </a:r>
            <a:r>
              <a:rPr lang="en-US"/>
              <a:t>	3</a:t>
            </a:r>
            <a:endParaRPr/>
          </a:p>
          <a:p>
            <a:pPr indent="-12191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97487"/>
              <a:buFont typeface="Arial"/>
              <a:buNone/>
            </a:pPr>
            <a:r>
              <a:rPr lang="en-US"/>
              <a:t>		 </a:t>
            </a:r>
            <a:r>
              <a:rPr i="1" lang="en-US"/>
              <a:t>P</a:t>
            </a:r>
            <a:r>
              <a:rPr baseline="-25000" i="1" lang="en-US"/>
              <a:t>2 	</a:t>
            </a:r>
            <a:r>
              <a:rPr lang="en-US">
                <a:solidFill>
                  <a:srgbClr val="000000"/>
                </a:solidFill>
              </a:rPr>
              <a:t>1</a:t>
            </a:r>
            <a:r>
              <a:rPr lang="en-US"/>
              <a:t>	1</a:t>
            </a:r>
            <a:endParaRPr/>
          </a:p>
          <a:p>
            <a:pPr indent="-12191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97487"/>
              <a:buFont typeface="Arial"/>
              <a:buNone/>
            </a:pPr>
            <a:r>
              <a:rPr lang="en-US"/>
              <a:t>		 </a:t>
            </a:r>
            <a:r>
              <a:rPr i="1" lang="en-US"/>
              <a:t>P</a:t>
            </a:r>
            <a:r>
              <a:rPr baseline="-25000" i="1" lang="en-US"/>
              <a:t>3</a:t>
            </a:r>
            <a:r>
              <a:rPr lang="en-US"/>
              <a:t>	</a:t>
            </a:r>
            <a:r>
              <a:rPr lang="en-US">
                <a:solidFill>
                  <a:srgbClr val="000000"/>
                </a:solidFill>
              </a:rPr>
              <a:t>2</a:t>
            </a:r>
            <a:r>
              <a:rPr lang="en-US"/>
              <a:t>	4</a:t>
            </a:r>
            <a:endParaRPr/>
          </a:p>
          <a:p>
            <a:pPr indent="-12191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97487"/>
              <a:buFont typeface="Arial"/>
              <a:buNone/>
            </a:pPr>
            <a:r>
              <a:rPr lang="en-US"/>
              <a:t>		 </a:t>
            </a:r>
            <a:r>
              <a:rPr i="1" lang="en-US"/>
              <a:t>P</a:t>
            </a:r>
            <a:r>
              <a:rPr baseline="-25000" i="1" lang="en-US"/>
              <a:t>4</a:t>
            </a:r>
            <a:r>
              <a:rPr lang="en-US"/>
              <a:t>	</a:t>
            </a:r>
            <a:r>
              <a:rPr lang="en-US">
                <a:solidFill>
                  <a:srgbClr val="000000"/>
                </a:solidFill>
              </a:rPr>
              <a:t>1</a:t>
            </a:r>
            <a:r>
              <a:rPr lang="en-US"/>
              <a:t>	5</a:t>
            </a:r>
            <a:endParaRPr/>
          </a:p>
          <a:p>
            <a:pPr indent="-12191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97487"/>
              <a:buFont typeface="Arial"/>
              <a:buNone/>
            </a:pPr>
            <a:r>
              <a:rPr lang="en-US"/>
              <a:t>		</a:t>
            </a:r>
            <a:r>
              <a:rPr i="1" lang="en-US"/>
              <a:t>P</a:t>
            </a:r>
            <a:r>
              <a:rPr baseline="-25000" i="1" lang="en-US"/>
              <a:t>5	</a:t>
            </a:r>
            <a:r>
              <a:rPr lang="en-US"/>
              <a:t>5	2</a:t>
            </a:r>
            <a:endParaRPr baseline="-25000"/>
          </a:p>
          <a:p>
            <a:pPr indent="-15271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97487"/>
              <a:buChar char=" "/>
            </a:pPr>
            <a:r>
              <a:rPr lang="en-US"/>
              <a:t>Priority scheduling Gantt Chart</a:t>
            </a:r>
            <a:endParaRPr/>
          </a:p>
          <a:p>
            <a:pPr indent="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5271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97487"/>
              <a:buChar char=" "/>
            </a:pPr>
            <a:r>
              <a:rPr lang="en-US"/>
              <a:t>Average waiting time = 8.2 msec</a:t>
            </a:r>
            <a:endParaRPr baseline="-25000" i="1"/>
          </a:p>
        </p:txBody>
      </p:sp>
      <p:grpSp>
        <p:nvGrpSpPr>
          <p:cNvPr id="237" name="Google Shape;237;p23"/>
          <p:cNvGrpSpPr/>
          <p:nvPr/>
        </p:nvGrpSpPr>
        <p:grpSpPr>
          <a:xfrm>
            <a:off x="1962150" y="5362985"/>
            <a:ext cx="7570788" cy="1392237"/>
            <a:chOff x="899" y="2366"/>
            <a:chExt cx="3179" cy="658"/>
          </a:xfrm>
        </p:grpSpPr>
        <p:sp>
          <p:nvSpPr>
            <p:cNvPr id="238" name="Google Shape;238;p23"/>
            <p:cNvSpPr/>
            <p:nvPr/>
          </p:nvSpPr>
          <p:spPr>
            <a:xfrm flipH="1">
              <a:off x="960" y="2373"/>
              <a:ext cx="3024" cy="38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39" name="Google Shape;239;p23"/>
            <p:cNvSpPr txBox="1"/>
            <p:nvPr/>
          </p:nvSpPr>
          <p:spPr>
            <a:xfrm flipH="1">
              <a:off x="1049" y="2437"/>
              <a:ext cx="184" cy="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aseline="-25000" lang="en-US"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" name="Google Shape;240;p23"/>
            <p:cNvSpPr txBox="1"/>
            <p:nvPr/>
          </p:nvSpPr>
          <p:spPr>
            <a:xfrm flipH="1">
              <a:off x="3232" y="2435"/>
              <a:ext cx="184" cy="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aseline="-25000" lang="en-US"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" name="Google Shape;241;p23"/>
            <p:cNvSpPr txBox="1"/>
            <p:nvPr/>
          </p:nvSpPr>
          <p:spPr>
            <a:xfrm flipH="1">
              <a:off x="1495" y="2435"/>
              <a:ext cx="184" cy="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aseline="-25000" lang="en-US"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</a:t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242" name="Google Shape;242;p23"/>
            <p:cNvCxnSpPr/>
            <p:nvPr/>
          </p:nvCxnSpPr>
          <p:spPr>
            <a:xfrm>
              <a:off x="3174" y="2378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3" name="Google Shape;243;p23"/>
            <p:cNvSpPr txBox="1"/>
            <p:nvPr/>
          </p:nvSpPr>
          <p:spPr>
            <a:xfrm flipH="1">
              <a:off x="1242" y="2841"/>
              <a:ext cx="134" cy="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244" name="Google Shape;244;p23"/>
            <p:cNvSpPr txBox="1"/>
            <p:nvPr/>
          </p:nvSpPr>
          <p:spPr>
            <a:xfrm flipH="1">
              <a:off x="3577" y="2842"/>
              <a:ext cx="191" cy="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18</a:t>
              </a:r>
              <a:endParaRPr/>
            </a:p>
          </p:txBody>
        </p:sp>
        <p:sp>
          <p:nvSpPr>
            <p:cNvPr id="245" name="Google Shape;245;p23"/>
            <p:cNvSpPr txBox="1"/>
            <p:nvPr/>
          </p:nvSpPr>
          <p:spPr>
            <a:xfrm flipH="1">
              <a:off x="899" y="2839"/>
              <a:ext cx="134" cy="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cxnSp>
          <p:nvCxnSpPr>
            <p:cNvPr id="246" name="Google Shape;246;p23"/>
            <p:cNvCxnSpPr/>
            <p:nvPr/>
          </p:nvCxnSpPr>
          <p:spPr>
            <a:xfrm>
              <a:off x="3683" y="2373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7" name="Google Shape;247;p23"/>
            <p:cNvSpPr txBox="1"/>
            <p:nvPr/>
          </p:nvSpPr>
          <p:spPr>
            <a:xfrm flipH="1">
              <a:off x="3086" y="2841"/>
              <a:ext cx="191" cy="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16</a:t>
              </a:r>
              <a:endParaRPr/>
            </a:p>
          </p:txBody>
        </p:sp>
        <p:cxnSp>
          <p:nvCxnSpPr>
            <p:cNvPr id="248" name="Google Shape;248;p23"/>
            <p:cNvCxnSpPr/>
            <p:nvPr/>
          </p:nvCxnSpPr>
          <p:spPr>
            <a:xfrm flipH="1">
              <a:off x="1313" y="2374"/>
              <a:ext cx="5" cy="39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9" name="Google Shape;249;p23"/>
            <p:cNvSpPr txBox="1"/>
            <p:nvPr/>
          </p:nvSpPr>
          <p:spPr>
            <a:xfrm flipH="1">
              <a:off x="3719" y="2435"/>
              <a:ext cx="184" cy="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aseline="-25000" lang="en-US"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" name="Google Shape;250;p23"/>
            <p:cNvSpPr txBox="1"/>
            <p:nvPr/>
          </p:nvSpPr>
          <p:spPr>
            <a:xfrm flipH="1">
              <a:off x="3887" y="2842"/>
              <a:ext cx="191" cy="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19</a:t>
              </a:r>
              <a:endParaRPr/>
            </a:p>
          </p:txBody>
        </p:sp>
        <p:cxnSp>
          <p:nvCxnSpPr>
            <p:cNvPr id="251" name="Google Shape;251;p23"/>
            <p:cNvCxnSpPr/>
            <p:nvPr/>
          </p:nvCxnSpPr>
          <p:spPr>
            <a:xfrm>
              <a:off x="1925" y="2366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2" name="Google Shape;252;p23"/>
            <p:cNvSpPr txBox="1"/>
            <p:nvPr/>
          </p:nvSpPr>
          <p:spPr>
            <a:xfrm flipH="1">
              <a:off x="1859" y="2839"/>
              <a:ext cx="134" cy="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6</a:t>
              </a:r>
              <a:endParaRPr/>
            </a:p>
          </p:txBody>
        </p:sp>
        <p:sp>
          <p:nvSpPr>
            <p:cNvPr id="253" name="Google Shape;253;p23"/>
            <p:cNvSpPr txBox="1"/>
            <p:nvPr/>
          </p:nvSpPr>
          <p:spPr>
            <a:xfrm flipH="1">
              <a:off x="2566" y="2434"/>
              <a:ext cx="184" cy="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aseline="-25000" lang="en-US"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 txBox="1"/>
          <p:nvPr>
            <p:ph type="title"/>
          </p:nvPr>
        </p:nvSpPr>
        <p:spPr>
          <a:xfrm>
            <a:off x="1152144" y="780288"/>
            <a:ext cx="10935081" cy="1999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800"/>
              <a:buFont typeface="Twentieth Century"/>
              <a:buNone/>
            </a:pPr>
            <a:r>
              <a:rPr lang="en-US"/>
              <a:t>EXAMPLE PRIORITY</a:t>
            </a:r>
            <a:endParaRPr/>
          </a:p>
        </p:txBody>
      </p:sp>
      <p:sp>
        <p:nvSpPr>
          <p:cNvPr id="259" name="Google Shape;259;p24"/>
          <p:cNvSpPr txBox="1"/>
          <p:nvPr>
            <p:ph idx="1" type="body"/>
          </p:nvPr>
        </p:nvSpPr>
        <p:spPr>
          <a:xfrm>
            <a:off x="1152145" y="3048000"/>
            <a:ext cx="10935083" cy="536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65100" lvl="0" marL="12191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Covered in class</a:t>
            </a:r>
            <a:endParaRPr/>
          </a:p>
          <a:p>
            <a:pPr indent="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6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type="title"/>
          </p:nvPr>
        </p:nvSpPr>
        <p:spPr>
          <a:xfrm>
            <a:off x="1152144" y="377688"/>
            <a:ext cx="10935081" cy="1232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800"/>
              <a:buFont typeface="Twentieth Century"/>
              <a:buNone/>
            </a:pPr>
            <a:r>
              <a:rPr lang="en-US"/>
              <a:t>TYPES OF SCHEDULERS</a:t>
            </a:r>
            <a:endParaRPr/>
          </a:p>
        </p:txBody>
      </p:sp>
      <p:sp>
        <p:nvSpPr>
          <p:cNvPr id="106" name="Google Shape;106;p2"/>
          <p:cNvSpPr txBox="1"/>
          <p:nvPr>
            <p:ph idx="1" type="body"/>
          </p:nvPr>
        </p:nvSpPr>
        <p:spPr>
          <a:xfrm>
            <a:off x="1152145" y="1610140"/>
            <a:ext cx="11868116" cy="6802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65100" lvl="0" marL="121917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1. </a:t>
            </a:r>
            <a:r>
              <a:rPr b="1" lang="en-US"/>
              <a:t>long-term scheduler:</a:t>
            </a:r>
            <a:endParaRPr/>
          </a:p>
          <a:p>
            <a:pPr indent="-182874" lvl="1" marL="353559" rtl="0" algn="just">
              <a:lnSpc>
                <a:spcPct val="90000"/>
              </a:lnSpc>
              <a:spcBef>
                <a:spcPts val="534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selects process and loads it into memory for execution</a:t>
            </a:r>
            <a:endParaRPr/>
          </a:p>
          <a:p>
            <a:pPr indent="-182874" lvl="1" marL="353559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decides which process to start based on order and priority</a:t>
            </a:r>
            <a:endParaRPr/>
          </a:p>
          <a:p>
            <a:pPr indent="-165100" lvl="0" marL="121917" rtl="0" algn="just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2. </a:t>
            </a:r>
            <a:r>
              <a:rPr b="1" lang="en-US"/>
              <a:t>medium-term scheduler:</a:t>
            </a:r>
            <a:endParaRPr/>
          </a:p>
          <a:p>
            <a:pPr indent="-182874" lvl="1" marL="353559" rtl="0" algn="just">
              <a:lnSpc>
                <a:spcPct val="90000"/>
              </a:lnSpc>
              <a:spcBef>
                <a:spcPts val="534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schedule processes based on resources they require (memory, I/O)</a:t>
            </a:r>
            <a:endParaRPr/>
          </a:p>
          <a:p>
            <a:pPr indent="-182874" lvl="1" marL="353559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suspend processes for which adequate resources are not currently available</a:t>
            </a:r>
            <a:endParaRPr/>
          </a:p>
          <a:p>
            <a:pPr indent="-182874" lvl="1" marL="353559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commonly, main memory is the limiting resource and the memory manager acts as the medium term scheduler</a:t>
            </a:r>
            <a:endParaRPr/>
          </a:p>
          <a:p>
            <a:pPr indent="-165100" lvl="0" marL="121917" rtl="0" algn="just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3. </a:t>
            </a:r>
            <a:r>
              <a:rPr b="1" lang="en-US"/>
              <a:t>short-term scheduler (CPU scheduler):</a:t>
            </a:r>
            <a:endParaRPr/>
          </a:p>
          <a:p>
            <a:pPr indent="-182874" lvl="1" marL="353559" rtl="0" algn="just">
              <a:lnSpc>
                <a:spcPct val="90000"/>
              </a:lnSpc>
              <a:spcBef>
                <a:spcPts val="534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shares the processor among the ready (runnable) processes</a:t>
            </a:r>
            <a:endParaRPr/>
          </a:p>
          <a:p>
            <a:pPr indent="-182874" lvl="1" marL="353559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crucial the short-term scheduler be </a:t>
            </a:r>
            <a:r>
              <a:rPr b="1" lang="en-US"/>
              <a:t>very</a:t>
            </a:r>
            <a:r>
              <a:rPr lang="en-US"/>
              <a:t> fast -- a fast decision is more important than an excellent decision</a:t>
            </a:r>
            <a:endParaRPr/>
          </a:p>
          <a:p>
            <a:pPr indent="-182874" lvl="1" marL="353559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if a process requires a resource (or input) that it does not have, it is removed from the ready list (and enters the WAITING state)</a:t>
            </a:r>
            <a:endParaRPr/>
          </a:p>
          <a:p>
            <a:pPr indent="-182874" lvl="1" marL="353559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uses a data structure called a </a:t>
            </a:r>
            <a:r>
              <a:rPr b="1" lang="en-US"/>
              <a:t>ready list </a:t>
            </a:r>
            <a:r>
              <a:rPr lang="en-US"/>
              <a:t>to identify ready processes</a:t>
            </a:r>
            <a:endParaRPr/>
          </a:p>
          <a:p>
            <a:pPr indent="-182874" lvl="1" marL="353559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started in response to a clock interrupt or when a process is suspended or exits</a:t>
            </a:r>
            <a:endParaRPr/>
          </a:p>
          <a:p>
            <a:pPr indent="0" lvl="0" marL="121917" rtl="0" algn="just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266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/>
          <p:nvPr>
            <p:ph type="title"/>
          </p:nvPr>
        </p:nvSpPr>
        <p:spPr>
          <a:xfrm>
            <a:off x="1152144" y="198784"/>
            <a:ext cx="10935081" cy="1104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800"/>
              <a:buFont typeface="Twentieth Century"/>
              <a:buNone/>
            </a:pPr>
            <a:r>
              <a:rPr lang="en-US"/>
              <a:t>ROUND ROBIN (RR)</a:t>
            </a:r>
            <a:endParaRPr/>
          </a:p>
        </p:txBody>
      </p:sp>
      <p:sp>
        <p:nvSpPr>
          <p:cNvPr id="266" name="Google Shape;266;p25"/>
          <p:cNvSpPr txBox="1"/>
          <p:nvPr>
            <p:ph idx="1" type="body"/>
          </p:nvPr>
        </p:nvSpPr>
        <p:spPr>
          <a:xfrm>
            <a:off x="1219200" y="1303338"/>
            <a:ext cx="11553825" cy="764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65100" lvl="0" marL="12191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Each process gets a small unit of CPU time (</a:t>
            </a:r>
            <a:r>
              <a:rPr b="1" lang="en-US">
                <a:solidFill>
                  <a:srgbClr val="3366FF"/>
                </a:solidFill>
              </a:rPr>
              <a:t>time</a:t>
            </a:r>
            <a:r>
              <a:rPr b="1" lang="en-US"/>
              <a:t> </a:t>
            </a:r>
            <a:r>
              <a:rPr b="1" lang="en-US">
                <a:solidFill>
                  <a:srgbClr val="3366FF"/>
                </a:solidFill>
              </a:rPr>
              <a:t>quantum</a:t>
            </a:r>
            <a:r>
              <a:rPr b="1" lang="en-US"/>
              <a:t> </a:t>
            </a:r>
            <a:r>
              <a:rPr i="1" lang="en-US"/>
              <a:t>q</a:t>
            </a:r>
            <a:r>
              <a:rPr lang="en-US"/>
              <a:t>), usually 10-100 milliseconds.  After this time has elapsed, the process is preempted and added to the end of the ready queue.</a:t>
            </a:r>
            <a:endParaRPr/>
          </a:p>
          <a:p>
            <a:pPr indent="-1651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If there are </a:t>
            </a:r>
            <a:r>
              <a:rPr i="1" lang="en-US"/>
              <a:t>n</a:t>
            </a:r>
            <a:r>
              <a:rPr lang="en-US"/>
              <a:t> processes in the ready queue and the time quantum is </a:t>
            </a:r>
            <a:r>
              <a:rPr i="1" lang="en-US"/>
              <a:t>q</a:t>
            </a:r>
            <a:r>
              <a:rPr lang="en-US"/>
              <a:t>, then each process gets 1/</a:t>
            </a:r>
            <a:r>
              <a:rPr i="1" lang="en-US"/>
              <a:t>n</a:t>
            </a:r>
            <a:r>
              <a:rPr lang="en-US"/>
              <a:t> of the CPU time in chunks of at most </a:t>
            </a:r>
            <a:r>
              <a:rPr i="1" lang="en-US"/>
              <a:t>q</a:t>
            </a:r>
            <a:r>
              <a:rPr lang="en-US"/>
              <a:t> time units at once.  No process waits more than (</a:t>
            </a:r>
            <a:r>
              <a:rPr i="1" lang="en-US"/>
              <a:t>n</a:t>
            </a:r>
            <a:r>
              <a:rPr lang="en-US"/>
              <a:t>-1)</a:t>
            </a:r>
            <a:r>
              <a:rPr i="1" lang="en-US"/>
              <a:t>q </a:t>
            </a:r>
            <a:r>
              <a:rPr lang="en-US"/>
              <a:t>time units.</a:t>
            </a:r>
            <a:endParaRPr/>
          </a:p>
          <a:p>
            <a:pPr indent="-1651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Timer interrupts every quantum to schedule next process</a:t>
            </a:r>
            <a:endParaRPr/>
          </a:p>
          <a:p>
            <a:pPr indent="-1651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Performance</a:t>
            </a:r>
            <a:endParaRPr/>
          </a:p>
          <a:p>
            <a:pPr indent="-182874" lvl="1" marL="353559" rtl="0" algn="l">
              <a:lnSpc>
                <a:spcPct val="90000"/>
              </a:lnSpc>
              <a:spcBef>
                <a:spcPts val="534"/>
              </a:spcBef>
              <a:spcAft>
                <a:spcPts val="0"/>
              </a:spcAft>
              <a:buSzPts val="2100"/>
              <a:buChar char="🢝"/>
            </a:pPr>
            <a:r>
              <a:rPr i="1" lang="en-US"/>
              <a:t>q</a:t>
            </a:r>
            <a:r>
              <a:rPr lang="en-US"/>
              <a:t> large ⇒ FIFO</a:t>
            </a:r>
            <a:endParaRPr/>
          </a:p>
          <a:p>
            <a:pPr indent="-182874" lvl="1" marL="353559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🢝"/>
            </a:pPr>
            <a:r>
              <a:rPr i="1" lang="en-US"/>
              <a:t>q </a:t>
            </a:r>
            <a:r>
              <a:rPr lang="en-US"/>
              <a:t>small ⇒ </a:t>
            </a:r>
            <a:r>
              <a:rPr i="1" lang="en-US"/>
              <a:t>q </a:t>
            </a:r>
            <a:r>
              <a:rPr lang="en-US"/>
              <a:t>must be large with respect to context switch, otherwise overhead is too high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/>
          <p:nvPr>
            <p:ph type="title"/>
          </p:nvPr>
        </p:nvSpPr>
        <p:spPr>
          <a:xfrm>
            <a:off x="2038350" y="186267"/>
            <a:ext cx="11625263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</a:pPr>
            <a:r>
              <a:rPr lang="en-US" sz="4000"/>
              <a:t>EXAMPLE OF RR WITH TIME QUANTUM = 4</a:t>
            </a:r>
            <a:endParaRPr/>
          </a:p>
        </p:txBody>
      </p:sp>
      <p:sp>
        <p:nvSpPr>
          <p:cNvPr id="273" name="Google Shape;273;p26"/>
          <p:cNvSpPr txBox="1"/>
          <p:nvPr>
            <p:ph idx="1" type="body"/>
          </p:nvPr>
        </p:nvSpPr>
        <p:spPr>
          <a:xfrm>
            <a:off x="1431132" y="1591733"/>
            <a:ext cx="11966816" cy="7055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92500" lnSpcReduction="20000"/>
          </a:bodyPr>
          <a:lstStyle/>
          <a:p>
            <a:pPr indent="-121917" lvl="0" marL="12191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97487"/>
              <a:buNone/>
            </a:pPr>
            <a:r>
              <a:rPr lang="en-US"/>
              <a:t>		</a:t>
            </a:r>
            <a:r>
              <a:rPr lang="en-US" u="sng"/>
              <a:t>Process</a:t>
            </a:r>
            <a:r>
              <a:rPr lang="en-US"/>
              <a:t>	</a:t>
            </a:r>
            <a:r>
              <a:rPr lang="en-US" u="sng"/>
              <a:t>Burst Time</a:t>
            </a:r>
            <a:endParaRPr/>
          </a:p>
          <a:p>
            <a:pPr indent="-12191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97487"/>
              <a:buNone/>
            </a:pPr>
            <a:r>
              <a:rPr i="1" lang="en-US"/>
              <a:t>		P</a:t>
            </a:r>
            <a:r>
              <a:rPr baseline="-25000" i="1" lang="en-US"/>
              <a:t>1	</a:t>
            </a:r>
            <a:r>
              <a:rPr lang="en-US"/>
              <a:t>24</a:t>
            </a:r>
            <a:endParaRPr/>
          </a:p>
          <a:p>
            <a:pPr indent="-12191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97487"/>
              <a:buNone/>
            </a:pPr>
            <a:r>
              <a:rPr lang="en-US"/>
              <a:t>		 </a:t>
            </a:r>
            <a:r>
              <a:rPr i="1" lang="en-US"/>
              <a:t>P</a:t>
            </a:r>
            <a:r>
              <a:rPr baseline="-25000" i="1" lang="en-US"/>
              <a:t>2	 </a:t>
            </a:r>
            <a:r>
              <a:rPr lang="en-US"/>
              <a:t>3</a:t>
            </a:r>
            <a:endParaRPr/>
          </a:p>
          <a:p>
            <a:pPr indent="-12191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97487"/>
              <a:buNone/>
            </a:pPr>
            <a:r>
              <a:rPr lang="en-US"/>
              <a:t>		 </a:t>
            </a:r>
            <a:r>
              <a:rPr i="1" lang="en-US"/>
              <a:t>P</a:t>
            </a:r>
            <a:r>
              <a:rPr baseline="-25000" i="1" lang="en-US"/>
              <a:t>3	</a:t>
            </a:r>
            <a:r>
              <a:rPr lang="en-US"/>
              <a:t>3	</a:t>
            </a:r>
            <a:endParaRPr/>
          </a:p>
          <a:p>
            <a:pPr indent="-15271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97487"/>
              <a:buChar char=" "/>
            </a:pPr>
            <a:r>
              <a:rPr lang="en-US"/>
              <a:t>The Gantt chart is: 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i="1"/>
          </a:p>
          <a:p>
            <a:pPr indent="-15271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97487"/>
              <a:buChar char=" "/>
            </a:pPr>
            <a:r>
              <a:rPr b="1" i="1" lang="en-US"/>
              <a:t>Completion time  =</a:t>
            </a:r>
            <a:r>
              <a:rPr i="1" lang="en-US"/>
              <a:t> P1=30; P2=7; P3=10</a:t>
            </a:r>
            <a:endParaRPr/>
          </a:p>
          <a:p>
            <a:pPr indent="-15271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97487"/>
              <a:buChar char=" "/>
            </a:pPr>
            <a:r>
              <a:rPr i="1" lang="en-US"/>
              <a:t>TAT =P1= (30-0); P2=(7-4); P3=(10-7)</a:t>
            </a:r>
            <a:endParaRPr/>
          </a:p>
          <a:p>
            <a:pPr indent="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i="1"/>
          </a:p>
          <a:p>
            <a:pPr indent="-15271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97487"/>
              <a:buChar char=" "/>
            </a:pPr>
            <a:r>
              <a:rPr b="1" i="1" lang="en-US"/>
              <a:t>Avg. TAT=</a:t>
            </a:r>
            <a:endParaRPr/>
          </a:p>
          <a:p>
            <a:pPr indent="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274" name="Google Shape;27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7883" y="4303185"/>
            <a:ext cx="10156031" cy="1051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/>
          <p:nvPr>
            <p:ph type="title"/>
          </p:nvPr>
        </p:nvSpPr>
        <p:spPr>
          <a:xfrm>
            <a:off x="1152144" y="780288"/>
            <a:ext cx="10935081" cy="1999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800"/>
              <a:buFont typeface="Twentieth Century"/>
              <a:buNone/>
            </a:pPr>
            <a:r>
              <a:rPr lang="en-US"/>
              <a:t>EXAMPLE RR</a:t>
            </a:r>
            <a:br>
              <a:rPr lang="en-US"/>
            </a:br>
            <a:endParaRPr/>
          </a:p>
        </p:txBody>
      </p:sp>
      <p:sp>
        <p:nvSpPr>
          <p:cNvPr id="280" name="Google Shape;280;p27"/>
          <p:cNvSpPr txBox="1"/>
          <p:nvPr>
            <p:ph idx="1" type="body"/>
          </p:nvPr>
        </p:nvSpPr>
        <p:spPr>
          <a:xfrm>
            <a:off x="1152145" y="3048000"/>
            <a:ext cx="10935083" cy="536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65100" lvl="0" marL="12191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Covered in class</a:t>
            </a:r>
            <a:endParaRPr/>
          </a:p>
          <a:p>
            <a:pPr indent="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6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"/>
          <p:cNvSpPr txBox="1"/>
          <p:nvPr>
            <p:ph type="title"/>
          </p:nvPr>
        </p:nvSpPr>
        <p:spPr>
          <a:xfrm>
            <a:off x="1460500" y="407988"/>
            <a:ext cx="115697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98858"/>
              <a:buFont typeface="Twentieth Century"/>
              <a:buNone/>
            </a:pPr>
            <a:r>
              <a:rPr lang="en-US"/>
              <a:t>MULTILEVEL QUEUE</a:t>
            </a:r>
            <a:endParaRPr/>
          </a:p>
        </p:txBody>
      </p:sp>
      <p:sp>
        <p:nvSpPr>
          <p:cNvPr id="287" name="Google Shape;287;p28"/>
          <p:cNvSpPr txBox="1"/>
          <p:nvPr>
            <p:ph idx="1" type="body"/>
          </p:nvPr>
        </p:nvSpPr>
        <p:spPr>
          <a:xfrm>
            <a:off x="993913" y="1176338"/>
            <a:ext cx="118315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65100" lvl="0" marL="12191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Process is assigned to one queue based on memory size, priority, process type.</a:t>
            </a:r>
            <a:endParaRPr/>
          </a:p>
          <a:p>
            <a:pPr indent="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67"/>
              <a:buNone/>
            </a:pPr>
            <a:r>
              <a:t/>
            </a:r>
            <a:endParaRPr/>
          </a:p>
          <a:p>
            <a:pPr indent="-1651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Ready queue is partitioned into separate queues, eg:</a:t>
            </a:r>
            <a:endParaRPr/>
          </a:p>
          <a:p>
            <a:pPr indent="-182874" lvl="1" marL="353559" rtl="0" algn="l">
              <a:lnSpc>
                <a:spcPct val="90000"/>
              </a:lnSpc>
              <a:spcBef>
                <a:spcPts val="534"/>
              </a:spcBef>
              <a:spcAft>
                <a:spcPts val="0"/>
              </a:spcAft>
              <a:buSzPts val="2100"/>
              <a:buChar char="🢝"/>
            </a:pPr>
            <a:r>
              <a:rPr b="1" lang="en-US">
                <a:solidFill>
                  <a:srgbClr val="3366FF"/>
                </a:solidFill>
              </a:rPr>
              <a:t>foreground</a:t>
            </a:r>
            <a:r>
              <a:rPr lang="en-US"/>
              <a:t> (interactive)</a:t>
            </a:r>
            <a:endParaRPr/>
          </a:p>
          <a:p>
            <a:pPr indent="-182874" lvl="1" marL="353559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🢝"/>
            </a:pPr>
            <a:r>
              <a:rPr b="1" lang="en-US">
                <a:solidFill>
                  <a:srgbClr val="3366FF"/>
                </a:solidFill>
              </a:rPr>
              <a:t>background</a:t>
            </a:r>
            <a:r>
              <a:rPr lang="en-US"/>
              <a:t> (batch)</a:t>
            </a:r>
            <a:endParaRPr/>
          </a:p>
          <a:p>
            <a:pPr indent="0" lvl="0" marL="156746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2667"/>
              <a:buNone/>
            </a:pPr>
            <a:r>
              <a:t/>
            </a:r>
            <a:endParaRPr/>
          </a:p>
          <a:p>
            <a:pPr indent="-1651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Each queue has its own scheduling algorithm:</a:t>
            </a:r>
            <a:endParaRPr/>
          </a:p>
          <a:p>
            <a:pPr indent="-182874" lvl="1" marL="353559" rtl="0" algn="l">
              <a:lnSpc>
                <a:spcPct val="90000"/>
              </a:lnSpc>
              <a:spcBef>
                <a:spcPts val="534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foreground – RR</a:t>
            </a:r>
            <a:endParaRPr/>
          </a:p>
          <a:p>
            <a:pPr indent="-182874" lvl="1" marL="353559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background – FCFS</a:t>
            </a:r>
            <a:endParaRPr/>
          </a:p>
          <a:p>
            <a:pPr indent="-113024" lvl="1" marL="353559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  <a:p>
            <a:pPr indent="-165100" lvl="0" marL="121917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Scheduling must be done between the queues:</a:t>
            </a:r>
            <a:endParaRPr/>
          </a:p>
          <a:p>
            <a:pPr indent="-182874" lvl="1" marL="353559" rtl="0" algn="l">
              <a:lnSpc>
                <a:spcPct val="90000"/>
              </a:lnSpc>
              <a:spcBef>
                <a:spcPts val="534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Fixed priority scheduling; (i.e., serve all from foreground then from background).  Possibility of starvation.</a:t>
            </a:r>
            <a:endParaRPr/>
          </a:p>
          <a:p>
            <a:pPr indent="-182874" lvl="1" marL="353559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Time slice – each queue gets a certain amount of CPU time which it can schedule amongst its processes; i.e., 80% to foreground in RR</a:t>
            </a:r>
            <a:endParaRPr/>
          </a:p>
          <a:p>
            <a:pPr indent="-182874" lvl="1" marL="353559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20% to background in FCFS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>
            <p:ph type="title"/>
          </p:nvPr>
        </p:nvSpPr>
        <p:spPr>
          <a:xfrm>
            <a:off x="1636713" y="369888"/>
            <a:ext cx="11393487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98858"/>
              <a:buFont typeface="Twentieth Century"/>
              <a:buNone/>
            </a:pPr>
            <a:r>
              <a:rPr lang="en-US"/>
              <a:t>MULTILEVEL QUEUE SCHEDULING</a:t>
            </a:r>
            <a:endParaRPr/>
          </a:p>
        </p:txBody>
      </p:sp>
      <p:pic>
        <p:nvPicPr>
          <p:cNvPr descr="5" id="294" name="Google Shape;29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3012" y="1566863"/>
            <a:ext cx="11220657" cy="690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>
            <p:ph type="title"/>
          </p:nvPr>
        </p:nvSpPr>
        <p:spPr>
          <a:xfrm>
            <a:off x="990600" y="369888"/>
            <a:ext cx="120396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98858"/>
              <a:buFont typeface="Twentieth Century"/>
              <a:buNone/>
            </a:pPr>
            <a:r>
              <a:rPr lang="en-US"/>
              <a:t>MULTILEVEL FEEDBACK QUEUE</a:t>
            </a:r>
            <a:endParaRPr/>
          </a:p>
        </p:txBody>
      </p:sp>
      <p:sp>
        <p:nvSpPr>
          <p:cNvPr id="301" name="Google Shape;301;p30"/>
          <p:cNvSpPr txBox="1"/>
          <p:nvPr>
            <p:ph idx="1" type="body"/>
          </p:nvPr>
        </p:nvSpPr>
        <p:spPr>
          <a:xfrm>
            <a:off x="1241425" y="1957388"/>
            <a:ext cx="12039600" cy="6816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65100" lvl="0" marL="12191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Idea is to separate process according to CPU burst time</a:t>
            </a:r>
            <a:endParaRPr/>
          </a:p>
          <a:p>
            <a:pPr indent="-1651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If a process uses too much CPU time, it is moved to low priority</a:t>
            </a:r>
            <a:endParaRPr/>
          </a:p>
          <a:p>
            <a:pPr indent="-1651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If a process waits too long (aging) in low priority then it is moved to high priority</a:t>
            </a:r>
            <a:endParaRPr/>
          </a:p>
          <a:p>
            <a:pPr indent="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67"/>
              <a:buNone/>
            </a:pPr>
            <a:r>
              <a:t/>
            </a:r>
            <a:endParaRPr/>
          </a:p>
          <a:p>
            <a:pPr indent="-1651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Multilevel-feedback-queue scheduler defined by the following parameters:</a:t>
            </a:r>
            <a:endParaRPr/>
          </a:p>
          <a:p>
            <a:pPr indent="-182874" lvl="1" marL="353559" rtl="0" algn="l">
              <a:lnSpc>
                <a:spcPct val="90000"/>
              </a:lnSpc>
              <a:spcBef>
                <a:spcPts val="534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number of queues</a:t>
            </a:r>
            <a:endParaRPr/>
          </a:p>
          <a:p>
            <a:pPr indent="-182874" lvl="1" marL="353559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scheduling algorithms for each queue</a:t>
            </a:r>
            <a:endParaRPr/>
          </a:p>
          <a:p>
            <a:pPr indent="-182874" lvl="1" marL="353559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method used to determine when to upgrade a process</a:t>
            </a:r>
            <a:endParaRPr/>
          </a:p>
          <a:p>
            <a:pPr indent="-182874" lvl="1" marL="353559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method used to determine when to demote a process</a:t>
            </a:r>
            <a:endParaRPr/>
          </a:p>
          <a:p>
            <a:pPr indent="-182874" lvl="1" marL="353559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method used to determine which queue a process will enter when that process needs service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/>
          <p:nvPr>
            <p:ph type="title"/>
          </p:nvPr>
        </p:nvSpPr>
        <p:spPr>
          <a:xfrm>
            <a:off x="1698625" y="223932"/>
            <a:ext cx="11658600" cy="1125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en-US" sz="4400"/>
              <a:t>EXAMPLE OF MULTILEVEL FEEDBACK QUEUE</a:t>
            </a:r>
            <a:endParaRPr/>
          </a:p>
        </p:txBody>
      </p:sp>
      <p:sp>
        <p:nvSpPr>
          <p:cNvPr id="308" name="Google Shape;308;p31"/>
          <p:cNvSpPr txBox="1"/>
          <p:nvPr>
            <p:ph idx="1" type="body"/>
          </p:nvPr>
        </p:nvSpPr>
        <p:spPr>
          <a:xfrm>
            <a:off x="1013791" y="1644650"/>
            <a:ext cx="6957392" cy="7220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65100" lvl="0" marL="12191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Three queues: </a:t>
            </a:r>
            <a:endParaRPr/>
          </a:p>
          <a:p>
            <a:pPr indent="-182874" lvl="1" marL="353559" rtl="0" algn="l">
              <a:lnSpc>
                <a:spcPct val="90000"/>
              </a:lnSpc>
              <a:spcBef>
                <a:spcPts val="534"/>
              </a:spcBef>
              <a:spcAft>
                <a:spcPts val="0"/>
              </a:spcAft>
              <a:buSzPts val="2100"/>
              <a:buChar char="🢝"/>
            </a:pPr>
            <a:r>
              <a:rPr i="1" lang="en-US"/>
              <a:t>Q</a:t>
            </a:r>
            <a:r>
              <a:rPr baseline="-25000" lang="en-US"/>
              <a:t>0</a:t>
            </a:r>
            <a:r>
              <a:rPr lang="en-US"/>
              <a:t> – RR with time quantum 8 milliseconds</a:t>
            </a:r>
            <a:endParaRPr/>
          </a:p>
          <a:p>
            <a:pPr indent="-182874" lvl="1" marL="353559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🢝"/>
            </a:pPr>
            <a:r>
              <a:rPr i="1" lang="en-US"/>
              <a:t>Q</a:t>
            </a:r>
            <a:r>
              <a:rPr baseline="-25000" lang="en-US"/>
              <a:t>1</a:t>
            </a:r>
            <a:r>
              <a:rPr lang="en-US"/>
              <a:t> – RR time quantum 16 milliseconds</a:t>
            </a:r>
            <a:endParaRPr/>
          </a:p>
          <a:p>
            <a:pPr indent="-182874" lvl="1" marL="353559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🢝"/>
            </a:pPr>
            <a:r>
              <a:rPr i="1" lang="en-US"/>
              <a:t>Q</a:t>
            </a:r>
            <a:r>
              <a:rPr baseline="-25000" lang="en-US"/>
              <a:t>2</a:t>
            </a:r>
            <a:r>
              <a:rPr lang="en-US"/>
              <a:t> – FCFS</a:t>
            </a:r>
            <a:endParaRPr/>
          </a:p>
          <a:p>
            <a:pPr indent="-47429" lvl="1" marL="353559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33"/>
              <a:buNone/>
            </a:pPr>
            <a:r>
              <a:t/>
            </a:r>
            <a:endParaRPr/>
          </a:p>
          <a:p>
            <a:pPr indent="-165100" lvl="0" marL="121917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Scheduling</a:t>
            </a:r>
            <a:endParaRPr/>
          </a:p>
          <a:p>
            <a:pPr indent="-182874" lvl="1" marL="353559" rtl="0" algn="l">
              <a:lnSpc>
                <a:spcPct val="90000"/>
              </a:lnSpc>
              <a:spcBef>
                <a:spcPts val="534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A new job enters queue </a:t>
            </a:r>
            <a:r>
              <a:rPr i="1" lang="en-US"/>
              <a:t>Q</a:t>
            </a:r>
            <a:r>
              <a:rPr baseline="-25000" i="1" lang="en-US"/>
              <a:t>0</a:t>
            </a:r>
            <a:r>
              <a:rPr i="1" lang="en-US"/>
              <a:t> </a:t>
            </a:r>
            <a:r>
              <a:rPr lang="en-US"/>
              <a:t>which is served</a:t>
            </a:r>
            <a:r>
              <a:rPr i="1" lang="en-US"/>
              <a:t> </a:t>
            </a:r>
            <a:r>
              <a:rPr lang="en-US"/>
              <a:t>FCFS</a:t>
            </a:r>
            <a:endParaRPr/>
          </a:p>
          <a:p>
            <a:pPr indent="-182874" lvl="2" marL="59739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🢝"/>
            </a:pPr>
            <a:r>
              <a:rPr lang="en-US"/>
              <a:t>When it gains CPU, job receives 8 milliseconds</a:t>
            </a:r>
            <a:endParaRPr/>
          </a:p>
          <a:p>
            <a:pPr indent="-182874" lvl="2" marL="59739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🢝"/>
            </a:pPr>
            <a:r>
              <a:rPr lang="en-US"/>
              <a:t>If it does not finish in 8 milliseconds, job is moved to queue </a:t>
            </a:r>
            <a:r>
              <a:rPr i="1" lang="en-US"/>
              <a:t>Q</a:t>
            </a:r>
            <a:r>
              <a:rPr baseline="-25000" lang="en-US"/>
              <a:t>1</a:t>
            </a:r>
            <a:endParaRPr/>
          </a:p>
          <a:p>
            <a:pPr indent="-182874" lvl="1" marL="353559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At </a:t>
            </a:r>
            <a:r>
              <a:rPr i="1" lang="en-US"/>
              <a:t>Q</a:t>
            </a:r>
            <a:r>
              <a:rPr baseline="-25000" lang="en-US"/>
              <a:t>1</a:t>
            </a:r>
            <a:r>
              <a:rPr lang="en-US"/>
              <a:t> job is again served FCFS and receives 16 additional milliseconds</a:t>
            </a:r>
            <a:endParaRPr/>
          </a:p>
          <a:p>
            <a:pPr indent="-182874" lvl="2" marL="59739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🢝"/>
            </a:pPr>
            <a:r>
              <a:rPr lang="en-US"/>
              <a:t>If it still does not complete, it is preempted and moved to queue </a:t>
            </a:r>
            <a:r>
              <a:rPr i="1" lang="en-US"/>
              <a:t>Q</a:t>
            </a:r>
            <a:r>
              <a:rPr baseline="-25000" lang="en-US"/>
              <a:t>2</a:t>
            </a:r>
            <a:endParaRPr/>
          </a:p>
        </p:txBody>
      </p:sp>
      <p:pic>
        <p:nvPicPr>
          <p:cNvPr descr="5" id="309" name="Google Shape;30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1183" y="1644651"/>
            <a:ext cx="5281267" cy="6925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 txBox="1"/>
          <p:nvPr>
            <p:ph type="title"/>
          </p:nvPr>
        </p:nvSpPr>
        <p:spPr>
          <a:xfrm>
            <a:off x="1446213" y="369888"/>
            <a:ext cx="11583987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98858"/>
              <a:buFont typeface="Twentieth Century"/>
              <a:buNone/>
            </a:pPr>
            <a:r>
              <a:rPr lang="en-US"/>
              <a:t>MULTIPLE-PROCESSOR SCHEDULING</a:t>
            </a:r>
            <a:endParaRPr/>
          </a:p>
        </p:txBody>
      </p:sp>
      <p:sp>
        <p:nvSpPr>
          <p:cNvPr id="316" name="Google Shape;316;p32"/>
          <p:cNvSpPr txBox="1"/>
          <p:nvPr>
            <p:ph idx="1" type="body"/>
          </p:nvPr>
        </p:nvSpPr>
        <p:spPr>
          <a:xfrm>
            <a:off x="934279" y="1881188"/>
            <a:ext cx="12095922" cy="6892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65100" lvl="0" marL="12191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CPU scheduling more complex when multiple CPUs are available</a:t>
            </a:r>
            <a:endParaRPr/>
          </a:p>
          <a:p>
            <a:pPr indent="-5206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  <a:p>
            <a:pPr indent="-1651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Char char=" "/>
            </a:pPr>
            <a:r>
              <a:rPr b="1" lang="en-US">
                <a:solidFill>
                  <a:srgbClr val="3366FF"/>
                </a:solidFill>
              </a:rPr>
              <a:t>Homogeneous</a:t>
            </a:r>
            <a:r>
              <a:rPr b="1" lang="en-US"/>
              <a:t> </a:t>
            </a:r>
            <a:r>
              <a:rPr b="1" lang="en-US">
                <a:solidFill>
                  <a:srgbClr val="3366FF"/>
                </a:solidFill>
              </a:rPr>
              <a:t>processors</a:t>
            </a:r>
            <a:r>
              <a:rPr b="1" lang="en-US"/>
              <a:t> </a:t>
            </a:r>
            <a:r>
              <a:rPr lang="en-US"/>
              <a:t>within a multiprocessor</a:t>
            </a:r>
            <a:endParaRPr/>
          </a:p>
          <a:p>
            <a:pPr indent="-5206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  <a:p>
            <a:pPr indent="-1651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Char char=" "/>
            </a:pPr>
            <a:r>
              <a:rPr b="1" lang="en-US">
                <a:solidFill>
                  <a:srgbClr val="3366FF"/>
                </a:solidFill>
              </a:rPr>
              <a:t>Asymmetric multiprocessing </a:t>
            </a:r>
            <a:r>
              <a:rPr lang="en-US"/>
              <a:t>– only one processor accesses the system data structures, alleviating the need for data sharing</a:t>
            </a:r>
            <a:endParaRPr/>
          </a:p>
          <a:p>
            <a:pPr indent="-5206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  <a:p>
            <a:pPr indent="-1651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Char char=" "/>
            </a:pPr>
            <a:r>
              <a:rPr b="1" lang="en-US">
                <a:solidFill>
                  <a:srgbClr val="3366FF"/>
                </a:solidFill>
              </a:rPr>
              <a:t>Symmetric multiprocessing </a:t>
            </a:r>
            <a:r>
              <a:rPr b="1" lang="en-US"/>
              <a:t>(</a:t>
            </a:r>
            <a:r>
              <a:rPr b="1" lang="en-US">
                <a:solidFill>
                  <a:srgbClr val="3366FF"/>
                </a:solidFill>
              </a:rPr>
              <a:t>SMP</a:t>
            </a:r>
            <a:r>
              <a:rPr b="1" lang="en-US"/>
              <a:t>) </a:t>
            </a:r>
            <a:r>
              <a:rPr lang="en-US"/>
              <a:t>– each processor is self-scheduling, all processes in common ready queue, or each has its own private queue of ready processes</a:t>
            </a:r>
            <a:endParaRPr/>
          </a:p>
          <a:p>
            <a:pPr indent="-5206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"/>
          <p:cNvSpPr txBox="1"/>
          <p:nvPr>
            <p:ph type="title"/>
          </p:nvPr>
        </p:nvSpPr>
        <p:spPr>
          <a:xfrm>
            <a:off x="1152144" y="258418"/>
            <a:ext cx="10935081" cy="1192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800"/>
              <a:buFont typeface="Twentieth Century"/>
              <a:buNone/>
            </a:pPr>
            <a:r>
              <a:rPr lang="en-US"/>
              <a:t>MULTIPLE-PROCESSOR SCHEDULING</a:t>
            </a:r>
            <a:endParaRPr/>
          </a:p>
        </p:txBody>
      </p:sp>
      <p:sp>
        <p:nvSpPr>
          <p:cNvPr id="323" name="Google Shape;323;p33"/>
          <p:cNvSpPr txBox="1"/>
          <p:nvPr>
            <p:ph idx="1" type="body"/>
          </p:nvPr>
        </p:nvSpPr>
        <p:spPr>
          <a:xfrm>
            <a:off x="1152145" y="1451113"/>
            <a:ext cx="12245803" cy="69613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65100" lvl="0" marL="12191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 "/>
            </a:pPr>
            <a:r>
              <a:rPr b="1" lang="en-US">
                <a:solidFill>
                  <a:srgbClr val="3366FF"/>
                </a:solidFill>
              </a:rPr>
              <a:t>Processor affinity </a:t>
            </a:r>
            <a:r>
              <a:rPr lang="en-US"/>
              <a:t>– process has affinity for processor on which it is currently running</a:t>
            </a:r>
            <a:endParaRPr/>
          </a:p>
          <a:p>
            <a:pPr indent="-1651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Char char=" "/>
            </a:pPr>
            <a:r>
              <a:rPr b="1" lang="en-US">
                <a:solidFill>
                  <a:srgbClr val="3366FF"/>
                </a:solidFill>
              </a:rPr>
              <a:t>soft affinity: </a:t>
            </a:r>
            <a:r>
              <a:rPr lang="en-US" sz="4000"/>
              <a:t>When an operating system has a</a:t>
            </a:r>
            <a:endParaRPr/>
          </a:p>
          <a:p>
            <a:pPr indent="0" lvl="0" marL="156746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4000"/>
              <a:buNone/>
            </a:pPr>
            <a:r>
              <a:rPr lang="en-US" sz="4000"/>
              <a:t>  policy of attempting to keep a process running      </a:t>
            </a:r>
            <a:endParaRPr/>
          </a:p>
          <a:p>
            <a:pPr indent="0" lvl="0" marL="156746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4000"/>
              <a:buNone/>
            </a:pPr>
            <a:r>
              <a:rPr lang="en-US" sz="4000"/>
              <a:t>  on the same processor—but not guaranteeing </a:t>
            </a:r>
            <a:endParaRPr/>
          </a:p>
          <a:p>
            <a:pPr indent="0" lvl="0" marL="156746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4000"/>
              <a:buNone/>
            </a:pPr>
            <a:r>
              <a:rPr lang="en-US" sz="4000"/>
              <a:t>  that it will do so known as </a:t>
            </a:r>
            <a:r>
              <a:rPr b="1" lang="en-US" sz="4000"/>
              <a:t>soft affinity</a:t>
            </a:r>
            <a:r>
              <a:rPr lang="en-US" sz="4000"/>
              <a:t>.</a:t>
            </a:r>
            <a:endParaRPr b="1">
              <a:solidFill>
                <a:srgbClr val="3366FF"/>
              </a:solidFill>
            </a:endParaRPr>
          </a:p>
          <a:p>
            <a:pPr indent="-1651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Char char=" "/>
            </a:pPr>
            <a:r>
              <a:rPr b="1" lang="en-US">
                <a:solidFill>
                  <a:srgbClr val="3366FF"/>
                </a:solidFill>
              </a:rPr>
              <a:t>hard affinity: </a:t>
            </a:r>
            <a:r>
              <a:rPr lang="en-US" sz="4000"/>
              <a:t>allowing a process to specify a subset of processors on which it may run.</a:t>
            </a:r>
            <a:endParaRPr b="1">
              <a:solidFill>
                <a:srgbClr val="3366FF"/>
              </a:solidFill>
            </a:endParaRPr>
          </a:p>
          <a:p>
            <a:pPr indent="-47429" lvl="1" marL="353559" rtl="0" algn="l">
              <a:lnSpc>
                <a:spcPct val="90000"/>
              </a:lnSpc>
              <a:spcBef>
                <a:spcPts val="534"/>
              </a:spcBef>
              <a:spcAft>
                <a:spcPts val="0"/>
              </a:spcAft>
              <a:buSzPts val="2133"/>
              <a:buNone/>
            </a:pPr>
            <a:r>
              <a:t/>
            </a:r>
            <a:endParaRPr b="1">
              <a:solidFill>
                <a:srgbClr val="3366FF"/>
              </a:solidFill>
            </a:endParaRPr>
          </a:p>
          <a:p>
            <a:pPr indent="0" lvl="0" marL="121917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266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/>
          <p:nvPr>
            <p:ph type="title"/>
          </p:nvPr>
        </p:nvSpPr>
        <p:spPr>
          <a:xfrm>
            <a:off x="1446213" y="369888"/>
            <a:ext cx="11583987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wentieth Century"/>
              <a:buNone/>
            </a:pPr>
            <a:r>
              <a:rPr lang="en-US" sz="3600"/>
              <a:t>MULTIPLE-PROCESSOR SCHEDULING – LOAD BALANCING</a:t>
            </a:r>
            <a:endParaRPr/>
          </a:p>
        </p:txBody>
      </p:sp>
      <p:sp>
        <p:nvSpPr>
          <p:cNvPr id="330" name="Google Shape;330;p34"/>
          <p:cNvSpPr txBox="1"/>
          <p:nvPr>
            <p:ph idx="1" type="body"/>
          </p:nvPr>
        </p:nvSpPr>
        <p:spPr>
          <a:xfrm>
            <a:off x="1241425" y="1391478"/>
            <a:ext cx="12077010" cy="738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65100" lvl="0" marL="12191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If SMP, need to keep all CPUs loaded for efficiency</a:t>
            </a:r>
            <a:endParaRPr/>
          </a:p>
          <a:p>
            <a:pPr indent="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67"/>
              <a:buNone/>
            </a:pPr>
            <a:r>
              <a:t/>
            </a:r>
            <a:endParaRPr/>
          </a:p>
          <a:p>
            <a:pPr indent="-1651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Char char=" "/>
            </a:pPr>
            <a:r>
              <a:rPr b="1" lang="en-US">
                <a:solidFill>
                  <a:srgbClr val="3366FF"/>
                </a:solidFill>
              </a:rPr>
              <a:t>Load balancing </a:t>
            </a:r>
            <a:r>
              <a:rPr lang="en-US"/>
              <a:t>attempts to keep workload evenly distributed</a:t>
            </a:r>
            <a:endParaRPr/>
          </a:p>
          <a:p>
            <a:pPr indent="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67"/>
              <a:buNone/>
            </a:pPr>
            <a:r>
              <a:t/>
            </a:r>
            <a:endParaRPr/>
          </a:p>
          <a:p>
            <a:pPr indent="-1651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Char char=" "/>
            </a:pPr>
            <a:r>
              <a:rPr b="1" lang="en-US">
                <a:solidFill>
                  <a:srgbClr val="3366FF"/>
                </a:solidFill>
              </a:rPr>
              <a:t>Push migration </a:t>
            </a:r>
            <a:r>
              <a:rPr lang="en-US"/>
              <a:t>– periodic task checks load on each processor, and if found pushes task from overloaded CPU to other CPUs</a:t>
            </a:r>
            <a:endParaRPr/>
          </a:p>
          <a:p>
            <a:pPr indent="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67"/>
              <a:buNone/>
            </a:pPr>
            <a:r>
              <a:t/>
            </a:r>
            <a:endParaRPr b="1">
              <a:solidFill>
                <a:srgbClr val="3366FF"/>
              </a:solidFill>
            </a:endParaRPr>
          </a:p>
          <a:p>
            <a:pPr indent="-1651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Char char=" "/>
            </a:pPr>
            <a:r>
              <a:rPr b="1" lang="en-US">
                <a:solidFill>
                  <a:srgbClr val="3366FF"/>
                </a:solidFill>
              </a:rPr>
              <a:t>Pull migration </a:t>
            </a:r>
            <a:r>
              <a:rPr lang="en-US"/>
              <a:t>– idle processors pulls waiting task from busy processor</a:t>
            </a:r>
            <a:endParaRPr/>
          </a:p>
          <a:p>
            <a:pPr indent="-5206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1152144" y="218662"/>
            <a:ext cx="10935081" cy="1649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800"/>
              <a:buFont typeface="Twentieth Century"/>
              <a:buNone/>
            </a:pPr>
            <a:r>
              <a:rPr lang="en-US"/>
              <a:t>BASIC CONCEPTS</a:t>
            </a:r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1262063" y="2206487"/>
            <a:ext cx="6709120" cy="6235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65100" lvl="0" marL="12191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Maximum CPU utilization obtained with multiprogramming</a:t>
            </a:r>
            <a:endParaRPr/>
          </a:p>
          <a:p>
            <a:pPr indent="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67"/>
              <a:buNone/>
            </a:pPr>
            <a:r>
              <a:t/>
            </a:r>
            <a:endParaRPr/>
          </a:p>
          <a:p>
            <a:pPr indent="-1651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CPU–I/O Burst Cycle – Process execution consists of a </a:t>
            </a:r>
            <a:r>
              <a:rPr b="1" lang="en-US">
                <a:solidFill>
                  <a:srgbClr val="3366FF"/>
                </a:solidFill>
              </a:rPr>
              <a:t>cycle</a:t>
            </a:r>
            <a:r>
              <a:rPr lang="en-US"/>
              <a:t> of CPU execution and I/O wait</a:t>
            </a:r>
            <a:endParaRPr/>
          </a:p>
          <a:p>
            <a:pPr indent="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67"/>
              <a:buNone/>
            </a:pPr>
            <a:r>
              <a:t/>
            </a:r>
            <a:endParaRPr/>
          </a:p>
          <a:p>
            <a:pPr indent="-1651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Char char=" "/>
            </a:pPr>
            <a:r>
              <a:rPr b="1" lang="en-US">
                <a:solidFill>
                  <a:srgbClr val="3366FF"/>
                </a:solidFill>
              </a:rPr>
              <a:t>CPU burst </a:t>
            </a:r>
            <a:r>
              <a:rPr lang="en-US"/>
              <a:t>followed by </a:t>
            </a:r>
            <a:r>
              <a:rPr b="1" lang="en-US">
                <a:solidFill>
                  <a:srgbClr val="3366FF"/>
                </a:solidFill>
              </a:rPr>
              <a:t>I/O burst</a:t>
            </a:r>
            <a:br>
              <a:rPr b="1" lang="en-US">
                <a:solidFill>
                  <a:srgbClr val="3366FF"/>
                </a:solidFill>
              </a:rPr>
            </a:br>
            <a:endParaRPr/>
          </a:p>
          <a:p>
            <a:pPr indent="-1651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CPU burst distribution is of main concern</a:t>
            </a:r>
            <a:endParaRPr/>
          </a:p>
          <a:p>
            <a:pPr indent="-12191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67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0035" y="1271588"/>
            <a:ext cx="4749982" cy="66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"/>
          <p:cNvSpPr txBox="1"/>
          <p:nvPr>
            <p:ph type="title"/>
          </p:nvPr>
        </p:nvSpPr>
        <p:spPr>
          <a:xfrm>
            <a:off x="1298575" y="369888"/>
            <a:ext cx="11731625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98858"/>
              <a:buFont typeface="Twentieth Century"/>
              <a:buNone/>
            </a:pPr>
            <a:r>
              <a:rPr lang="en-US"/>
              <a:t>REAL-TIME CPU SCHEDULING</a:t>
            </a:r>
            <a:endParaRPr/>
          </a:p>
        </p:txBody>
      </p:sp>
      <p:sp>
        <p:nvSpPr>
          <p:cNvPr id="336" name="Google Shape;336;p35"/>
          <p:cNvSpPr txBox="1"/>
          <p:nvPr>
            <p:ph idx="1" type="body"/>
          </p:nvPr>
        </p:nvSpPr>
        <p:spPr>
          <a:xfrm>
            <a:off x="934278" y="1138239"/>
            <a:ext cx="6281531" cy="73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12191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sz="2300"/>
          </a:p>
          <a:p>
            <a:pPr indent="-14605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300"/>
              <a:buChar char=" "/>
            </a:pPr>
            <a:r>
              <a:rPr b="1" lang="en-US" sz="2300">
                <a:solidFill>
                  <a:srgbClr val="3366FF"/>
                </a:solidFill>
              </a:rPr>
              <a:t>Soft real-time systems </a:t>
            </a:r>
            <a:r>
              <a:rPr lang="en-US" sz="2300"/>
              <a:t>– no guarantee as to when critical real-time process will be scheduled</a:t>
            </a:r>
            <a:endParaRPr/>
          </a:p>
          <a:p>
            <a:pPr indent="-14605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300"/>
              <a:buChar char=" "/>
            </a:pPr>
            <a:r>
              <a:rPr b="1" lang="en-US" sz="2300">
                <a:solidFill>
                  <a:srgbClr val="3366FF"/>
                </a:solidFill>
              </a:rPr>
              <a:t>Hard real-time systems</a:t>
            </a:r>
            <a:r>
              <a:rPr lang="en-US" sz="2300"/>
              <a:t> – task must be serviced by its deadline</a:t>
            </a:r>
            <a:endParaRPr/>
          </a:p>
          <a:p>
            <a:pPr indent="-14605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300"/>
              <a:buChar char=" "/>
            </a:pPr>
            <a:r>
              <a:rPr lang="en-US" sz="2300"/>
              <a:t>Two types of latencies affect performance</a:t>
            </a:r>
            <a:endParaRPr/>
          </a:p>
          <a:p>
            <a:pPr indent="-182874" lvl="1" marL="353559" rtl="0" algn="l">
              <a:lnSpc>
                <a:spcPct val="90000"/>
              </a:lnSpc>
              <a:spcBef>
                <a:spcPts val="534"/>
              </a:spcBef>
              <a:spcAft>
                <a:spcPts val="0"/>
              </a:spcAft>
              <a:buSzPts val="2300"/>
              <a:buFont typeface="Arial"/>
              <a:buAutoNum type="arabicPeriod"/>
            </a:pPr>
            <a:r>
              <a:rPr lang="en-US" sz="2300"/>
              <a:t>Interrupt latency – time from arrival of interrupt to start of routine that services interrupt</a:t>
            </a:r>
            <a:endParaRPr/>
          </a:p>
          <a:p>
            <a:pPr indent="-182874" lvl="1" marL="353559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Arial"/>
              <a:buAutoNum type="arabicPeriod"/>
            </a:pPr>
            <a:r>
              <a:rPr lang="en-US" sz="2300"/>
              <a:t>Dispatch latency – time for schedule to take current process off CPU and switch to another</a:t>
            </a:r>
            <a:endParaRPr/>
          </a:p>
          <a:p>
            <a:pPr indent="0" lvl="0" marL="121917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sz="2300"/>
          </a:p>
          <a:p>
            <a:pPr indent="-182875" lvl="1" marL="353559" rtl="0" algn="l">
              <a:lnSpc>
                <a:spcPct val="90000"/>
              </a:lnSpc>
              <a:spcBef>
                <a:spcPts val="534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rPr lang="en-US" sz="2300"/>
              <a:t> </a:t>
            </a:r>
            <a:endParaRPr/>
          </a:p>
        </p:txBody>
      </p:sp>
      <p:pic>
        <p:nvPicPr>
          <p:cNvPr descr="Screen Shot 2012-12-17 at 8.37.21 PM.png" id="337" name="Google Shape;33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5930" y="1138239"/>
            <a:ext cx="6520070" cy="7073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716000" cy="91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title"/>
          </p:nvPr>
        </p:nvSpPr>
        <p:spPr>
          <a:xfrm>
            <a:off x="1152144" y="304800"/>
            <a:ext cx="10935081" cy="14962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800"/>
              <a:buFont typeface="Twentieth Century"/>
              <a:buNone/>
            </a:pPr>
            <a:r>
              <a:rPr lang="en-US"/>
              <a:t>CPU BURST</a:t>
            </a:r>
            <a:endParaRPr/>
          </a:p>
        </p:txBody>
      </p:sp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1152145" y="1801091"/>
            <a:ext cx="12203637" cy="6611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12191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 "/>
            </a:pPr>
            <a:r>
              <a:rPr b="1" lang="en-US" sz="3600"/>
              <a:t>CPU burst</a:t>
            </a:r>
            <a:r>
              <a:rPr lang="en-US" sz="3600"/>
              <a:t>: the amount of time the process uses the processor before it is no longer ready</a:t>
            </a:r>
            <a:endParaRPr/>
          </a:p>
          <a:p>
            <a:pPr indent="-2286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3600"/>
              <a:buChar char=" "/>
            </a:pPr>
            <a:br>
              <a:rPr lang="en-US" sz="3600"/>
            </a:br>
            <a:r>
              <a:rPr b="1" lang="en-US" sz="3600"/>
              <a:t>Types of CPU bursts:</a:t>
            </a:r>
            <a:endParaRPr sz="3600"/>
          </a:p>
          <a:p>
            <a:pPr indent="-2286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3600"/>
              <a:buChar char=" "/>
            </a:pPr>
            <a:r>
              <a:rPr lang="en-US" sz="3600"/>
              <a:t>long bursts -- process is CPU bound (i.e. array work)</a:t>
            </a:r>
            <a:endParaRPr/>
          </a:p>
          <a:p>
            <a:pPr indent="-2286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3600"/>
              <a:buChar char=" "/>
            </a:pPr>
            <a:r>
              <a:rPr lang="en-US" sz="3600"/>
              <a:t>short bursts -- process I/O bound (i.e. vi)</a:t>
            </a:r>
            <a:endParaRPr/>
          </a:p>
          <a:p>
            <a:pPr indent="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6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1152144" y="190500"/>
            <a:ext cx="12373356" cy="13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800"/>
              <a:buFont typeface="Twentieth Century"/>
              <a:buNone/>
            </a:pPr>
            <a:r>
              <a:rPr lang="en-US"/>
              <a:t>PREEMPTIVE AND NON PREEMPTIVE SCHEDULING</a:t>
            </a:r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1152145" y="1524000"/>
            <a:ext cx="10935083" cy="290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65100" lvl="0" marL="12191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CPU scheduling decision: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Font typeface="Twentieth Century"/>
              <a:buAutoNum type="arabicPeriod"/>
            </a:pPr>
            <a:r>
              <a:rPr lang="en-US"/>
              <a:t>Running to Waiting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Font typeface="Twentieth Century"/>
              <a:buAutoNum type="arabicPeriod"/>
            </a:pPr>
            <a:r>
              <a:rPr lang="en-US"/>
              <a:t>Running to Ready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Font typeface="Twentieth Century"/>
              <a:buAutoNum type="arabicPeriod"/>
            </a:pPr>
            <a:r>
              <a:rPr lang="en-US"/>
              <a:t>Waiting to Ready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Font typeface="Twentieth Century"/>
              <a:buAutoNum type="arabicPeriod"/>
            </a:pPr>
            <a:r>
              <a:rPr lang="en-US"/>
              <a:t>Terminate </a:t>
            </a:r>
            <a:endParaRPr/>
          </a:p>
        </p:txBody>
      </p:sp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4713288"/>
            <a:ext cx="10563228" cy="4240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type="title"/>
          </p:nvPr>
        </p:nvSpPr>
        <p:spPr>
          <a:xfrm>
            <a:off x="0" y="0"/>
            <a:ext cx="137160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98858"/>
              <a:buFont typeface="Twentieth Century"/>
              <a:buNone/>
            </a:pPr>
            <a:r>
              <a:rPr lang="en-US"/>
              <a:t>PREEMPTIVE VS. NON PREEMPTIVE SCHEDULING</a:t>
            </a:r>
            <a:endParaRPr/>
          </a:p>
        </p:txBody>
      </p:sp>
      <p:pic>
        <p:nvPicPr>
          <p:cNvPr id="136" name="Google Shape;13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550" y="872975"/>
            <a:ext cx="12453725" cy="81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1152144" y="318054"/>
            <a:ext cx="10935081" cy="10043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800"/>
              <a:buFont typeface="Twentieth Century"/>
              <a:buNone/>
            </a:pPr>
            <a:r>
              <a:rPr lang="en-US"/>
              <a:t>DISPATCHER</a:t>
            </a:r>
            <a:endParaRPr/>
          </a:p>
        </p:txBody>
      </p:sp>
      <p:sp>
        <p:nvSpPr>
          <p:cNvPr id="143" name="Google Shape;143;p8"/>
          <p:cNvSpPr txBox="1"/>
          <p:nvPr>
            <p:ph idx="1" type="body"/>
          </p:nvPr>
        </p:nvSpPr>
        <p:spPr>
          <a:xfrm>
            <a:off x="775252" y="1322386"/>
            <a:ext cx="10308385" cy="7503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65100" lvl="0" marL="12191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Dispatcher module gives control of the CPU to the process selected by the short-term scheduler; this involves:</a:t>
            </a:r>
            <a:endParaRPr/>
          </a:p>
          <a:p>
            <a:pPr indent="-182874" lvl="1" marL="353559" rtl="0" algn="l">
              <a:lnSpc>
                <a:spcPct val="90000"/>
              </a:lnSpc>
              <a:spcBef>
                <a:spcPts val="534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switching context</a:t>
            </a:r>
            <a:endParaRPr/>
          </a:p>
          <a:p>
            <a:pPr indent="-182874" lvl="1" marL="353559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switching to user mode</a:t>
            </a:r>
            <a:endParaRPr/>
          </a:p>
          <a:p>
            <a:pPr indent="-182874" lvl="1" marL="353559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jumping to the proper location in the user program to restart that program</a:t>
            </a:r>
            <a:endParaRPr/>
          </a:p>
          <a:p>
            <a:pPr indent="-165100" lvl="0" marL="121917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2600"/>
              <a:buChar char=" "/>
            </a:pPr>
            <a:r>
              <a:rPr b="1" lang="en-US">
                <a:solidFill>
                  <a:srgbClr val="3366FF"/>
                </a:solidFill>
              </a:rPr>
              <a:t>Dispatch latency </a:t>
            </a:r>
            <a:r>
              <a:rPr lang="en-US"/>
              <a:t>– time it takes for the dispatcher to stop one process and start another running</a:t>
            </a:r>
            <a:endParaRPr/>
          </a:p>
        </p:txBody>
      </p:sp>
      <p:pic>
        <p:nvPicPr>
          <p:cNvPr id="144" name="Google Shape;14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5409" y="3975653"/>
            <a:ext cx="7286889" cy="4850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type="title"/>
          </p:nvPr>
        </p:nvSpPr>
        <p:spPr>
          <a:xfrm>
            <a:off x="1485900" y="369888"/>
            <a:ext cx="115443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98858"/>
              <a:buFont typeface="Twentieth Century"/>
              <a:buNone/>
            </a:pPr>
            <a:r>
              <a:rPr lang="en-US"/>
              <a:t>SCHEDULING CRITERIA</a:t>
            </a:r>
            <a:endParaRPr/>
          </a:p>
        </p:txBody>
      </p:sp>
      <p:sp>
        <p:nvSpPr>
          <p:cNvPr id="151" name="Google Shape;151;p9"/>
          <p:cNvSpPr txBox="1"/>
          <p:nvPr>
            <p:ph idx="1" type="body"/>
          </p:nvPr>
        </p:nvSpPr>
        <p:spPr>
          <a:xfrm>
            <a:off x="1228725" y="1662113"/>
            <a:ext cx="11456988" cy="661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92500" lnSpcReduction="10000"/>
          </a:bodyPr>
          <a:lstStyle/>
          <a:p>
            <a:pPr indent="-152717" lvl="0" marL="12191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97487"/>
              <a:buChar char=" "/>
            </a:pPr>
            <a:r>
              <a:rPr b="1" lang="en-US"/>
              <a:t>CPU utilization </a:t>
            </a:r>
            <a:r>
              <a:rPr lang="en-US"/>
              <a:t>– keep the CPU as busy as possible</a:t>
            </a:r>
            <a:endParaRPr/>
          </a:p>
          <a:p>
            <a:pPr indent="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5271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97487"/>
              <a:buChar char=" "/>
            </a:pPr>
            <a:r>
              <a:rPr b="1" lang="en-US"/>
              <a:t>Throughput</a:t>
            </a:r>
            <a:r>
              <a:rPr lang="en-US"/>
              <a:t> – # of processes that complete their execution per time unit(how much work is being done)</a:t>
            </a:r>
            <a:endParaRPr/>
          </a:p>
          <a:p>
            <a:pPr indent="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5271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97487"/>
              <a:buChar char=" "/>
            </a:pPr>
            <a:r>
              <a:rPr b="1" lang="en-US"/>
              <a:t>Turnaround time </a:t>
            </a:r>
            <a:r>
              <a:rPr lang="en-US"/>
              <a:t>– amount of time to execute a particular process</a:t>
            </a:r>
            <a:endParaRPr/>
          </a:p>
          <a:p>
            <a:pPr indent="-15271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97487"/>
              <a:buChar char=" "/>
            </a:pPr>
            <a:r>
              <a:rPr lang="en-US"/>
              <a:t>Turnaround time (TAT)=Completion time – Arrival time</a:t>
            </a:r>
            <a:endParaRPr/>
          </a:p>
          <a:p>
            <a:pPr indent="-15271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97487"/>
              <a:buChar char=" "/>
            </a:pPr>
            <a:r>
              <a:rPr lang="en-US"/>
              <a:t>Turnaround time=sum(period of waiting in ready queue, executing on CPU, doing I/O)</a:t>
            </a:r>
            <a:endParaRPr/>
          </a:p>
          <a:p>
            <a:pPr indent="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5271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97487"/>
              <a:buChar char=" "/>
            </a:pPr>
            <a:r>
              <a:rPr b="1" lang="en-US"/>
              <a:t>Waiting time </a:t>
            </a:r>
            <a:r>
              <a:rPr lang="en-US"/>
              <a:t>– amount of time a process has been waiting in the ready queue</a:t>
            </a:r>
            <a:endParaRPr/>
          </a:p>
          <a:p>
            <a:pPr indent="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5271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97487"/>
              <a:buChar char=" "/>
            </a:pPr>
            <a:r>
              <a:rPr b="1" lang="en-US"/>
              <a:t>Response time </a:t>
            </a:r>
            <a:r>
              <a:rPr lang="en-US"/>
              <a:t>– amount of time it takes from when a request was submitted until the first response is produced, not output  (for time-sharing environment)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>
            <p:ph type="title"/>
          </p:nvPr>
        </p:nvSpPr>
        <p:spPr>
          <a:xfrm>
            <a:off x="1485900" y="369888"/>
            <a:ext cx="115443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</a:pPr>
            <a:r>
              <a:rPr lang="en-US" sz="4000"/>
              <a:t>SCHEDULING ALGORITHM OPTIMIZATION CRITERIA</a:t>
            </a:r>
            <a:endParaRPr/>
          </a:p>
        </p:txBody>
      </p:sp>
      <p:sp>
        <p:nvSpPr>
          <p:cNvPr id="158" name="Google Shape;158;p10"/>
          <p:cNvSpPr txBox="1"/>
          <p:nvPr>
            <p:ph idx="1" type="body"/>
          </p:nvPr>
        </p:nvSpPr>
        <p:spPr>
          <a:xfrm>
            <a:off x="1241425" y="1919288"/>
            <a:ext cx="12070129" cy="6854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65100" lvl="0" marL="12191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Max CPU utilization</a:t>
            </a:r>
            <a:endParaRPr/>
          </a:p>
          <a:p>
            <a:pPr indent="-1651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Max throughput</a:t>
            </a:r>
            <a:endParaRPr/>
          </a:p>
          <a:p>
            <a:pPr indent="-1651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Min turnaround time </a:t>
            </a:r>
            <a:endParaRPr/>
          </a:p>
          <a:p>
            <a:pPr indent="-1651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Min waiting time </a:t>
            </a:r>
            <a:endParaRPr/>
          </a:p>
          <a:p>
            <a:pPr indent="-1651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Min response time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2011-02-10T17:10:04Z</dcterms:created>
  <dc:creator>Marilyn Turnamian</dc:creator>
</cp:coreProperties>
</file>