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81813" cy="9296400"/>
  <p:embeddedFontLst>
    <p:embeddedFont>
      <p:font typeface="Calibri" panose="020F0502020204030204" pitchFamily="34" charset="0"/>
      <p:regular r:id="rId36"/>
      <p:bold r:id="rId37"/>
      <p:italic r:id="rId38"/>
      <p:boldItalic r:id="rId39"/>
    </p:embeddedFont>
    <p:embeddedFont>
      <p:font typeface="Helvetica Neue" panose="020B0604020202020204" charset="0"/>
      <p:regular r:id="rId40"/>
      <p:bold r:id="rId41"/>
      <p:italic r:id="rId42"/>
      <p:boldItalic r:id="rId43"/>
    </p:embeddedFont>
    <p:embeddedFont>
      <p:font typeface="Lucida Sans" panose="020B0602030504020204" pitchFamily="34"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07">
          <p15:clr>
            <a:srgbClr val="A4A3A4"/>
          </p15:clr>
        </p15:guide>
        <p15:guide id="2" pos="524">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hbiNQNFYbuE+C+m8pgHEToDFs+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715CA8-D753-48EC-8054-6557CA063D8E}">
  <a:tblStyle styleId="{3D715CA8-D753-48EC-8054-6557CA063D8E}" styleName="Table_0">
    <a:wholeTbl>
      <a:tcTxStyle b="off" i="off">
        <a:font>
          <a:latin typeface="Lucida Sans Unicode"/>
          <a:ea typeface="Lucida Sans Unicode"/>
          <a:cs typeface="Lucida Sans Unicod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7DB8743-099B-4461-8B3F-2C5112089415}" styleName="Table_1">
    <a:wholeTbl>
      <a:tcTxStyle b="off" i="off">
        <a:font>
          <a:latin typeface="Lucida Sans Unicode"/>
          <a:ea typeface="Lucida Sans Unicode"/>
          <a:cs typeface="Lucida Sans Unicod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0F4"/>
          </a:solidFill>
        </a:fill>
      </a:tcStyle>
    </a:wholeTbl>
    <a:band1H>
      <a:tcTxStyle/>
      <a:tcStyle>
        <a:tcBdr/>
        <a:fill>
          <a:solidFill>
            <a:srgbClr val="CCDFE8"/>
          </a:solidFill>
        </a:fill>
      </a:tcStyle>
    </a:band1H>
    <a:band2H>
      <a:tcTxStyle/>
      <a:tcStyle>
        <a:tcBdr/>
      </a:tcStyle>
    </a:band2H>
    <a:band1V>
      <a:tcTxStyle/>
      <a:tcStyle>
        <a:tcBdr/>
        <a:fill>
          <a:solidFill>
            <a:srgbClr val="CCDFE8"/>
          </a:solidFill>
        </a:fill>
      </a:tcStyle>
    </a:band1V>
    <a:band2V>
      <a:tcTxStyle/>
      <a:tcStyle>
        <a:tcBdr/>
      </a:tcStyle>
    </a:band2V>
    <a:lastCol>
      <a:tcTxStyle b="on" i="off">
        <a:font>
          <a:latin typeface="Lucida Sans Unicode"/>
          <a:ea typeface="Lucida Sans Unicode"/>
          <a:cs typeface="Lucida Sans Unicode"/>
        </a:font>
        <a:schemeClr val="lt1"/>
      </a:tcTxStyle>
      <a:tcStyle>
        <a:tcBdr/>
        <a:fill>
          <a:solidFill>
            <a:schemeClr val="accent1"/>
          </a:solidFill>
        </a:fill>
      </a:tcStyle>
    </a:lastCol>
    <a:firstCol>
      <a:tcTxStyle b="on" i="off">
        <a:font>
          <a:latin typeface="Lucida Sans Unicode"/>
          <a:ea typeface="Lucida Sans Unicode"/>
          <a:cs typeface="Lucida Sans Unicode"/>
        </a:font>
        <a:schemeClr val="lt1"/>
      </a:tcTxStyle>
      <a:tcStyle>
        <a:tcBdr/>
        <a:fill>
          <a:solidFill>
            <a:schemeClr val="accent1"/>
          </a:solidFill>
        </a:fill>
      </a:tcStyle>
    </a:firstCol>
    <a:lastRow>
      <a:tcTxStyle b="on" i="off">
        <a:font>
          <a:latin typeface="Lucida Sans Unicode"/>
          <a:ea typeface="Lucida Sans Unicode"/>
          <a:cs typeface="Lucida Sans Unicod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Lucida Sans Unicode"/>
          <a:ea typeface="Lucida Sans Unicode"/>
          <a:cs typeface="Lucida Sans Unicod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120" y="40"/>
      </p:cViewPr>
      <p:guideLst>
        <p:guide orient="horz" pos="807"/>
        <p:guide pos="5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98788" cy="458788"/>
          </a:xfrm>
          <a:prstGeom prst="rect">
            <a:avLst/>
          </a:prstGeom>
          <a:noFill/>
          <a:ln>
            <a:noFill/>
          </a:ln>
        </p:spPr>
        <p:txBody>
          <a:bodyPr spcFirstLastPara="1" wrap="square" lIns="90875" tIns="45425" rIns="90875" bIns="45425" anchor="ctr"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4" name="Google Shape;4;n"/>
          <p:cNvSpPr txBox="1">
            <a:spLocks noGrp="1"/>
          </p:cNvSpPr>
          <p:nvPr>
            <p:ph type="dt" idx="10"/>
          </p:nvPr>
        </p:nvSpPr>
        <p:spPr>
          <a:xfrm>
            <a:off x="3900488" y="0"/>
            <a:ext cx="3000375" cy="458788"/>
          </a:xfrm>
          <a:prstGeom prst="rect">
            <a:avLst/>
          </a:prstGeom>
          <a:noFill/>
          <a:ln>
            <a:noFill/>
          </a:ln>
        </p:spPr>
        <p:txBody>
          <a:bodyPr spcFirstLastPara="1" wrap="square" lIns="90875" tIns="45425" rIns="90875" bIns="45425" anchor="ctr" anchorCtr="0">
            <a:noAutofit/>
          </a:bodyPr>
          <a:lstStyle>
            <a:lvl1pPr marR="0" lvl="0" algn="r"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5" name="Google Shape;5;n"/>
          <p:cNvSpPr>
            <a:spLocks noGrp="1" noRot="1" noChangeAspect="1"/>
          </p:cNvSpPr>
          <p:nvPr>
            <p:ph type="sldImg" idx="3"/>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53488"/>
            <a:ext cx="2998788" cy="457200"/>
          </a:xfrm>
          <a:prstGeom prst="rect">
            <a:avLst/>
          </a:prstGeom>
          <a:noFill/>
          <a:ln>
            <a:noFill/>
          </a:ln>
        </p:spPr>
        <p:txBody>
          <a:bodyPr spcFirstLastPara="1" wrap="square" lIns="90875" tIns="45425" rIns="90875" bIns="45425" anchor="b"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8" name="Google Shape;8;n"/>
          <p:cNvSpPr txBox="1">
            <a:spLocks noGrp="1"/>
          </p:cNvSpPr>
          <p:nvPr>
            <p:ph type="sldNum" idx="12"/>
          </p:nvPr>
        </p:nvSpPr>
        <p:spPr>
          <a:xfrm>
            <a:off x="3900488" y="8853488"/>
            <a:ext cx="3000375" cy="457200"/>
          </a:xfrm>
          <a:prstGeom prst="rect">
            <a:avLst/>
          </a:prstGeom>
          <a:noFill/>
          <a:ln>
            <a:noFill/>
          </a:ln>
        </p:spPr>
        <p:txBody>
          <a:bodyPr spcFirstLastPara="1" wrap="square" lIns="90875" tIns="45425" rIns="90875" bIns="4542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a:t>
            </a:fld>
            <a:endParaRPr sz="1200" b="0" i="0" u="none" strike="noStrike" cap="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104" name="Google Shape;104;p1: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231" name="Google Shape;231;p10: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1" name="Google Shape;241;p11: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2: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0" name="Google Shape;250;p12: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3: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257" name="Google Shape;257;p13: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4: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263" name="Google Shape;263;p14: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269" name="Google Shape;269;p15: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6: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275" name="Google Shape;275;p16: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7: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283" name="Google Shape;283;p17: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289" name="Google Shape;289;p19: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a:spLocks noGrp="1"/>
          </p:cNvSpPr>
          <p:nvPr>
            <p:ph type="sldNum" idx="12"/>
          </p:nvPr>
        </p:nvSpPr>
        <p:spPr>
          <a:xfrm>
            <a:off x="3900488" y="8853488"/>
            <a:ext cx="3000375" cy="457200"/>
          </a:xfrm>
          <a:prstGeom prst="rect">
            <a:avLst/>
          </a:prstGeom>
          <a:noFill/>
          <a:ln>
            <a:noFill/>
          </a:ln>
        </p:spPr>
        <p:txBody>
          <a:bodyPr spcFirstLastPara="1" wrap="square" lIns="90875" tIns="45425" rIns="90875" bIns="454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19</a:t>
            </a:fld>
            <a:endParaRPr sz="1200">
              <a:solidFill>
                <a:schemeClr val="dk1"/>
              </a:solidFill>
              <a:latin typeface="Helvetica Neue"/>
              <a:ea typeface="Helvetica Neue"/>
              <a:cs typeface="Helvetica Neue"/>
              <a:sym typeface="Helvetica Neue"/>
            </a:endParaRPr>
          </a:p>
        </p:txBody>
      </p:sp>
      <p:sp>
        <p:nvSpPr>
          <p:cNvPr id="295" name="Google Shape;295;p20: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20: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110" name="Google Shape;110;p2: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txBox="1">
            <a:spLocks noGrp="1"/>
          </p:cNvSpPr>
          <p:nvPr>
            <p:ph type="sldNum" idx="12"/>
          </p:nvPr>
        </p:nvSpPr>
        <p:spPr>
          <a:xfrm>
            <a:off x="3900488" y="8853488"/>
            <a:ext cx="3000375" cy="457200"/>
          </a:xfrm>
          <a:prstGeom prst="rect">
            <a:avLst/>
          </a:prstGeom>
          <a:noFill/>
          <a:ln>
            <a:noFill/>
          </a:ln>
        </p:spPr>
        <p:txBody>
          <a:bodyPr spcFirstLastPara="1" wrap="square" lIns="90875" tIns="45425" rIns="90875" bIns="454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20</a:t>
            </a:fld>
            <a:endParaRPr sz="1200">
              <a:solidFill>
                <a:schemeClr val="dk1"/>
              </a:solidFill>
              <a:latin typeface="Helvetica Neue"/>
              <a:ea typeface="Helvetica Neue"/>
              <a:cs typeface="Helvetica Neue"/>
              <a:sym typeface="Helvetica Neue"/>
            </a:endParaRPr>
          </a:p>
        </p:txBody>
      </p:sp>
      <p:sp>
        <p:nvSpPr>
          <p:cNvPr id="303" name="Google Shape;303;p23: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23: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4:notes"/>
          <p:cNvSpPr txBox="1">
            <a:spLocks noGrp="1"/>
          </p:cNvSpPr>
          <p:nvPr>
            <p:ph type="sldNum" idx="12"/>
          </p:nvPr>
        </p:nvSpPr>
        <p:spPr>
          <a:xfrm>
            <a:off x="3900488" y="8853488"/>
            <a:ext cx="3000375" cy="457200"/>
          </a:xfrm>
          <a:prstGeom prst="rect">
            <a:avLst/>
          </a:prstGeom>
          <a:noFill/>
          <a:ln>
            <a:noFill/>
          </a:ln>
        </p:spPr>
        <p:txBody>
          <a:bodyPr spcFirstLastPara="1" wrap="square" lIns="90875" tIns="45425" rIns="90875" bIns="454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21</a:t>
            </a:fld>
            <a:endParaRPr sz="1200">
              <a:solidFill>
                <a:schemeClr val="dk1"/>
              </a:solidFill>
              <a:latin typeface="Helvetica Neue"/>
              <a:ea typeface="Helvetica Neue"/>
              <a:cs typeface="Helvetica Neue"/>
              <a:sym typeface="Helvetica Neue"/>
            </a:endParaRPr>
          </a:p>
        </p:txBody>
      </p:sp>
      <p:sp>
        <p:nvSpPr>
          <p:cNvPr id="311" name="Google Shape;311;p24: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2" name="Google Shape;312;p24: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5:notes"/>
          <p:cNvSpPr txBox="1">
            <a:spLocks noGrp="1"/>
          </p:cNvSpPr>
          <p:nvPr>
            <p:ph type="sldNum" idx="12"/>
          </p:nvPr>
        </p:nvSpPr>
        <p:spPr>
          <a:xfrm>
            <a:off x="3900488" y="8853488"/>
            <a:ext cx="3000375" cy="457200"/>
          </a:xfrm>
          <a:prstGeom prst="rect">
            <a:avLst/>
          </a:prstGeom>
          <a:noFill/>
          <a:ln>
            <a:noFill/>
          </a:ln>
        </p:spPr>
        <p:txBody>
          <a:bodyPr spcFirstLastPara="1" wrap="square" lIns="90875" tIns="45425" rIns="90875" bIns="454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22</a:t>
            </a:fld>
            <a:endParaRPr sz="1200">
              <a:solidFill>
                <a:schemeClr val="dk1"/>
              </a:solidFill>
              <a:latin typeface="Helvetica Neue"/>
              <a:ea typeface="Helvetica Neue"/>
              <a:cs typeface="Helvetica Neue"/>
              <a:sym typeface="Helvetica Neue"/>
            </a:endParaRPr>
          </a:p>
        </p:txBody>
      </p:sp>
      <p:sp>
        <p:nvSpPr>
          <p:cNvPr id="320" name="Google Shape;320;p25: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p25: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6:notes"/>
          <p:cNvSpPr txBox="1">
            <a:spLocks noGrp="1"/>
          </p:cNvSpPr>
          <p:nvPr>
            <p:ph type="sldNum" idx="12"/>
          </p:nvPr>
        </p:nvSpPr>
        <p:spPr>
          <a:xfrm>
            <a:off x="3900488" y="8853488"/>
            <a:ext cx="3000375" cy="457200"/>
          </a:xfrm>
          <a:prstGeom prst="rect">
            <a:avLst/>
          </a:prstGeom>
          <a:noFill/>
          <a:ln>
            <a:noFill/>
          </a:ln>
        </p:spPr>
        <p:txBody>
          <a:bodyPr spcFirstLastPara="1" wrap="square" lIns="90875" tIns="45425" rIns="90875" bIns="454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23</a:t>
            </a:fld>
            <a:endParaRPr sz="1200">
              <a:solidFill>
                <a:schemeClr val="dk1"/>
              </a:solidFill>
              <a:latin typeface="Helvetica Neue"/>
              <a:ea typeface="Helvetica Neue"/>
              <a:cs typeface="Helvetica Neue"/>
              <a:sym typeface="Helvetica Neue"/>
            </a:endParaRPr>
          </a:p>
        </p:txBody>
      </p:sp>
      <p:sp>
        <p:nvSpPr>
          <p:cNvPr id="328" name="Google Shape;328;p26: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9" name="Google Shape;329;p26: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7: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6" name="Google Shape;336;p27: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1f9d032de0_0_2:notes"/>
          <p:cNvSpPr>
            <a:spLocks noGrp="1" noRot="1" noChangeAspect="1"/>
          </p:cNvSpPr>
          <p:nvPr>
            <p:ph type="sldImg" idx="2"/>
          </p:nvPr>
        </p:nvSpPr>
        <p:spPr>
          <a:xfrm>
            <a:off x="1073150" y="688975"/>
            <a:ext cx="4678500" cy="350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1f9d032de0_0_2:notes"/>
          <p:cNvSpPr txBox="1">
            <a:spLocks noGrp="1"/>
          </p:cNvSpPr>
          <p:nvPr>
            <p:ph type="body" idx="1"/>
          </p:nvPr>
        </p:nvSpPr>
        <p:spPr>
          <a:xfrm>
            <a:off x="900113" y="4427538"/>
            <a:ext cx="5100600" cy="4195800"/>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343" name="Google Shape;343;g11f9d032de0_0_2:notes"/>
          <p:cNvSpPr txBox="1">
            <a:spLocks noGrp="1"/>
          </p:cNvSpPr>
          <p:nvPr>
            <p:ph type="sldNum" idx="12"/>
          </p:nvPr>
        </p:nvSpPr>
        <p:spPr>
          <a:xfrm>
            <a:off x="3900488" y="8853488"/>
            <a:ext cx="3000300" cy="457200"/>
          </a:xfrm>
          <a:prstGeom prst="rect">
            <a:avLst/>
          </a:prstGeom>
        </p:spPr>
        <p:txBody>
          <a:bodyPr spcFirstLastPara="1" wrap="square" lIns="90875" tIns="45425" rIns="90875" bIns="454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9: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349" name="Google Shape;349;p29: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0: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356" name="Google Shape;356;p30: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5:notes"/>
          <p:cNvSpPr txBox="1">
            <a:spLocks noGrp="1"/>
          </p:cNvSpPr>
          <p:nvPr>
            <p:ph type="sldNum" idx="12"/>
          </p:nvPr>
        </p:nvSpPr>
        <p:spPr>
          <a:xfrm>
            <a:off x="3900488" y="8853488"/>
            <a:ext cx="3000375" cy="457200"/>
          </a:xfrm>
          <a:prstGeom prst="rect">
            <a:avLst/>
          </a:prstGeom>
          <a:noFill/>
          <a:ln>
            <a:noFill/>
          </a:ln>
        </p:spPr>
        <p:txBody>
          <a:bodyPr spcFirstLastPara="1" wrap="square" lIns="90875" tIns="45425" rIns="90875" bIns="454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28</a:t>
            </a:fld>
            <a:endParaRPr sz="1200">
              <a:solidFill>
                <a:schemeClr val="dk1"/>
              </a:solidFill>
              <a:latin typeface="Helvetica Neue"/>
              <a:ea typeface="Helvetica Neue"/>
              <a:cs typeface="Helvetica Neue"/>
              <a:sym typeface="Helvetica Neue"/>
            </a:endParaRPr>
          </a:p>
        </p:txBody>
      </p:sp>
      <p:sp>
        <p:nvSpPr>
          <p:cNvPr id="363" name="Google Shape;363;p35: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35: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8: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370" name="Google Shape;370;p18: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117" name="Google Shape;117;p6: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f9d032de0_0_13:notes"/>
          <p:cNvSpPr>
            <a:spLocks noGrp="1" noRot="1" noChangeAspect="1"/>
          </p:cNvSpPr>
          <p:nvPr>
            <p:ph type="sldImg" idx="2"/>
          </p:nvPr>
        </p:nvSpPr>
        <p:spPr>
          <a:xfrm>
            <a:off x="1073150" y="688975"/>
            <a:ext cx="4678500" cy="350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f9d032de0_0_13:notes"/>
          <p:cNvSpPr txBox="1">
            <a:spLocks noGrp="1"/>
          </p:cNvSpPr>
          <p:nvPr>
            <p:ph type="body" idx="1"/>
          </p:nvPr>
        </p:nvSpPr>
        <p:spPr>
          <a:xfrm>
            <a:off x="900113" y="4427538"/>
            <a:ext cx="5100600" cy="4195800"/>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378" name="Google Shape;378;g11f9d032de0_0_13:notes"/>
          <p:cNvSpPr txBox="1">
            <a:spLocks noGrp="1"/>
          </p:cNvSpPr>
          <p:nvPr>
            <p:ph type="sldNum" idx="12"/>
          </p:nvPr>
        </p:nvSpPr>
        <p:spPr>
          <a:xfrm>
            <a:off x="3900488" y="8853488"/>
            <a:ext cx="3000300" cy="457200"/>
          </a:xfrm>
          <a:prstGeom prst="rect">
            <a:avLst/>
          </a:prstGeom>
        </p:spPr>
        <p:txBody>
          <a:bodyPr spcFirstLastPara="1" wrap="square" lIns="90875" tIns="45425" rIns="90875" bIns="454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4:notes"/>
          <p:cNvSpPr txBox="1">
            <a:spLocks noGrp="1"/>
          </p:cNvSpPr>
          <p:nvPr>
            <p:ph type="sldNum" idx="12"/>
          </p:nvPr>
        </p:nvSpPr>
        <p:spPr>
          <a:xfrm>
            <a:off x="3900488" y="8853488"/>
            <a:ext cx="3000375" cy="457200"/>
          </a:xfrm>
          <a:prstGeom prst="rect">
            <a:avLst/>
          </a:prstGeom>
          <a:noFill/>
          <a:ln>
            <a:noFill/>
          </a:ln>
        </p:spPr>
        <p:txBody>
          <a:bodyPr spcFirstLastPara="1" wrap="square" lIns="90875" tIns="45425" rIns="90875" bIns="45425"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31</a:t>
            </a:fld>
            <a:endParaRPr sz="1200">
              <a:solidFill>
                <a:schemeClr val="dk1"/>
              </a:solidFill>
              <a:latin typeface="Helvetica Neue"/>
              <a:ea typeface="Helvetica Neue"/>
              <a:cs typeface="Helvetica Neue"/>
              <a:sym typeface="Helvetica Neue"/>
            </a:endParaRPr>
          </a:p>
        </p:txBody>
      </p:sp>
      <p:sp>
        <p:nvSpPr>
          <p:cNvPr id="384" name="Google Shape;384;p34: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5" name="Google Shape;385;p34:notes"/>
          <p:cNvSpPr txBox="1">
            <a:spLocks noGrp="1"/>
          </p:cNvSpPr>
          <p:nvPr>
            <p:ph type="body" idx="1"/>
          </p:nvPr>
        </p:nvSpPr>
        <p:spPr>
          <a:xfrm>
            <a:off x="900113" y="4427538"/>
            <a:ext cx="5100637" cy="4195762"/>
          </a:xfrm>
          <a:prstGeom prst="rect">
            <a:avLst/>
          </a:prstGeom>
          <a:noFill/>
          <a:ln>
            <a:noFill/>
          </a:ln>
        </p:spPr>
        <p:txBody>
          <a:bodyPr spcFirstLastPara="1" wrap="square" lIns="90875" tIns="45425" rIns="90875" bIns="45425"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7: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391" name="Google Shape;391;p37: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3: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398" name="Google Shape;398;p33: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06b3a001d_0_1:notes"/>
          <p:cNvSpPr>
            <a:spLocks noGrp="1" noRot="1" noChangeAspect="1"/>
          </p:cNvSpPr>
          <p:nvPr>
            <p:ph type="sldImg" idx="2"/>
          </p:nvPr>
        </p:nvSpPr>
        <p:spPr>
          <a:xfrm>
            <a:off x="1073150" y="688975"/>
            <a:ext cx="4678500" cy="3508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06b3a001d_0_1:notes"/>
          <p:cNvSpPr txBox="1">
            <a:spLocks noGrp="1"/>
          </p:cNvSpPr>
          <p:nvPr>
            <p:ph type="body" idx="1"/>
          </p:nvPr>
        </p:nvSpPr>
        <p:spPr>
          <a:xfrm>
            <a:off x="900113" y="4427538"/>
            <a:ext cx="5100600" cy="4195800"/>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124" name="Google Shape;124;g1206b3a001d_0_1:notes"/>
          <p:cNvSpPr txBox="1">
            <a:spLocks noGrp="1"/>
          </p:cNvSpPr>
          <p:nvPr>
            <p:ph type="sldNum" idx="12"/>
          </p:nvPr>
        </p:nvSpPr>
        <p:spPr>
          <a:xfrm>
            <a:off x="3900488" y="8853488"/>
            <a:ext cx="3000300" cy="457200"/>
          </a:xfrm>
          <a:prstGeom prst="rect">
            <a:avLst/>
          </a:prstGeom>
        </p:spPr>
        <p:txBody>
          <a:bodyPr spcFirstLastPara="1" wrap="square" lIns="90875" tIns="45425" rIns="90875" bIns="45425"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131" name="Google Shape;131;p5: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138" name="Google Shape;138;p3: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174" name="Google Shape;174;p8: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7: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180" name="Google Shape;180;p7: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900113" y="4427538"/>
            <a:ext cx="5100637" cy="4195762"/>
          </a:xfrm>
          <a:prstGeom prst="rect">
            <a:avLst/>
          </a:prstGeom>
        </p:spPr>
        <p:txBody>
          <a:bodyPr spcFirstLastPara="1" wrap="square" lIns="90875" tIns="45425" rIns="90875" bIns="45425" anchor="ctr" anchorCtr="0">
            <a:noAutofit/>
          </a:bodyPr>
          <a:lstStyle/>
          <a:p>
            <a:pPr marL="0" lvl="0" indent="0" algn="l" rtl="0">
              <a:spcBef>
                <a:spcPts val="360"/>
              </a:spcBef>
              <a:spcAft>
                <a:spcPts val="0"/>
              </a:spcAft>
              <a:buNone/>
            </a:pPr>
            <a:endParaRPr/>
          </a:p>
        </p:txBody>
      </p:sp>
      <p:sp>
        <p:nvSpPr>
          <p:cNvPr id="187" name="Google Shape;187;p9:notes"/>
          <p:cNvSpPr>
            <a:spLocks noGrp="1" noRot="1" noChangeAspect="1"/>
          </p:cNvSpPr>
          <p:nvPr>
            <p:ph type="sldImg" idx="2"/>
          </p:nvPr>
        </p:nvSpPr>
        <p:spPr>
          <a:xfrm>
            <a:off x="1073150" y="688975"/>
            <a:ext cx="4678363" cy="35083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44"/>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sp>
        <p:nvSpPr>
          <p:cNvPr id="21" name="Google Shape;21;p44"/>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4"/>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44"/>
          <p:cNvGrpSpPr/>
          <p:nvPr/>
        </p:nvGrpSpPr>
        <p:grpSpPr>
          <a:xfrm>
            <a:off x="-3765" y="4953000"/>
            <a:ext cx="9147765" cy="1912088"/>
            <a:chOff x="-3765" y="4832896"/>
            <a:chExt cx="9147765" cy="2032192"/>
          </a:xfrm>
        </p:grpSpPr>
        <p:sp>
          <p:nvSpPr>
            <p:cNvPr id="24" name="Google Shape;24;p44"/>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5" name="Google Shape;25;p44"/>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6" name="Google Shape;26;p44"/>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cxnSp>
          <p:nvCxnSpPr>
            <p:cNvPr id="27" name="Google Shape;27;p44"/>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4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b="0">
                <a:solidFill>
                  <a:srgbClr val="FFFFFF"/>
                </a:solidFill>
                <a:latin typeface="Verdana"/>
                <a:ea typeface="Verdana"/>
                <a:cs typeface="Verdana"/>
                <a:sym typeface="Verdana"/>
              </a:defRPr>
            </a:lvl1pPr>
            <a:lvl2pPr marL="0" lvl="1" indent="0" algn="r">
              <a:spcBef>
                <a:spcPts val="0"/>
              </a:spcBef>
              <a:spcAft>
                <a:spcPts val="0"/>
              </a:spcAft>
              <a:buNone/>
              <a:defRPr sz="1000" b="0">
                <a:solidFill>
                  <a:srgbClr val="FFFFFF"/>
                </a:solidFill>
                <a:latin typeface="Verdana"/>
                <a:ea typeface="Verdana"/>
                <a:cs typeface="Verdana"/>
                <a:sym typeface="Verdana"/>
              </a:defRPr>
            </a:lvl2pPr>
            <a:lvl3pPr marL="0" lvl="2" indent="0" algn="r">
              <a:spcBef>
                <a:spcPts val="0"/>
              </a:spcBef>
              <a:spcAft>
                <a:spcPts val="0"/>
              </a:spcAft>
              <a:buNone/>
              <a:defRPr sz="1000" b="0">
                <a:solidFill>
                  <a:srgbClr val="FFFFFF"/>
                </a:solidFill>
                <a:latin typeface="Verdana"/>
                <a:ea typeface="Verdana"/>
                <a:cs typeface="Verdana"/>
                <a:sym typeface="Verdana"/>
              </a:defRPr>
            </a:lvl3pPr>
            <a:lvl4pPr marL="0" lvl="3" indent="0" algn="r">
              <a:spcBef>
                <a:spcPts val="0"/>
              </a:spcBef>
              <a:spcAft>
                <a:spcPts val="0"/>
              </a:spcAft>
              <a:buNone/>
              <a:defRPr sz="1000" b="0">
                <a:solidFill>
                  <a:srgbClr val="FFFFFF"/>
                </a:solidFill>
                <a:latin typeface="Verdana"/>
                <a:ea typeface="Verdana"/>
                <a:cs typeface="Verdana"/>
                <a:sym typeface="Verdana"/>
              </a:defRPr>
            </a:lvl4pPr>
            <a:lvl5pPr marL="0" lvl="4" indent="0" algn="r">
              <a:spcBef>
                <a:spcPts val="0"/>
              </a:spcBef>
              <a:spcAft>
                <a:spcPts val="0"/>
              </a:spcAft>
              <a:buNone/>
              <a:defRPr sz="1000" b="0">
                <a:solidFill>
                  <a:srgbClr val="FFFFFF"/>
                </a:solidFill>
                <a:latin typeface="Verdana"/>
                <a:ea typeface="Verdana"/>
                <a:cs typeface="Verdana"/>
                <a:sym typeface="Verdana"/>
              </a:defRPr>
            </a:lvl5pPr>
            <a:lvl6pPr marL="0" lvl="5" indent="0" algn="r">
              <a:spcBef>
                <a:spcPts val="0"/>
              </a:spcBef>
              <a:spcAft>
                <a:spcPts val="0"/>
              </a:spcAft>
              <a:buNone/>
              <a:defRPr sz="1000" b="0">
                <a:solidFill>
                  <a:srgbClr val="FFFFFF"/>
                </a:solidFill>
                <a:latin typeface="Verdana"/>
                <a:ea typeface="Verdana"/>
                <a:cs typeface="Verdana"/>
                <a:sym typeface="Verdana"/>
              </a:defRPr>
            </a:lvl6pPr>
            <a:lvl7pPr marL="0" lvl="6" indent="0" algn="r">
              <a:spcBef>
                <a:spcPts val="0"/>
              </a:spcBef>
              <a:spcAft>
                <a:spcPts val="0"/>
              </a:spcAft>
              <a:buNone/>
              <a:defRPr sz="1000" b="0">
                <a:solidFill>
                  <a:srgbClr val="FFFFFF"/>
                </a:solidFill>
                <a:latin typeface="Verdana"/>
                <a:ea typeface="Verdana"/>
                <a:cs typeface="Verdana"/>
                <a:sym typeface="Verdana"/>
              </a:defRPr>
            </a:lvl7pPr>
            <a:lvl8pPr marL="0" lvl="7" indent="0" algn="r">
              <a:spcBef>
                <a:spcPts val="0"/>
              </a:spcBef>
              <a:spcAft>
                <a:spcPts val="0"/>
              </a:spcAft>
              <a:buNone/>
              <a:defRPr sz="1000" b="0">
                <a:solidFill>
                  <a:srgbClr val="FFFFFF"/>
                </a:solidFill>
                <a:latin typeface="Verdana"/>
                <a:ea typeface="Verdana"/>
                <a:cs typeface="Verdana"/>
                <a:sym typeface="Verdana"/>
              </a:defRPr>
            </a:lvl8pPr>
            <a:lvl9pPr marL="0" lvl="8" indent="0" algn="r">
              <a:spcBef>
                <a:spcPts val="0"/>
              </a:spcBef>
              <a:spcAft>
                <a:spcPts val="0"/>
              </a:spcAft>
              <a:buNone/>
              <a:defRPr sz="1000" b="0">
                <a:solidFill>
                  <a:srgbClr val="FFFFFF"/>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53"/>
          <p:cNvSpPr txBox="1">
            <a:spLocks noGrp="1"/>
          </p:cNvSpPr>
          <p:nvPr>
            <p:ph type="body" idx="1"/>
          </p:nvPr>
        </p:nvSpPr>
        <p:spPr>
          <a:xfrm rot="5400000">
            <a:off x="2378965" y="-440435"/>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5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54"/>
          <p:cNvSpPr txBox="1">
            <a:spLocks noGrp="1"/>
          </p:cNvSpPr>
          <p:nvPr>
            <p:ph type="title"/>
          </p:nvPr>
        </p:nvSpPr>
        <p:spPr>
          <a:xfrm rot="5400000">
            <a:off x="4936367" y="2182286"/>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54"/>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5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5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4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33" name="Google Shape;33;p4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
        <p:nvSpPr>
          <p:cNvPr id="38" name="Google Shape;38;p4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1"/>
        <p:cNvGrpSpPr/>
        <p:nvPr/>
      </p:nvGrpSpPr>
      <p:grpSpPr>
        <a:xfrm>
          <a:off x="0" y="0"/>
          <a:ext cx="0" cy="0"/>
          <a:chOff x="0" y="0"/>
          <a:chExt cx="0" cy="0"/>
        </a:xfrm>
      </p:grpSpPr>
      <p:sp>
        <p:nvSpPr>
          <p:cNvPr id="42" name="Google Shape;42;p47"/>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7"/>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4" name="Google Shape;44;p4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47"/>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Verdana"/>
              <a:ea typeface="Verdana"/>
              <a:cs typeface="Verdana"/>
              <a:sym typeface="Verdana"/>
            </a:endParaRPr>
          </a:p>
        </p:txBody>
      </p:sp>
      <p:sp>
        <p:nvSpPr>
          <p:cNvPr id="48" name="Google Shape;48;p47"/>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49"/>
        <p:cNvGrpSpPr/>
        <p:nvPr/>
      </p:nvGrpSpPr>
      <p:grpSpPr>
        <a:xfrm>
          <a:off x="0" y="0"/>
          <a:ext cx="0" cy="0"/>
          <a:chOff x="0" y="0"/>
          <a:chExt cx="0" cy="0"/>
        </a:xfrm>
      </p:grpSpPr>
      <p:sp>
        <p:nvSpPr>
          <p:cNvPr id="50" name="Google Shape;50;p48"/>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1" name="Google Shape;51;p48"/>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2" name="Google Shape;52;p4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6"/>
        <p:cNvGrpSpPr/>
        <p:nvPr/>
      </p:nvGrpSpPr>
      <p:grpSpPr>
        <a:xfrm>
          <a:off x="0" y="0"/>
          <a:ext cx="0" cy="0"/>
          <a:chOff x="0" y="0"/>
          <a:chExt cx="0" cy="0"/>
        </a:xfrm>
      </p:grpSpPr>
      <p:sp>
        <p:nvSpPr>
          <p:cNvPr id="57" name="Google Shape;57;p49"/>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49"/>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9" name="Google Shape;59;p49"/>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0" name="Google Shape;60;p49"/>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1" name="Google Shape;61;p49"/>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62" name="Google Shape;62;p4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65"/>
        <p:cNvGrpSpPr/>
        <p:nvPr/>
      </p:nvGrpSpPr>
      <p:grpSpPr>
        <a:xfrm>
          <a:off x="0" y="0"/>
          <a:ext cx="0" cy="0"/>
          <a:chOff x="0" y="0"/>
          <a:chExt cx="0" cy="0"/>
        </a:xfrm>
      </p:grpSpPr>
      <p:sp>
        <p:nvSpPr>
          <p:cNvPr id="66" name="Google Shape;66;p5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69" name="Google Shape;69;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51"/>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51"/>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51"/>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5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l="100000" b="100000"/>
          </a:path>
          <a:tileRect t="-100000" r="-100000"/>
        </a:gradFill>
        <a:effectLst/>
      </p:bgPr>
    </p:bg>
    <p:spTree>
      <p:nvGrpSpPr>
        <p:cNvPr id="1" name="Shape 77"/>
        <p:cNvGrpSpPr/>
        <p:nvPr/>
      </p:nvGrpSpPr>
      <p:grpSpPr>
        <a:xfrm>
          <a:off x="0" y="0"/>
          <a:ext cx="0" cy="0"/>
          <a:chOff x="0" y="0"/>
          <a:chExt cx="0" cy="0"/>
        </a:xfrm>
      </p:grpSpPr>
      <p:sp>
        <p:nvSpPr>
          <p:cNvPr id="78" name="Google Shape;78;p52"/>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52"/>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sp>
      <p:sp>
        <p:nvSpPr>
          <p:cNvPr id="80" name="Google Shape;80;p5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5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spcAft>
                <a:spcPts val="0"/>
              </a:spcAft>
              <a:buNone/>
              <a:defRPr sz="1000" b="0">
                <a:solidFill>
                  <a:schemeClr val="lt1"/>
                </a:solidFill>
                <a:latin typeface="Verdana"/>
                <a:ea typeface="Verdana"/>
                <a:cs typeface="Verdana"/>
                <a:sym typeface="Verdana"/>
              </a:defRPr>
            </a:lvl1pPr>
            <a:lvl2pPr marL="0" lvl="1" indent="0" algn="r">
              <a:spcBef>
                <a:spcPts val="0"/>
              </a:spcBef>
              <a:spcAft>
                <a:spcPts val="0"/>
              </a:spcAft>
              <a:buNone/>
              <a:defRPr sz="1000" b="0">
                <a:solidFill>
                  <a:schemeClr val="lt1"/>
                </a:solidFill>
                <a:latin typeface="Verdana"/>
                <a:ea typeface="Verdana"/>
                <a:cs typeface="Verdana"/>
                <a:sym typeface="Verdana"/>
              </a:defRPr>
            </a:lvl2pPr>
            <a:lvl3pPr marL="0" lvl="2" indent="0" algn="r">
              <a:spcBef>
                <a:spcPts val="0"/>
              </a:spcBef>
              <a:spcAft>
                <a:spcPts val="0"/>
              </a:spcAft>
              <a:buNone/>
              <a:defRPr sz="1000" b="0">
                <a:solidFill>
                  <a:schemeClr val="lt1"/>
                </a:solidFill>
                <a:latin typeface="Verdana"/>
                <a:ea typeface="Verdana"/>
                <a:cs typeface="Verdana"/>
                <a:sym typeface="Verdana"/>
              </a:defRPr>
            </a:lvl3pPr>
            <a:lvl4pPr marL="0" lvl="3" indent="0" algn="r">
              <a:spcBef>
                <a:spcPts val="0"/>
              </a:spcBef>
              <a:spcAft>
                <a:spcPts val="0"/>
              </a:spcAft>
              <a:buNone/>
              <a:defRPr sz="1000" b="0">
                <a:solidFill>
                  <a:schemeClr val="lt1"/>
                </a:solidFill>
                <a:latin typeface="Verdana"/>
                <a:ea typeface="Verdana"/>
                <a:cs typeface="Verdana"/>
                <a:sym typeface="Verdana"/>
              </a:defRPr>
            </a:lvl4pPr>
            <a:lvl5pPr marL="0" lvl="4" indent="0" algn="r">
              <a:spcBef>
                <a:spcPts val="0"/>
              </a:spcBef>
              <a:spcAft>
                <a:spcPts val="0"/>
              </a:spcAft>
              <a:buNone/>
              <a:defRPr sz="1000" b="0">
                <a:solidFill>
                  <a:schemeClr val="lt1"/>
                </a:solidFill>
                <a:latin typeface="Verdana"/>
                <a:ea typeface="Verdana"/>
                <a:cs typeface="Verdana"/>
                <a:sym typeface="Verdana"/>
              </a:defRPr>
            </a:lvl5pPr>
            <a:lvl6pPr marL="0" lvl="5" indent="0" algn="r">
              <a:spcBef>
                <a:spcPts val="0"/>
              </a:spcBef>
              <a:spcAft>
                <a:spcPts val="0"/>
              </a:spcAft>
              <a:buNone/>
              <a:defRPr sz="1000" b="0">
                <a:solidFill>
                  <a:schemeClr val="lt1"/>
                </a:solidFill>
                <a:latin typeface="Verdana"/>
                <a:ea typeface="Verdana"/>
                <a:cs typeface="Verdana"/>
                <a:sym typeface="Verdana"/>
              </a:defRPr>
            </a:lvl6pPr>
            <a:lvl7pPr marL="0" lvl="6" indent="0" algn="r">
              <a:spcBef>
                <a:spcPts val="0"/>
              </a:spcBef>
              <a:spcAft>
                <a:spcPts val="0"/>
              </a:spcAft>
              <a:buNone/>
              <a:defRPr sz="1000" b="0">
                <a:solidFill>
                  <a:schemeClr val="lt1"/>
                </a:solidFill>
                <a:latin typeface="Verdana"/>
                <a:ea typeface="Verdana"/>
                <a:cs typeface="Verdana"/>
                <a:sym typeface="Verdana"/>
              </a:defRPr>
            </a:lvl7pPr>
            <a:lvl8pPr marL="0" lvl="7" indent="0" algn="r">
              <a:spcBef>
                <a:spcPts val="0"/>
              </a:spcBef>
              <a:spcAft>
                <a:spcPts val="0"/>
              </a:spcAft>
              <a:buNone/>
              <a:defRPr sz="1000" b="0">
                <a:solidFill>
                  <a:schemeClr val="lt1"/>
                </a:solidFill>
                <a:latin typeface="Verdana"/>
                <a:ea typeface="Verdana"/>
                <a:cs typeface="Verdana"/>
                <a:sym typeface="Verdana"/>
              </a:defRPr>
            </a:lvl8pPr>
            <a:lvl9pPr marL="0" lvl="8" indent="0" algn="r">
              <a:spcBef>
                <a:spcPts val="0"/>
              </a:spcBef>
              <a:spcAft>
                <a:spcPts val="0"/>
              </a:spcAft>
              <a:buNone/>
              <a:defRPr sz="1000" b="0">
                <a:solidFill>
                  <a:schemeClr val="lt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52"/>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52"/>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Verdana"/>
              <a:ea typeface="Verdana"/>
              <a:cs typeface="Verdana"/>
              <a:sym typeface="Verdana"/>
            </a:endParaRPr>
          </a:p>
        </p:txBody>
      </p:sp>
      <p:sp>
        <p:nvSpPr>
          <p:cNvPr id="85" name="Google Shape;85;p52"/>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Verdana"/>
              <a:ea typeface="Verdana"/>
              <a:cs typeface="Verdana"/>
              <a:sym typeface="Verdana"/>
            </a:endParaRPr>
          </a:p>
        </p:txBody>
      </p:sp>
      <p:sp>
        <p:nvSpPr>
          <p:cNvPr id="86" name="Google Shape;86;p52"/>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cxnSp>
        <p:nvCxnSpPr>
          <p:cNvPr id="87" name="Google Shape;87;p52"/>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52"/>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Verdana"/>
              <a:ea typeface="Verdana"/>
              <a:cs typeface="Verdana"/>
              <a:sym typeface="Verdana"/>
            </a:endParaRPr>
          </a:p>
        </p:txBody>
      </p:sp>
      <p:sp>
        <p:nvSpPr>
          <p:cNvPr id="89" name="Google Shape;89;p52"/>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p:nvPr/>
        </p:nvSpPr>
        <p:spPr>
          <a:xfrm>
            <a:off x="499273" y="5944936"/>
            <a:ext cx="4940624" cy="921076"/>
          </a:xfrm>
          <a:custGeom>
            <a:avLst/>
            <a:gdLst/>
            <a:ahLst/>
            <a:cxnLst/>
            <a:rect l="l" t="t" r="r" b="b"/>
            <a:pathLst>
              <a:path w="7485" h="337" extrusionOk="0">
                <a:moveTo>
                  <a:pt x="0" y="2"/>
                </a:moveTo>
                <a:lnTo>
                  <a:pt x="7485" y="337"/>
                </a:lnTo>
                <a:lnTo>
                  <a:pt x="5558" y="337"/>
                </a:lnTo>
                <a:lnTo>
                  <a:pt x="1" y="0"/>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1" name="Google Shape;11;p43"/>
          <p:cNvSpPr/>
          <p:nvPr/>
        </p:nvSpPr>
        <p:spPr>
          <a:xfrm>
            <a:off x="485717" y="5939011"/>
            <a:ext cx="3690451" cy="933450"/>
          </a:xfrm>
          <a:custGeom>
            <a:avLst/>
            <a:gdLst/>
            <a:ahLst/>
            <a:cxnLst/>
            <a:rect l="l" t="t" r="r" b="b"/>
            <a:pathLst>
              <a:path w="5591" h="588" extrusionOk="0">
                <a:moveTo>
                  <a:pt x="0" y="0"/>
                </a:moveTo>
                <a:lnTo>
                  <a:pt x="5591" y="585"/>
                </a:lnTo>
                <a:lnTo>
                  <a:pt x="4415" y="588"/>
                </a:lnTo>
                <a:lnTo>
                  <a:pt x="12" y="4"/>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2" name="Google Shape;12;p43"/>
          <p:cNvSpPr/>
          <p:nvPr/>
        </p:nvSpPr>
        <p:spPr>
          <a:xfrm>
            <a:off x="-6042" y="5791253"/>
            <a:ext cx="3402314" cy="1080868"/>
          </a:xfrm>
          <a:prstGeom prst="rtTriangle">
            <a:avLst/>
          </a:prstGeom>
          <a:blipFill rotWithShape="1">
            <a:blip r:embed="rId13">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Verdana"/>
              <a:ea typeface="Verdana"/>
              <a:cs typeface="Verdana"/>
              <a:sym typeface="Verdana"/>
            </a:endParaRPr>
          </a:p>
        </p:txBody>
      </p:sp>
      <p:cxnSp>
        <p:nvCxnSpPr>
          <p:cNvPr id="13" name="Google Shape;13;p43"/>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4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4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7" name="Google Shape;17;p4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2pPr>
            <a:lvl3pPr marR="0" lvl="2"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3pPr>
            <a:lvl4pPr marR="0" lvl="3"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4pPr>
            <a:lvl5pPr marR="0" lvl="4"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5pPr>
            <a:lvl6pPr marR="0" lvl="5"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6pPr>
            <a:lvl7pPr marR="0" lvl="6"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7pPr>
            <a:lvl8pPr marR="0" lvl="7"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8pPr>
            <a:lvl9pPr marR="0" lvl="8" algn="l" rtl="0">
              <a:spcBef>
                <a:spcPts val="0"/>
              </a:spcBef>
              <a:spcAft>
                <a:spcPts val="0"/>
              </a:spcAft>
              <a:buSzPts val="1400"/>
              <a:buNone/>
              <a:defRPr sz="1800" b="0" i="0" u="none" strike="noStrike" cap="none">
                <a:solidFill>
                  <a:schemeClr val="dk1"/>
                </a:solidFill>
                <a:latin typeface="Verdana"/>
                <a:ea typeface="Verdana"/>
                <a:cs typeface="Verdana"/>
                <a:sym typeface="Verdana"/>
              </a:defRPr>
            </a:lvl9pPr>
          </a:lstStyle>
          <a:p>
            <a:endParaRPr/>
          </a:p>
        </p:txBody>
      </p:sp>
      <p:sp>
        <p:nvSpPr>
          <p:cNvPr id="18" name="Google Shape;18;p4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000" b="0" u="none">
                <a:solidFill>
                  <a:schemeClr val="dk1"/>
                </a:solidFill>
                <a:latin typeface="Verdana"/>
                <a:ea typeface="Verdana"/>
                <a:cs typeface="Verdana"/>
                <a:sym typeface="Verdana"/>
              </a:defRPr>
            </a:lvl1pPr>
            <a:lvl2pPr marL="0" marR="0" lvl="1" indent="0" algn="r" rtl="0">
              <a:spcBef>
                <a:spcPts val="0"/>
              </a:spcBef>
              <a:spcAft>
                <a:spcPts val="0"/>
              </a:spcAft>
              <a:buNone/>
              <a:defRPr sz="1000" b="0" u="none">
                <a:solidFill>
                  <a:schemeClr val="dk1"/>
                </a:solidFill>
                <a:latin typeface="Verdana"/>
                <a:ea typeface="Verdana"/>
                <a:cs typeface="Verdana"/>
                <a:sym typeface="Verdana"/>
              </a:defRPr>
            </a:lvl2pPr>
            <a:lvl3pPr marL="0" marR="0" lvl="2" indent="0" algn="r" rtl="0">
              <a:spcBef>
                <a:spcPts val="0"/>
              </a:spcBef>
              <a:spcAft>
                <a:spcPts val="0"/>
              </a:spcAft>
              <a:buNone/>
              <a:defRPr sz="1000" b="0" u="none">
                <a:solidFill>
                  <a:schemeClr val="dk1"/>
                </a:solidFill>
                <a:latin typeface="Verdana"/>
                <a:ea typeface="Verdana"/>
                <a:cs typeface="Verdana"/>
                <a:sym typeface="Verdana"/>
              </a:defRPr>
            </a:lvl3pPr>
            <a:lvl4pPr marL="0" marR="0" lvl="3" indent="0" algn="r" rtl="0">
              <a:spcBef>
                <a:spcPts val="0"/>
              </a:spcBef>
              <a:spcAft>
                <a:spcPts val="0"/>
              </a:spcAft>
              <a:buNone/>
              <a:defRPr sz="1000" b="0" u="none">
                <a:solidFill>
                  <a:schemeClr val="dk1"/>
                </a:solidFill>
                <a:latin typeface="Verdana"/>
                <a:ea typeface="Verdana"/>
                <a:cs typeface="Verdana"/>
                <a:sym typeface="Verdana"/>
              </a:defRPr>
            </a:lvl4pPr>
            <a:lvl5pPr marL="0" marR="0" lvl="4" indent="0" algn="r" rtl="0">
              <a:spcBef>
                <a:spcPts val="0"/>
              </a:spcBef>
              <a:spcAft>
                <a:spcPts val="0"/>
              </a:spcAft>
              <a:buNone/>
              <a:defRPr sz="1000" b="0" u="none">
                <a:solidFill>
                  <a:schemeClr val="dk1"/>
                </a:solidFill>
                <a:latin typeface="Verdana"/>
                <a:ea typeface="Verdana"/>
                <a:cs typeface="Verdana"/>
                <a:sym typeface="Verdana"/>
              </a:defRPr>
            </a:lvl5pPr>
            <a:lvl6pPr marL="0" marR="0" lvl="5" indent="0" algn="r" rtl="0">
              <a:spcBef>
                <a:spcPts val="0"/>
              </a:spcBef>
              <a:spcAft>
                <a:spcPts val="0"/>
              </a:spcAft>
              <a:buNone/>
              <a:defRPr sz="1000" b="0" u="none">
                <a:solidFill>
                  <a:schemeClr val="dk1"/>
                </a:solidFill>
                <a:latin typeface="Verdana"/>
                <a:ea typeface="Verdana"/>
                <a:cs typeface="Verdana"/>
                <a:sym typeface="Verdana"/>
              </a:defRPr>
            </a:lvl6pPr>
            <a:lvl7pPr marL="0" marR="0" lvl="6" indent="0" algn="r" rtl="0">
              <a:spcBef>
                <a:spcPts val="0"/>
              </a:spcBef>
              <a:spcAft>
                <a:spcPts val="0"/>
              </a:spcAft>
              <a:buNone/>
              <a:defRPr sz="1000" b="0" u="none">
                <a:solidFill>
                  <a:schemeClr val="dk1"/>
                </a:solidFill>
                <a:latin typeface="Verdana"/>
                <a:ea typeface="Verdana"/>
                <a:cs typeface="Verdana"/>
                <a:sym typeface="Verdana"/>
              </a:defRPr>
            </a:lvl7pPr>
            <a:lvl8pPr marL="0" marR="0" lvl="7" indent="0" algn="r" rtl="0">
              <a:spcBef>
                <a:spcPts val="0"/>
              </a:spcBef>
              <a:spcAft>
                <a:spcPts val="0"/>
              </a:spcAft>
              <a:buNone/>
              <a:defRPr sz="1000" b="0" u="none">
                <a:solidFill>
                  <a:schemeClr val="dk1"/>
                </a:solidFill>
                <a:latin typeface="Verdana"/>
                <a:ea typeface="Verdana"/>
                <a:cs typeface="Verdana"/>
                <a:sym typeface="Verdana"/>
              </a:defRPr>
            </a:lvl8pPr>
            <a:lvl9pPr marL="0" marR="0" lvl="8" indent="0" algn="r" rtl="0">
              <a:spcBef>
                <a:spcPts val="0"/>
              </a:spcBef>
              <a:spcAft>
                <a:spcPts val="0"/>
              </a:spcAft>
              <a:buNone/>
              <a:defRPr sz="1000" b="0" u="none">
                <a:solidFill>
                  <a:schemeClr val="dk1"/>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oad_balancing_(comput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
          <p:cNvSpPr txBox="1">
            <a:spLocks noGrp="1"/>
          </p:cNvSpPr>
          <p:nvPr>
            <p:ph type="ctrTitle"/>
          </p:nvPr>
        </p:nvSpPr>
        <p:spPr>
          <a:xfrm>
            <a:off x="685800" y="1752601"/>
            <a:ext cx="7772400" cy="1829761"/>
          </a:xfrm>
          <a:prstGeom prst="rect">
            <a:avLst/>
          </a:prstGeom>
          <a:noFill/>
          <a:ln>
            <a:noFill/>
          </a:ln>
        </p:spPr>
        <p:txBody>
          <a:bodyPr spcFirstLastPara="1" wrap="square" lIns="64000" tIns="32000" rIns="64000" bIns="32000" anchor="b" anchorCtr="0">
            <a:normAutofit/>
          </a:bodyPr>
          <a:lstStyle/>
          <a:p>
            <a:pPr marL="0" lvl="0" indent="0" algn="r" rtl="0">
              <a:spcBef>
                <a:spcPts val="0"/>
              </a:spcBef>
              <a:spcAft>
                <a:spcPts val="0"/>
              </a:spcAft>
              <a:buClr>
                <a:schemeClr val="dk2"/>
              </a:buClr>
              <a:buSzPts val="4100"/>
              <a:buFont typeface="Lucida Sans"/>
              <a:buNone/>
            </a:pPr>
            <a:r>
              <a:rPr lang="en-US" sz="4100"/>
              <a:t>Threads and Concurrency </a:t>
            </a:r>
            <a:endParaRPr sz="4100"/>
          </a:p>
          <a:p>
            <a:pPr marL="0" lvl="0" indent="0" algn="r" rtl="0">
              <a:spcBef>
                <a:spcPts val="0"/>
              </a:spcBef>
              <a:spcAft>
                <a:spcPts val="0"/>
              </a:spcAft>
              <a:buClr>
                <a:schemeClr val="dk2"/>
              </a:buClr>
              <a:buSzPts val="4100"/>
              <a:buFont typeface="Lucida Sans"/>
              <a:buNone/>
            </a:pPr>
            <a:endParaRPr sz="4100"/>
          </a:p>
        </p:txBody>
      </p:sp>
      <p:sp>
        <p:nvSpPr>
          <p:cNvPr id="107" name="Google Shape;107;p1"/>
          <p:cNvSpPr txBox="1">
            <a:spLocks noGrp="1"/>
          </p:cNvSpPr>
          <p:nvPr>
            <p:ph type="subTitle" idx="1"/>
          </p:nvPr>
        </p:nvSpPr>
        <p:spPr>
          <a:xfrm>
            <a:off x="685800" y="3611607"/>
            <a:ext cx="7772400" cy="1199704"/>
          </a:xfrm>
          <a:prstGeom prst="rect">
            <a:avLst/>
          </a:prstGeom>
          <a:noFill/>
          <a:ln>
            <a:noFill/>
          </a:ln>
        </p:spPr>
        <p:txBody>
          <a:bodyPr spcFirstLastPara="1" wrap="square" lIns="45700" tIns="32000" rIns="45700" bIns="32000" anchor="t" anchorCtr="0">
            <a:normAutofit/>
          </a:bodyPr>
          <a:lstStyle/>
          <a:p>
            <a:pPr marL="0" marR="64008" lvl="0" indent="0" algn="r" rtl="0">
              <a:spcBef>
                <a:spcPts val="0"/>
              </a:spcBef>
              <a:spcAft>
                <a:spcPts val="0"/>
              </a:spcAft>
              <a:buSzPts val="1836"/>
              <a:buNone/>
            </a:pPr>
            <a:r>
              <a:rPr lang="en-US" b="1">
                <a:solidFill>
                  <a:schemeClr val="dk1"/>
                </a:solidFill>
              </a:rPr>
              <a:t>Course Instructor: Safia Baloch </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0"/>
          <p:cNvSpPr txBox="1">
            <a:spLocks noGrp="1"/>
          </p:cNvSpPr>
          <p:nvPr>
            <p:ph type="body" idx="1"/>
          </p:nvPr>
        </p:nvSpPr>
        <p:spPr>
          <a:xfrm>
            <a:off x="284163" y="2416175"/>
            <a:ext cx="4025900" cy="3249613"/>
          </a:xfrm>
          <a:prstGeom prst="rect">
            <a:avLst/>
          </a:prstGeom>
          <a:noFill/>
          <a:ln>
            <a:noFill/>
          </a:ln>
        </p:spPr>
        <p:txBody>
          <a:bodyPr spcFirstLastPara="1" wrap="square" lIns="91425" tIns="45700" rIns="91425" bIns="45700" anchor="t" anchorCtr="0">
            <a:normAutofit fontScale="92500" lnSpcReduction="20000"/>
          </a:bodyPr>
          <a:lstStyle/>
          <a:p>
            <a:pPr marL="365760" lvl="0" indent="-256053" algn="l" rtl="0">
              <a:spcBef>
                <a:spcPts val="0"/>
              </a:spcBef>
              <a:spcAft>
                <a:spcPts val="0"/>
              </a:spcAft>
              <a:buSzPct val="68000"/>
              <a:buChar char="🞂"/>
            </a:pPr>
            <a:r>
              <a:rPr lang="en-US"/>
              <a:t>Global memory</a:t>
            </a:r>
            <a:endParaRPr/>
          </a:p>
          <a:p>
            <a:pPr marL="365760" lvl="0" indent="-256053" algn="l" rtl="0">
              <a:spcBef>
                <a:spcPts val="400"/>
              </a:spcBef>
              <a:spcAft>
                <a:spcPts val="0"/>
              </a:spcAft>
              <a:buSzPct val="68000"/>
              <a:buChar char="🞂"/>
            </a:pPr>
            <a:r>
              <a:rPr lang="en-US"/>
              <a:t>Process ID and parent process ID</a:t>
            </a:r>
            <a:endParaRPr/>
          </a:p>
          <a:p>
            <a:pPr marL="365760" lvl="0" indent="-256053" algn="l" rtl="0">
              <a:spcBef>
                <a:spcPts val="400"/>
              </a:spcBef>
              <a:spcAft>
                <a:spcPts val="0"/>
              </a:spcAft>
              <a:buSzPct val="68000"/>
              <a:buChar char="🞂"/>
            </a:pPr>
            <a:r>
              <a:rPr lang="en-US"/>
              <a:t>Controlling terminal</a:t>
            </a:r>
            <a:endParaRPr/>
          </a:p>
          <a:p>
            <a:pPr marL="365760" lvl="0" indent="-256053" algn="l" rtl="0">
              <a:spcBef>
                <a:spcPts val="400"/>
              </a:spcBef>
              <a:spcAft>
                <a:spcPts val="0"/>
              </a:spcAft>
              <a:buSzPct val="68000"/>
              <a:buChar char="🞂"/>
            </a:pPr>
            <a:r>
              <a:rPr lang="en-US"/>
              <a:t>Process credentials (user )</a:t>
            </a:r>
            <a:endParaRPr/>
          </a:p>
          <a:p>
            <a:pPr marL="365760" lvl="0" indent="-256053" algn="l" rtl="0">
              <a:spcBef>
                <a:spcPts val="400"/>
              </a:spcBef>
              <a:spcAft>
                <a:spcPts val="0"/>
              </a:spcAft>
              <a:buSzPct val="68000"/>
              <a:buChar char="🞂"/>
            </a:pPr>
            <a:r>
              <a:rPr lang="en-US"/>
              <a:t>Open file information</a:t>
            </a:r>
            <a:endParaRPr/>
          </a:p>
          <a:p>
            <a:pPr marL="365760" lvl="0" indent="-256053" algn="l" rtl="0">
              <a:spcBef>
                <a:spcPts val="400"/>
              </a:spcBef>
              <a:spcAft>
                <a:spcPts val="0"/>
              </a:spcAft>
              <a:buSzPct val="68000"/>
              <a:buChar char="🞂"/>
            </a:pPr>
            <a:r>
              <a:rPr lang="en-US"/>
              <a:t>Timers</a:t>
            </a:r>
            <a:endParaRPr/>
          </a:p>
          <a:p>
            <a:pPr marL="365760" lvl="0" indent="-256053" algn="l" rtl="0">
              <a:spcBef>
                <a:spcPts val="400"/>
              </a:spcBef>
              <a:spcAft>
                <a:spcPts val="0"/>
              </a:spcAft>
              <a:buSzPct val="68000"/>
              <a:buChar char="🞂"/>
            </a:pPr>
            <a:r>
              <a:rPr lang="en-US"/>
              <a:t>………</a:t>
            </a:r>
            <a:endParaRPr/>
          </a:p>
        </p:txBody>
      </p:sp>
      <p:sp>
        <p:nvSpPr>
          <p:cNvPr id="234" name="Google Shape;2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Threads  </a:t>
            </a:r>
            <a:endParaRPr/>
          </a:p>
        </p:txBody>
      </p:sp>
      <p:sp>
        <p:nvSpPr>
          <p:cNvPr id="235" name="Google Shape;235;p10"/>
          <p:cNvSpPr txBox="1"/>
          <p:nvPr/>
        </p:nvSpPr>
        <p:spPr>
          <a:xfrm>
            <a:off x="217488" y="1508125"/>
            <a:ext cx="3930650" cy="576263"/>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a:solidFill>
                  <a:srgbClr val="006699"/>
                </a:solidFill>
                <a:latin typeface="Arial"/>
                <a:ea typeface="Arial"/>
                <a:cs typeface="Arial"/>
                <a:sym typeface="Arial"/>
              </a:rPr>
              <a:t>Threads share….</a:t>
            </a:r>
            <a:endParaRPr/>
          </a:p>
        </p:txBody>
      </p:sp>
      <p:grpSp>
        <p:nvGrpSpPr>
          <p:cNvPr id="236" name="Google Shape;236;p10"/>
          <p:cNvGrpSpPr/>
          <p:nvPr/>
        </p:nvGrpSpPr>
        <p:grpSpPr>
          <a:xfrm>
            <a:off x="4746625" y="1028700"/>
            <a:ext cx="4173538" cy="4594225"/>
            <a:chOff x="4747078" y="1028700"/>
            <a:chExt cx="4173764" cy="4593997"/>
          </a:xfrm>
        </p:grpSpPr>
        <p:sp>
          <p:nvSpPr>
            <p:cNvPr id="237" name="Google Shape;237;p10"/>
            <p:cNvSpPr txBox="1"/>
            <p:nvPr/>
          </p:nvSpPr>
          <p:spPr>
            <a:xfrm>
              <a:off x="4991099" y="1028700"/>
              <a:ext cx="3929743" cy="105546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3200" b="1">
                  <a:solidFill>
                    <a:srgbClr val="006699"/>
                  </a:solidFill>
                  <a:latin typeface="Arial"/>
                  <a:ea typeface="Arial"/>
                  <a:cs typeface="Arial"/>
                  <a:sym typeface="Arial"/>
                </a:rPr>
                <a:t>Threads specific</a:t>
              </a:r>
              <a:endParaRPr/>
            </a:p>
            <a:p>
              <a:pPr marL="0" marR="0" lvl="0" indent="0" algn="ctr" rtl="0">
                <a:spcBef>
                  <a:spcPts val="0"/>
                </a:spcBef>
                <a:spcAft>
                  <a:spcPts val="0"/>
                </a:spcAft>
                <a:buNone/>
              </a:pPr>
              <a:r>
                <a:rPr lang="en-US" sz="3200" b="1">
                  <a:solidFill>
                    <a:srgbClr val="006699"/>
                  </a:solidFill>
                  <a:latin typeface="Arial"/>
                  <a:ea typeface="Arial"/>
                  <a:cs typeface="Arial"/>
                  <a:sym typeface="Arial"/>
                </a:rPr>
                <a:t>Attributes….</a:t>
              </a:r>
              <a:endParaRPr/>
            </a:p>
          </p:txBody>
        </p:sp>
        <p:sp>
          <p:nvSpPr>
            <p:cNvPr id="238" name="Google Shape;238;p10"/>
            <p:cNvSpPr txBox="1"/>
            <p:nvPr/>
          </p:nvSpPr>
          <p:spPr>
            <a:xfrm>
              <a:off x="4747078" y="2373084"/>
              <a:ext cx="4026807" cy="324961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Thread ID</a:t>
              </a:r>
              <a:endParaRPr/>
            </a:p>
            <a:p>
              <a:pPr marL="342900" marR="0" lvl="0" indent="-342900" algn="l" rtl="0">
                <a:spcBef>
                  <a:spcPts val="63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Thread specific data</a:t>
              </a:r>
              <a:endParaRPr/>
            </a:p>
            <a:p>
              <a:pPr marL="342900" marR="0" lvl="0" indent="-342900" algn="l" rtl="0">
                <a:spcBef>
                  <a:spcPts val="63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CPU affinity</a:t>
              </a:r>
              <a:endParaRPr/>
            </a:p>
            <a:p>
              <a:pPr marL="342900" marR="0" lvl="0" indent="-342900" algn="l" rtl="0">
                <a:spcBef>
                  <a:spcPts val="63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Stack (local variables and function call linkage information)</a:t>
              </a:r>
              <a:endParaRPr/>
            </a:p>
            <a:p>
              <a:pPr marL="342900" marR="0" lvl="0" indent="-342900" algn="l" rtl="0">
                <a:spcBef>
                  <a:spcPts val="63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1"/>
          <p:cNvSpPr txBox="1">
            <a:spLocks noGrp="1"/>
          </p:cNvSpPr>
          <p:nvPr>
            <p:ph type="title"/>
          </p:nvPr>
        </p:nvSpPr>
        <p:spPr>
          <a:xfrm>
            <a:off x="569913" y="1225550"/>
            <a:ext cx="8229600" cy="57626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400"/>
              <a:buFont typeface="Lucida Sans"/>
              <a:buNone/>
            </a:pPr>
            <a:r>
              <a:rPr lang="en-US" sz="2400"/>
              <a:t>Concurrent Execution on a Single-core System</a:t>
            </a:r>
            <a:endParaRPr/>
          </a:p>
        </p:txBody>
      </p:sp>
      <p:pic>
        <p:nvPicPr>
          <p:cNvPr id="244" name="Google Shape;244;p11" descr="4"/>
          <p:cNvPicPr preferRelativeResize="0"/>
          <p:nvPr/>
        </p:nvPicPr>
        <p:blipFill rotWithShape="1">
          <a:blip r:embed="rId3">
            <a:alphaModFix/>
          </a:blip>
          <a:srcRect/>
          <a:stretch/>
        </p:blipFill>
        <p:spPr>
          <a:xfrm>
            <a:off x="877888" y="1828800"/>
            <a:ext cx="7615237" cy="857250"/>
          </a:xfrm>
          <a:prstGeom prst="rect">
            <a:avLst/>
          </a:prstGeom>
          <a:noFill/>
          <a:ln>
            <a:noFill/>
          </a:ln>
        </p:spPr>
      </p:pic>
      <p:sp>
        <p:nvSpPr>
          <p:cNvPr id="245" name="Google Shape;245;p11"/>
          <p:cNvSpPr txBox="1"/>
          <p:nvPr/>
        </p:nvSpPr>
        <p:spPr>
          <a:xfrm>
            <a:off x="457200" y="0"/>
            <a:ext cx="8229600" cy="1009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2400" b="1">
                <a:solidFill>
                  <a:srgbClr val="006699"/>
                </a:solidFill>
                <a:latin typeface="Arial"/>
                <a:ea typeface="Arial"/>
                <a:cs typeface="Arial"/>
                <a:sym typeface="Arial"/>
              </a:rPr>
              <a:t>Multicore Programming</a:t>
            </a:r>
            <a:endParaRPr sz="2400" b="1">
              <a:solidFill>
                <a:srgbClr val="006699"/>
              </a:solidFill>
              <a:latin typeface="Arial"/>
              <a:ea typeface="Arial"/>
              <a:cs typeface="Arial"/>
              <a:sym typeface="Arial"/>
            </a:endParaRPr>
          </a:p>
          <a:p>
            <a:pPr marL="0" marR="0" lvl="0" indent="0" algn="ctr" rtl="0">
              <a:spcBef>
                <a:spcPts val="0"/>
              </a:spcBef>
              <a:spcAft>
                <a:spcPts val="0"/>
              </a:spcAft>
              <a:buNone/>
            </a:pPr>
            <a:r>
              <a:rPr lang="en-US" sz="2400" b="1">
                <a:solidFill>
                  <a:srgbClr val="006699"/>
                </a:solidFill>
              </a:rPr>
              <a:t>What is multicore system?</a:t>
            </a:r>
            <a:endParaRPr sz="2400" b="1">
              <a:solidFill>
                <a:srgbClr val="006699"/>
              </a:solidFill>
            </a:endParaRPr>
          </a:p>
        </p:txBody>
      </p:sp>
      <p:sp>
        <p:nvSpPr>
          <p:cNvPr id="246" name="Google Shape;246;p11"/>
          <p:cNvSpPr txBox="1"/>
          <p:nvPr/>
        </p:nvSpPr>
        <p:spPr>
          <a:xfrm>
            <a:off x="569913" y="3278188"/>
            <a:ext cx="8229600" cy="576262"/>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2800" b="1">
                <a:solidFill>
                  <a:srgbClr val="006699"/>
                </a:solidFill>
                <a:latin typeface="Arial"/>
                <a:ea typeface="Arial"/>
                <a:cs typeface="Arial"/>
                <a:sym typeface="Arial"/>
              </a:rPr>
              <a:t>Parallel Execution on a Multicore System</a:t>
            </a:r>
            <a:endParaRPr/>
          </a:p>
        </p:txBody>
      </p:sp>
      <p:pic>
        <p:nvPicPr>
          <p:cNvPr id="247" name="Google Shape;247;p11" descr="4"/>
          <p:cNvPicPr preferRelativeResize="0"/>
          <p:nvPr/>
        </p:nvPicPr>
        <p:blipFill rotWithShape="1">
          <a:blip r:embed="rId4">
            <a:alphaModFix/>
          </a:blip>
          <a:srcRect/>
          <a:stretch/>
        </p:blipFill>
        <p:spPr>
          <a:xfrm>
            <a:off x="1587500" y="4267200"/>
            <a:ext cx="6097588" cy="2130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2"/>
          <p:cNvSpPr txBox="1">
            <a:spLocks noGrp="1"/>
          </p:cNvSpPr>
          <p:nvPr>
            <p:ph type="body" idx="1"/>
          </p:nvPr>
        </p:nvSpPr>
        <p:spPr>
          <a:xfrm>
            <a:off x="0" y="756600"/>
            <a:ext cx="4158600" cy="5815200"/>
          </a:xfrm>
          <a:prstGeom prst="rect">
            <a:avLst/>
          </a:prstGeom>
          <a:noFill/>
          <a:ln>
            <a:noFill/>
          </a:ln>
        </p:spPr>
        <p:txBody>
          <a:bodyPr spcFirstLastPara="1" wrap="square" lIns="91425" tIns="45700" rIns="91425" bIns="45700" anchor="t" anchorCtr="0">
            <a:normAutofit/>
          </a:bodyPr>
          <a:lstStyle/>
          <a:p>
            <a:pPr marL="365760" lvl="0" indent="-230653" algn="l" rtl="0">
              <a:lnSpc>
                <a:spcPct val="90000"/>
              </a:lnSpc>
              <a:spcBef>
                <a:spcPts val="0"/>
              </a:spcBef>
              <a:spcAft>
                <a:spcPts val="0"/>
              </a:spcAft>
              <a:buSzPts val="1298"/>
              <a:buChar char="🞂"/>
            </a:pPr>
            <a:r>
              <a:rPr lang="en-US" sz="2097"/>
              <a:t>Multicore systems putting pressure on programmers, challenges include</a:t>
            </a:r>
            <a:endParaRPr sz="2097"/>
          </a:p>
          <a:p>
            <a:pPr marL="621792" lvl="1" indent="-203231" algn="l" rtl="0">
              <a:lnSpc>
                <a:spcPct val="90000"/>
              </a:lnSpc>
              <a:spcBef>
                <a:spcPts val="324"/>
              </a:spcBef>
              <a:spcAft>
                <a:spcPts val="0"/>
              </a:spcAft>
              <a:buSzPts val="1728"/>
              <a:buChar char="◦"/>
            </a:pPr>
            <a:r>
              <a:rPr lang="en-US" sz="1727" b="1"/>
              <a:t>Dividing activities</a:t>
            </a:r>
            <a:endParaRPr sz="1727"/>
          </a:p>
          <a:p>
            <a:pPr marL="859536" lvl="2" indent="-203231" algn="l" rtl="0">
              <a:lnSpc>
                <a:spcPct val="90000"/>
              </a:lnSpc>
              <a:spcBef>
                <a:spcPts val="350"/>
              </a:spcBef>
              <a:spcAft>
                <a:spcPts val="0"/>
              </a:spcAft>
              <a:buSzPts val="1543"/>
              <a:buChar char="●"/>
            </a:pPr>
            <a:r>
              <a:rPr lang="en-US" sz="1542"/>
              <a:t>What tasks can be separated to run on different processors</a:t>
            </a:r>
            <a:endParaRPr sz="1542"/>
          </a:p>
          <a:p>
            <a:pPr marL="621792" lvl="1" indent="-203231" algn="l" rtl="0">
              <a:lnSpc>
                <a:spcPct val="90000"/>
              </a:lnSpc>
              <a:spcBef>
                <a:spcPts val="324"/>
              </a:spcBef>
              <a:spcAft>
                <a:spcPts val="0"/>
              </a:spcAft>
              <a:buSzPts val="1728"/>
              <a:buChar char="◦"/>
            </a:pPr>
            <a:r>
              <a:rPr lang="en-US" sz="1727" b="1"/>
              <a:t>Balance</a:t>
            </a:r>
            <a:endParaRPr sz="1727"/>
          </a:p>
          <a:p>
            <a:pPr marL="859536" lvl="2" indent="-203231" algn="l" rtl="0">
              <a:lnSpc>
                <a:spcPct val="90000"/>
              </a:lnSpc>
              <a:spcBef>
                <a:spcPts val="350"/>
              </a:spcBef>
              <a:spcAft>
                <a:spcPts val="0"/>
              </a:spcAft>
              <a:buSzPts val="1543"/>
              <a:buChar char="●"/>
            </a:pPr>
            <a:r>
              <a:rPr lang="en-US" sz="1542"/>
              <a:t>Balance work on all processors</a:t>
            </a:r>
            <a:endParaRPr sz="1542"/>
          </a:p>
          <a:p>
            <a:pPr marL="621792" lvl="1" indent="-203231" algn="l" rtl="0">
              <a:lnSpc>
                <a:spcPct val="90000"/>
              </a:lnSpc>
              <a:spcBef>
                <a:spcPts val="324"/>
              </a:spcBef>
              <a:spcAft>
                <a:spcPts val="0"/>
              </a:spcAft>
              <a:buSzPts val="1728"/>
              <a:buChar char="◦"/>
            </a:pPr>
            <a:r>
              <a:rPr lang="en-US" sz="1727" b="1"/>
              <a:t>Data splitting</a:t>
            </a:r>
            <a:endParaRPr sz="1727"/>
          </a:p>
          <a:p>
            <a:pPr marL="859536" lvl="2" indent="-203231" algn="l" rtl="0">
              <a:lnSpc>
                <a:spcPct val="90000"/>
              </a:lnSpc>
              <a:spcBef>
                <a:spcPts val="350"/>
              </a:spcBef>
              <a:spcAft>
                <a:spcPts val="0"/>
              </a:spcAft>
              <a:buSzPts val="1543"/>
              <a:buChar char="●"/>
            </a:pPr>
            <a:r>
              <a:rPr lang="en-US" sz="1542"/>
              <a:t>Separate data to run with the tasks </a:t>
            </a:r>
            <a:endParaRPr sz="1542"/>
          </a:p>
          <a:p>
            <a:pPr marL="621792" lvl="1" indent="-203231" algn="l" rtl="0">
              <a:lnSpc>
                <a:spcPct val="90000"/>
              </a:lnSpc>
              <a:spcBef>
                <a:spcPts val="324"/>
              </a:spcBef>
              <a:spcAft>
                <a:spcPts val="0"/>
              </a:spcAft>
              <a:buSzPts val="1728"/>
              <a:buChar char="◦"/>
            </a:pPr>
            <a:r>
              <a:rPr lang="en-US" sz="1727" b="1"/>
              <a:t>Data dependency</a:t>
            </a:r>
            <a:endParaRPr sz="1727"/>
          </a:p>
          <a:p>
            <a:pPr marL="859536" lvl="2" indent="-203231" algn="l" rtl="0">
              <a:lnSpc>
                <a:spcPct val="90000"/>
              </a:lnSpc>
              <a:spcBef>
                <a:spcPts val="350"/>
              </a:spcBef>
              <a:spcAft>
                <a:spcPts val="0"/>
              </a:spcAft>
              <a:buSzPts val="1543"/>
              <a:buChar char="●"/>
            </a:pPr>
            <a:r>
              <a:rPr lang="en-US" sz="1542"/>
              <a:t>Watch for dependencies between tasks</a:t>
            </a:r>
            <a:endParaRPr sz="1542"/>
          </a:p>
          <a:p>
            <a:pPr marL="621792" lvl="1" indent="-203231" algn="l" rtl="0">
              <a:lnSpc>
                <a:spcPct val="90000"/>
              </a:lnSpc>
              <a:spcBef>
                <a:spcPts val="324"/>
              </a:spcBef>
              <a:spcAft>
                <a:spcPts val="0"/>
              </a:spcAft>
              <a:buSzPts val="1728"/>
              <a:buChar char="◦"/>
            </a:pPr>
            <a:r>
              <a:rPr lang="en-US" sz="1727" b="1"/>
              <a:t>Testing and debugging</a:t>
            </a:r>
            <a:endParaRPr sz="1727"/>
          </a:p>
          <a:p>
            <a:pPr marL="859536" lvl="2" indent="-203231" algn="l" rtl="0">
              <a:lnSpc>
                <a:spcPct val="90000"/>
              </a:lnSpc>
              <a:spcBef>
                <a:spcPts val="350"/>
              </a:spcBef>
              <a:spcAft>
                <a:spcPts val="0"/>
              </a:spcAft>
              <a:buSzPts val="1543"/>
              <a:buChar char="●"/>
            </a:pPr>
            <a:r>
              <a:rPr lang="en-US" sz="1542"/>
              <a:t>Harder!!!!</a:t>
            </a:r>
            <a:endParaRPr sz="1542"/>
          </a:p>
          <a:p>
            <a:pPr marL="1143000" lvl="3" indent="-212248" algn="l" rtl="0">
              <a:lnSpc>
                <a:spcPct val="90000"/>
              </a:lnSpc>
              <a:spcBef>
                <a:spcPts val="350"/>
              </a:spcBef>
              <a:spcAft>
                <a:spcPts val="0"/>
              </a:spcAft>
              <a:buSzPts val="1543"/>
              <a:buChar char="●"/>
            </a:pPr>
            <a:r>
              <a:rPr lang="en-US" sz="1542"/>
              <a:t>interleaving</a:t>
            </a:r>
            <a:endParaRPr sz="1542"/>
          </a:p>
          <a:p>
            <a:pPr marL="1143000" lvl="3" indent="-212248" algn="l" rtl="0">
              <a:lnSpc>
                <a:spcPct val="90000"/>
              </a:lnSpc>
              <a:spcBef>
                <a:spcPts val="350"/>
              </a:spcBef>
              <a:spcAft>
                <a:spcPts val="0"/>
              </a:spcAft>
              <a:buSzPts val="1543"/>
              <a:buChar char="●"/>
            </a:pPr>
            <a:r>
              <a:rPr lang="en-US" sz="1542"/>
              <a:t>large number of different orders</a:t>
            </a:r>
            <a:endParaRPr sz="1542"/>
          </a:p>
        </p:txBody>
      </p:sp>
      <p:sp>
        <p:nvSpPr>
          <p:cNvPr id="253" name="Google Shape;253;p12"/>
          <p:cNvSpPr txBox="1">
            <a:spLocks noGrp="1"/>
          </p:cNvSpPr>
          <p:nvPr>
            <p:ph type="title"/>
          </p:nvPr>
        </p:nvSpPr>
        <p:spPr>
          <a:xfrm>
            <a:off x="394000" y="-4"/>
            <a:ext cx="8229600" cy="756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Multicore Programming</a:t>
            </a:r>
            <a:endParaRPr/>
          </a:p>
        </p:txBody>
      </p:sp>
      <p:pic>
        <p:nvPicPr>
          <p:cNvPr id="254" name="Google Shape;254;p12"/>
          <p:cNvPicPr preferRelativeResize="0"/>
          <p:nvPr/>
        </p:nvPicPr>
        <p:blipFill>
          <a:blip r:embed="rId3">
            <a:alphaModFix/>
          </a:blip>
          <a:stretch>
            <a:fillRect/>
          </a:stretch>
        </p:blipFill>
        <p:spPr>
          <a:xfrm>
            <a:off x="4158675" y="1114775"/>
            <a:ext cx="4985324" cy="536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US" b="1"/>
              <a:t>Data Parallelism:</a:t>
            </a:r>
            <a:endParaRPr b="1"/>
          </a:p>
          <a:p>
            <a:pPr marL="621792" lvl="1" indent="-230886" algn="l" rtl="0">
              <a:spcBef>
                <a:spcPts val="0"/>
              </a:spcBef>
              <a:spcAft>
                <a:spcPts val="0"/>
              </a:spcAft>
              <a:buSzPts val="1836"/>
              <a:buChar char="◦"/>
            </a:pPr>
            <a:r>
              <a:rPr lang="en-US" b="1"/>
              <a:t> </a:t>
            </a:r>
            <a:r>
              <a:rPr lang="en-US"/>
              <a:t>Same operation, different data (sorting two different lists)</a:t>
            </a:r>
            <a:endParaRPr/>
          </a:p>
          <a:p>
            <a:pPr marL="621792" lvl="1" indent="-228600" algn="l" rtl="0">
              <a:spcBef>
                <a:spcPts val="0"/>
              </a:spcBef>
              <a:spcAft>
                <a:spcPts val="0"/>
              </a:spcAft>
              <a:buSzPts val="1800"/>
              <a:buChar char="◦"/>
            </a:pPr>
            <a:r>
              <a:rPr lang="en-US"/>
              <a:t>distribute data across multiple cores</a:t>
            </a:r>
            <a:endParaRPr/>
          </a:p>
          <a:p>
            <a:pPr marL="365760" lvl="0" indent="-256032" algn="l" rtl="0">
              <a:spcBef>
                <a:spcPts val="400"/>
              </a:spcBef>
              <a:spcAft>
                <a:spcPts val="0"/>
              </a:spcAft>
              <a:buSzPts val="1836"/>
              <a:buChar char="🞂"/>
            </a:pPr>
            <a:r>
              <a:rPr lang="en-US" b="1"/>
              <a:t>Task Parallelism: </a:t>
            </a:r>
            <a:endParaRPr b="1"/>
          </a:p>
          <a:p>
            <a:pPr marL="621792" lvl="1" indent="-230886" algn="l" rtl="0">
              <a:spcBef>
                <a:spcPts val="400"/>
              </a:spcBef>
              <a:spcAft>
                <a:spcPts val="0"/>
              </a:spcAft>
              <a:buSzPts val="1836"/>
              <a:buChar char="◦"/>
            </a:pPr>
            <a:r>
              <a:rPr lang="en-US"/>
              <a:t>different operation or job, same data.( computing average, finding maximum)</a:t>
            </a:r>
            <a:endParaRPr/>
          </a:p>
          <a:p>
            <a:pPr marL="621792" lvl="1" indent="-228600" algn="l" rtl="0">
              <a:spcBef>
                <a:spcPts val="0"/>
              </a:spcBef>
              <a:spcAft>
                <a:spcPts val="0"/>
              </a:spcAft>
              <a:buSzPts val="1800"/>
              <a:buChar char="◦"/>
            </a:pPr>
            <a:r>
              <a:rPr lang="en-US"/>
              <a:t>distribute tasks across multiple cores</a:t>
            </a:r>
            <a:endParaRPr/>
          </a:p>
          <a:p>
            <a:pPr marL="365760" lvl="0" indent="-217169" algn="l" rtl="0">
              <a:spcBef>
                <a:spcPts val="400"/>
              </a:spcBef>
              <a:spcAft>
                <a:spcPts val="0"/>
              </a:spcAft>
              <a:buSzPts val="1224"/>
              <a:buChar char="🞂"/>
            </a:pPr>
            <a:r>
              <a:rPr lang="en-US"/>
              <a:t>Programs often use some combination of the two strategies. </a:t>
            </a:r>
            <a:r>
              <a:rPr lang="en-US" b="1" i="1"/>
              <a:t>find example(home task) </a:t>
            </a:r>
            <a:endParaRPr b="1" i="1"/>
          </a:p>
        </p:txBody>
      </p:sp>
      <p:sp>
        <p:nvSpPr>
          <p:cNvPr id="260" name="Google Shape;260;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Types of Parallelism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Types of Parallelism</a:t>
            </a:r>
            <a:endParaRPr/>
          </a:p>
        </p:txBody>
      </p:sp>
      <p:pic>
        <p:nvPicPr>
          <p:cNvPr id="266" name="Google Shape;266;p14"/>
          <p:cNvPicPr preferRelativeResize="0"/>
          <p:nvPr/>
        </p:nvPicPr>
        <p:blipFill rotWithShape="1">
          <a:blip r:embed="rId3">
            <a:alphaModFix/>
          </a:blip>
          <a:srcRect/>
          <a:stretch/>
        </p:blipFill>
        <p:spPr>
          <a:xfrm>
            <a:off x="734785" y="1581149"/>
            <a:ext cx="8033657" cy="47380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graphicFrame>
        <p:nvGraphicFramePr>
          <p:cNvPr id="271" name="Google Shape;271;p15"/>
          <p:cNvGraphicFramePr/>
          <p:nvPr/>
        </p:nvGraphicFramePr>
        <p:xfrm>
          <a:off x="457200" y="1481138"/>
          <a:ext cx="3000000" cy="3000000"/>
        </p:xfrm>
        <a:graphic>
          <a:graphicData uri="http://schemas.openxmlformats.org/drawingml/2006/table">
            <a:tbl>
              <a:tblPr firstRow="1" bandRow="1">
                <a:noFill/>
                <a:tableStyleId>{A7DB8743-099B-4461-8B3F-2C5112089415}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n-US" sz="1800" u="none" strike="noStrike" cap="none"/>
                        <a:t>Data Parallelism</a:t>
                      </a:r>
                      <a:endParaRPr sz="1800"/>
                    </a:p>
                  </a:txBody>
                  <a:tcPr marL="91450" marR="91450" marT="45725" marB="45725"/>
                </a:tc>
                <a:tc>
                  <a:txBody>
                    <a:bodyPr/>
                    <a:lstStyle/>
                    <a:p>
                      <a:pPr marL="0" marR="0" lvl="0" indent="0" algn="l" rtl="0">
                        <a:spcBef>
                          <a:spcPts val="0"/>
                        </a:spcBef>
                        <a:spcAft>
                          <a:spcPts val="0"/>
                        </a:spcAft>
                        <a:buNone/>
                      </a:pPr>
                      <a:r>
                        <a:rPr lang="en-US" sz="1800"/>
                        <a:t>Task Parallelism</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b="0" i="0">
                          <a:solidFill>
                            <a:schemeClr val="dk1"/>
                          </a:solidFill>
                          <a:latin typeface="Lucida Sans"/>
                          <a:ea typeface="Lucida Sans"/>
                          <a:cs typeface="Lucida Sans"/>
                          <a:sym typeface="Lucida Sans"/>
                        </a:rPr>
                        <a:t>Same operations are performed on different subsets of same data.</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Lucida Sans"/>
                          <a:ea typeface="Lucida Sans"/>
                          <a:cs typeface="Lucida Sans"/>
                          <a:sym typeface="Lucida Sans"/>
                        </a:rPr>
                        <a:t>Different operations are performed on the same or different data.</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b="0" i="0">
                          <a:solidFill>
                            <a:schemeClr val="dk1"/>
                          </a:solidFill>
                          <a:latin typeface="Lucida Sans"/>
                          <a:ea typeface="Lucida Sans"/>
                          <a:cs typeface="Lucida Sans"/>
                          <a:sym typeface="Lucida Sans"/>
                        </a:rPr>
                        <a:t>Synchronous computation</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Lucida Sans"/>
                          <a:ea typeface="Lucida Sans"/>
                          <a:cs typeface="Lucida Sans"/>
                          <a:sym typeface="Lucida Sans"/>
                        </a:rPr>
                        <a:t>Asynchronous computation</a:t>
                      </a:r>
                      <a:endParaRPr sz="180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Speedup is more as there is only one execution thread operating on all sets of data.</a:t>
                      </a:r>
                      <a:endParaRPr/>
                    </a:p>
                  </a:txBody>
                  <a:tcPr marL="91450" marR="91450" marT="45725" marB="45725" anchor="ctr"/>
                </a:tc>
                <a:tc>
                  <a:txBody>
                    <a:bodyPr/>
                    <a:lstStyle/>
                    <a:p>
                      <a:pPr marL="0" marR="0" lvl="0" indent="0" algn="l" rtl="0">
                        <a:spcBef>
                          <a:spcPts val="0"/>
                        </a:spcBef>
                        <a:spcAft>
                          <a:spcPts val="0"/>
                        </a:spcAft>
                        <a:buNone/>
                      </a:pPr>
                      <a:r>
                        <a:rPr lang="en-US" sz="1800" b="0" i="0">
                          <a:solidFill>
                            <a:schemeClr val="dk1"/>
                          </a:solidFill>
                          <a:latin typeface="Lucida Sans"/>
                          <a:ea typeface="Lucida Sans"/>
                          <a:cs typeface="Lucida Sans"/>
                          <a:sym typeface="Lucida Sans"/>
                        </a:rPr>
                        <a:t>Speedup is less as each processor will execute a different thread or process on the same or different set of data.</a:t>
                      </a:r>
                      <a:endParaRPr sz="180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b="0" i="0">
                          <a:solidFill>
                            <a:schemeClr val="dk1"/>
                          </a:solidFill>
                          <a:latin typeface="Lucida Sans"/>
                          <a:ea typeface="Lucida Sans"/>
                          <a:cs typeface="Lucida Sans"/>
                          <a:sym typeface="Lucida Sans"/>
                        </a:rPr>
                        <a:t>Amount of parallelization is proportional to the input data size.</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Lucida Sans"/>
                          <a:ea typeface="Lucida Sans"/>
                          <a:cs typeface="Lucida Sans"/>
                          <a:sym typeface="Lucida Sans"/>
                        </a:rPr>
                        <a:t>Amount of parallelization is proportional to the number of independent tasks to be performed</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b="0" i="0">
                          <a:solidFill>
                            <a:schemeClr val="dk1"/>
                          </a:solidFill>
                          <a:latin typeface="Lucida Sans"/>
                          <a:ea typeface="Lucida Sans"/>
                          <a:cs typeface="Lucida Sans"/>
                          <a:sym typeface="Lucida Sans"/>
                        </a:rPr>
                        <a:t>Designed for optimum </a:t>
                      </a:r>
                      <a:r>
                        <a:rPr lang="en-US" sz="1800" b="0" i="0" u="sng" strike="noStrike">
                          <a:solidFill>
                            <a:schemeClr val="dk1"/>
                          </a:solidFill>
                          <a:latin typeface="Lucida Sans"/>
                          <a:ea typeface="Lucida Sans"/>
                          <a:cs typeface="Lucida Sans"/>
                          <a:sym typeface="Lucida Sans"/>
                          <a:hlinkClick r:id="rId3">
                            <a:extLst>
                              <a:ext uri="{A12FA001-AC4F-418D-AE19-62706E023703}">
                                <ahyp:hlinkClr xmlns:ahyp="http://schemas.microsoft.com/office/drawing/2018/hyperlinkcolor" val="tx"/>
                              </a:ext>
                            </a:extLst>
                          </a:hlinkClick>
                        </a:rPr>
                        <a:t>load balance</a:t>
                      </a:r>
                      <a:r>
                        <a:rPr lang="en-US" sz="1800" b="0" i="0">
                          <a:solidFill>
                            <a:schemeClr val="dk1"/>
                          </a:solidFill>
                          <a:latin typeface="Lucida Sans"/>
                          <a:ea typeface="Lucida Sans"/>
                          <a:cs typeface="Lucida Sans"/>
                          <a:sym typeface="Lucida Sans"/>
                        </a:rPr>
                        <a:t> on multi processor system.</a:t>
                      </a:r>
                      <a:endParaRPr sz="1800"/>
                    </a:p>
                  </a:txBody>
                  <a:tcPr marL="91450" marR="91450" marT="45725" marB="45725"/>
                </a:tc>
                <a:tc>
                  <a:txBody>
                    <a:bodyPr/>
                    <a:lstStyle/>
                    <a:p>
                      <a:pPr marL="0" marR="0" lvl="0" indent="0" algn="l" rtl="0">
                        <a:spcBef>
                          <a:spcPts val="0"/>
                        </a:spcBef>
                        <a:spcAft>
                          <a:spcPts val="0"/>
                        </a:spcAft>
                        <a:buNone/>
                      </a:pPr>
                      <a:r>
                        <a:rPr lang="en-US" sz="1800" b="0" i="0">
                          <a:solidFill>
                            <a:schemeClr val="dk1"/>
                          </a:solidFill>
                          <a:latin typeface="Lucida Sans"/>
                          <a:ea typeface="Lucida Sans"/>
                          <a:cs typeface="Lucida Sans"/>
                          <a:sym typeface="Lucida Sans"/>
                        </a:rPr>
                        <a:t>Load balancing depends on the availability of the hardware and scheduling algorithms like static and dynamic scheduling.</a:t>
                      </a:r>
                      <a:endParaRPr sz="1800"/>
                    </a:p>
                  </a:txBody>
                  <a:tcPr marL="91450" marR="91450" marT="45725" marB="45725"/>
                </a:tc>
                <a:extLst>
                  <a:ext uri="{0D108BD9-81ED-4DB2-BD59-A6C34878D82A}">
                    <a16:rowId xmlns:a16="http://schemas.microsoft.com/office/drawing/2014/main" val="10005"/>
                  </a:ext>
                </a:extLst>
              </a:tr>
            </a:tbl>
          </a:graphicData>
        </a:graphic>
      </p:graphicFrame>
      <p:sp>
        <p:nvSpPr>
          <p:cNvPr id="272" name="Google Shape;272;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Data vs. Task Parallelism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6"/>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365760" lvl="0" indent="0" algn="l" rtl="0">
              <a:spcBef>
                <a:spcPts val="0"/>
              </a:spcBef>
              <a:spcAft>
                <a:spcPts val="0"/>
              </a:spcAft>
              <a:buNone/>
            </a:pPr>
            <a:r>
              <a:rPr lang="en-US"/>
              <a:t>it is a formula that identifies potential performance gains from adding additional computing cores to an application that has both serial  and parallel components.</a:t>
            </a:r>
            <a:endParaRPr/>
          </a:p>
        </p:txBody>
      </p:sp>
      <p:sp>
        <p:nvSpPr>
          <p:cNvPr id="278" name="Google Shape;27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Amdahl’s Law</a:t>
            </a:r>
            <a:endParaRPr/>
          </a:p>
        </p:txBody>
      </p:sp>
      <p:pic>
        <p:nvPicPr>
          <p:cNvPr id="279" name="Google Shape;279;p16"/>
          <p:cNvPicPr preferRelativeResize="0"/>
          <p:nvPr/>
        </p:nvPicPr>
        <p:blipFill rotWithShape="1">
          <a:blip r:embed="rId3">
            <a:alphaModFix/>
          </a:blip>
          <a:srcRect/>
          <a:stretch/>
        </p:blipFill>
        <p:spPr>
          <a:xfrm>
            <a:off x="2789200" y="3339500"/>
            <a:ext cx="3423725" cy="1325425"/>
          </a:xfrm>
          <a:prstGeom prst="rect">
            <a:avLst/>
          </a:prstGeom>
          <a:noFill/>
          <a:ln>
            <a:noFill/>
          </a:ln>
        </p:spPr>
      </p:pic>
      <p:sp>
        <p:nvSpPr>
          <p:cNvPr id="280" name="Google Shape;280;p16"/>
          <p:cNvSpPr txBox="1"/>
          <p:nvPr/>
        </p:nvSpPr>
        <p:spPr>
          <a:xfrm>
            <a:off x="1191986" y="5078186"/>
            <a:ext cx="5709896"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Verdana"/>
                <a:ea typeface="Verdana"/>
                <a:cs typeface="Verdana"/>
                <a:sym typeface="Verdana"/>
              </a:rPr>
              <a:t>Where S = portion of program executed serially</a:t>
            </a:r>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          N = Processing Cores</a:t>
            </a:r>
            <a:endParaRPr sz="18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lnSpcReduction="10000"/>
          </a:bodyPr>
          <a:lstStyle/>
          <a:p>
            <a:pPr marL="365760" lvl="0" indent="-256032" algn="l" rtl="0">
              <a:spcBef>
                <a:spcPts val="0"/>
              </a:spcBef>
              <a:spcAft>
                <a:spcPts val="0"/>
              </a:spcAft>
              <a:buSzPts val="1836"/>
              <a:buChar char="🞂"/>
            </a:pPr>
            <a:r>
              <a:rPr lang="en-US"/>
              <a:t>we have an application that is 75 percent parallel and 25 percent serial. If we run this application on a system with two processing</a:t>
            </a:r>
            <a:endParaRPr/>
          </a:p>
          <a:p>
            <a:pPr marL="109728" lvl="0" indent="0" algn="l" rtl="0">
              <a:spcBef>
                <a:spcPts val="400"/>
              </a:spcBef>
              <a:spcAft>
                <a:spcPts val="0"/>
              </a:spcAft>
              <a:buSzPts val="1836"/>
              <a:buNone/>
            </a:pPr>
            <a:r>
              <a:rPr lang="en-US"/>
              <a:t>   cores?</a:t>
            </a:r>
            <a:endParaRPr/>
          </a:p>
          <a:p>
            <a:pPr marL="365760" lvl="0" indent="-256032" algn="l" rtl="0">
              <a:spcBef>
                <a:spcPts val="400"/>
              </a:spcBef>
              <a:spcAft>
                <a:spcPts val="0"/>
              </a:spcAft>
              <a:buSzPts val="1836"/>
              <a:buChar char="🞂"/>
            </a:pPr>
            <a:r>
              <a:rPr lang="en-US"/>
              <a:t>S=25%=0.25, N= 2</a:t>
            </a:r>
            <a:endParaRPr/>
          </a:p>
          <a:p>
            <a:pPr marL="365760" lvl="0" indent="-139446" algn="l" rtl="0">
              <a:spcBef>
                <a:spcPts val="400"/>
              </a:spcBef>
              <a:spcAft>
                <a:spcPts val="0"/>
              </a:spcAft>
              <a:buSzPts val="1836"/>
              <a:buNone/>
            </a:pPr>
            <a:endParaRPr/>
          </a:p>
          <a:p>
            <a:pPr marL="365760" lvl="0" indent="-256032" algn="l" rtl="0">
              <a:spcBef>
                <a:spcPts val="400"/>
              </a:spcBef>
              <a:spcAft>
                <a:spcPts val="0"/>
              </a:spcAft>
              <a:buSzPts val="1836"/>
              <a:buChar char="🞂"/>
            </a:pPr>
            <a:r>
              <a:rPr lang="en-US"/>
              <a:t>If we add two additional cores , calculate speedup?</a:t>
            </a:r>
            <a:endParaRPr/>
          </a:p>
          <a:p>
            <a:pPr marL="365760" lvl="0" indent="-217169" algn="l" rtl="0">
              <a:spcBef>
                <a:spcPts val="400"/>
              </a:spcBef>
              <a:spcAft>
                <a:spcPts val="0"/>
              </a:spcAft>
              <a:buSzPts val="1224"/>
              <a:buChar char="🞂"/>
            </a:pPr>
            <a:r>
              <a:rPr lang="en-US" i="1"/>
              <a:t>Serial code has disproportionate effect on performance  we gain by adding additional computing cores.</a:t>
            </a:r>
            <a:endParaRPr i="1"/>
          </a:p>
        </p:txBody>
      </p:sp>
      <p:sp>
        <p:nvSpPr>
          <p:cNvPr id="286" name="Google Shape;286;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Amdahl’s Law Example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lnSpcReduction="10000"/>
          </a:bodyPr>
          <a:lstStyle/>
          <a:p>
            <a:pPr marL="365760" lvl="0" indent="-256032" algn="l" rtl="0">
              <a:spcBef>
                <a:spcPts val="0"/>
              </a:spcBef>
              <a:spcAft>
                <a:spcPts val="0"/>
              </a:spcAft>
              <a:buSzPts val="1836"/>
              <a:buFont typeface="Arial"/>
              <a:buChar char="●"/>
            </a:pPr>
            <a:r>
              <a:rPr lang="en-US"/>
              <a:t>Support provided at either</a:t>
            </a:r>
            <a:endParaRPr/>
          </a:p>
          <a:p>
            <a:pPr marL="365760" lvl="0" indent="-139446" algn="l" rtl="0">
              <a:spcBef>
                <a:spcPts val="400"/>
              </a:spcBef>
              <a:spcAft>
                <a:spcPts val="0"/>
              </a:spcAft>
              <a:buSzPts val="1836"/>
              <a:buFont typeface="Arial"/>
              <a:buNone/>
            </a:pPr>
            <a:endParaRPr/>
          </a:p>
          <a:p>
            <a:pPr marL="621792" lvl="1" indent="-228600" algn="l" rtl="0">
              <a:spcBef>
                <a:spcPts val="324"/>
              </a:spcBef>
              <a:spcAft>
                <a:spcPts val="0"/>
              </a:spcAft>
              <a:buSzPts val="2300"/>
              <a:buFont typeface="Arial"/>
              <a:buChar char="●"/>
            </a:pPr>
            <a:r>
              <a:rPr lang="en-US"/>
              <a:t>User level -&gt; </a:t>
            </a:r>
            <a:r>
              <a:rPr lang="en-US" b="1"/>
              <a:t>user threads</a:t>
            </a:r>
            <a:endParaRPr/>
          </a:p>
          <a:p>
            <a:pPr marL="457200" lvl="1" indent="0" algn="l" rtl="0">
              <a:spcBef>
                <a:spcPts val="324"/>
              </a:spcBef>
              <a:spcAft>
                <a:spcPts val="0"/>
              </a:spcAft>
              <a:buSzPts val="2300"/>
              <a:buFont typeface="Arial"/>
              <a:buNone/>
            </a:pPr>
            <a:r>
              <a:rPr lang="en-US"/>
              <a:t>Supported above the kernel  and managed without kernel support</a:t>
            </a:r>
            <a:endParaRPr/>
          </a:p>
          <a:p>
            <a:pPr marL="457200" lvl="1" indent="0" algn="l" rtl="0">
              <a:spcBef>
                <a:spcPts val="324"/>
              </a:spcBef>
              <a:spcAft>
                <a:spcPts val="0"/>
              </a:spcAft>
              <a:buSzPts val="2300"/>
              <a:buFont typeface="Arial"/>
              <a:buNone/>
            </a:pPr>
            <a:endParaRPr/>
          </a:p>
          <a:p>
            <a:pPr marL="621792" lvl="1" indent="-228600" algn="l" rtl="0">
              <a:spcBef>
                <a:spcPts val="324"/>
              </a:spcBef>
              <a:spcAft>
                <a:spcPts val="0"/>
              </a:spcAft>
              <a:buSzPts val="2300"/>
              <a:buFont typeface="Arial"/>
              <a:buChar char="●"/>
            </a:pPr>
            <a:r>
              <a:rPr lang="en-US"/>
              <a:t>Kernel level -&gt; </a:t>
            </a:r>
            <a:r>
              <a:rPr lang="en-US" b="1"/>
              <a:t>kernel threads</a:t>
            </a:r>
            <a:endParaRPr/>
          </a:p>
          <a:p>
            <a:pPr marL="457200" lvl="1" indent="0" algn="l" rtl="0">
              <a:spcBef>
                <a:spcPts val="324"/>
              </a:spcBef>
              <a:spcAft>
                <a:spcPts val="0"/>
              </a:spcAft>
              <a:buSzPts val="2300"/>
              <a:buFont typeface="Arial"/>
              <a:buNone/>
            </a:pPr>
            <a:r>
              <a:rPr lang="en-US"/>
              <a:t>Supported and managed directly by the operating system</a:t>
            </a:r>
            <a:endParaRPr/>
          </a:p>
          <a:p>
            <a:pPr marL="621792" lvl="1" indent="-82550" algn="l" rtl="0">
              <a:spcBef>
                <a:spcPts val="324"/>
              </a:spcBef>
              <a:spcAft>
                <a:spcPts val="0"/>
              </a:spcAft>
              <a:buSzPts val="2300"/>
              <a:buFont typeface="Arial"/>
              <a:buNone/>
            </a:pPr>
            <a:endParaRPr/>
          </a:p>
          <a:p>
            <a:pPr marL="457200" lvl="1" indent="0" algn="l" rtl="0">
              <a:spcBef>
                <a:spcPts val="324"/>
              </a:spcBef>
              <a:spcAft>
                <a:spcPts val="0"/>
              </a:spcAft>
              <a:buSzPts val="2300"/>
              <a:buFont typeface="Arial"/>
              <a:buNone/>
            </a:pPr>
            <a:r>
              <a:rPr lang="en-US"/>
              <a:t>What is the relationship between user and kernel threads?</a:t>
            </a:r>
            <a:endParaRPr/>
          </a:p>
        </p:txBody>
      </p:sp>
      <p:sp>
        <p:nvSpPr>
          <p:cNvPr id="292" name="Google Shape;29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Multithreading Models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0"/>
          <p:cNvSpPr txBox="1">
            <a:spLocks noGrp="1"/>
          </p:cNvSpPr>
          <p:nvPr>
            <p:ph type="body" idx="1"/>
          </p:nvPr>
        </p:nvSpPr>
        <p:spPr>
          <a:xfrm>
            <a:off x="457200" y="1481325"/>
            <a:ext cx="4291500" cy="4526100"/>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US"/>
              <a:t>Thread management done by</a:t>
            </a:r>
            <a:r>
              <a:rPr lang="en-US" b="1" i="1"/>
              <a:t> user-level </a:t>
            </a:r>
            <a:r>
              <a:rPr lang="en-US"/>
              <a:t>threads library</a:t>
            </a:r>
            <a:br>
              <a:rPr lang="en-US"/>
            </a:br>
            <a:endParaRPr/>
          </a:p>
          <a:p>
            <a:pPr marL="365760" lvl="0" indent="-256032" algn="l" rtl="0">
              <a:spcBef>
                <a:spcPts val="400"/>
              </a:spcBef>
              <a:spcAft>
                <a:spcPts val="0"/>
              </a:spcAft>
              <a:buSzPts val="1836"/>
              <a:buChar char="🞂"/>
            </a:pPr>
            <a:r>
              <a:rPr lang="en-US"/>
              <a:t>Three primary thread libraries:</a:t>
            </a:r>
            <a:endParaRPr/>
          </a:p>
          <a:p>
            <a:pPr marL="621792" lvl="1" indent="-228600" algn="l" rtl="0">
              <a:spcBef>
                <a:spcPts val="324"/>
              </a:spcBef>
              <a:spcAft>
                <a:spcPts val="0"/>
              </a:spcAft>
              <a:buSzPts val="2300"/>
              <a:buChar char="◦"/>
            </a:pPr>
            <a:r>
              <a:rPr lang="en-US"/>
              <a:t> POSIX </a:t>
            </a:r>
            <a:r>
              <a:rPr lang="en-US">
                <a:solidFill>
                  <a:srgbClr val="3366FF"/>
                </a:solidFill>
              </a:rPr>
              <a:t>Pthreads</a:t>
            </a:r>
            <a:endParaRPr i="1">
              <a:solidFill>
                <a:srgbClr val="3366FF"/>
              </a:solidFill>
            </a:endParaRPr>
          </a:p>
          <a:p>
            <a:pPr marL="621792" lvl="1" indent="-228600" algn="l" rtl="0">
              <a:spcBef>
                <a:spcPts val="324"/>
              </a:spcBef>
              <a:spcAft>
                <a:spcPts val="0"/>
              </a:spcAft>
              <a:buSzPts val="2300"/>
              <a:buChar char="◦"/>
            </a:pPr>
            <a:r>
              <a:rPr lang="en-US"/>
              <a:t> Win32 threads</a:t>
            </a:r>
            <a:endParaRPr/>
          </a:p>
          <a:p>
            <a:pPr marL="621792" lvl="1" indent="-228600" algn="l" rtl="0">
              <a:spcBef>
                <a:spcPts val="324"/>
              </a:spcBef>
              <a:spcAft>
                <a:spcPts val="0"/>
              </a:spcAft>
              <a:buSzPts val="2300"/>
              <a:buChar char="◦"/>
            </a:pPr>
            <a:r>
              <a:rPr lang="en-US"/>
              <a:t> Java threads</a:t>
            </a:r>
            <a:endParaRPr/>
          </a:p>
        </p:txBody>
      </p:sp>
      <p:sp>
        <p:nvSpPr>
          <p:cNvPr id="299" name="Google Shape;29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US"/>
              <a:t>User Threads and Kernel Threads</a:t>
            </a:r>
            <a:endParaRPr/>
          </a:p>
        </p:txBody>
      </p:sp>
      <p:sp>
        <p:nvSpPr>
          <p:cNvPr id="300" name="Google Shape;300;p20"/>
          <p:cNvSpPr txBox="1">
            <a:spLocks noGrp="1"/>
          </p:cNvSpPr>
          <p:nvPr>
            <p:ph type="body" idx="1"/>
          </p:nvPr>
        </p:nvSpPr>
        <p:spPr>
          <a:xfrm>
            <a:off x="5380700" y="1481325"/>
            <a:ext cx="3763200" cy="4526100"/>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US"/>
              <a:t>Supported by the </a:t>
            </a:r>
            <a:r>
              <a:rPr lang="en-US" b="1" i="1"/>
              <a:t>Kernel</a:t>
            </a:r>
            <a:br>
              <a:rPr lang="en-US" b="1" i="1"/>
            </a:br>
            <a:endParaRPr b="1" i="1"/>
          </a:p>
          <a:p>
            <a:pPr marL="365760" lvl="0" indent="-256032" algn="l" rtl="0">
              <a:spcBef>
                <a:spcPts val="400"/>
              </a:spcBef>
              <a:spcAft>
                <a:spcPts val="0"/>
              </a:spcAft>
              <a:buSzPts val="1836"/>
              <a:buChar char="🞂"/>
            </a:pPr>
            <a:r>
              <a:rPr lang="en-US"/>
              <a:t>Examples</a:t>
            </a:r>
            <a:endParaRPr/>
          </a:p>
          <a:p>
            <a:pPr marL="621792" lvl="1" indent="-228600" algn="l" rtl="0">
              <a:spcBef>
                <a:spcPts val="324"/>
              </a:spcBef>
              <a:spcAft>
                <a:spcPts val="0"/>
              </a:spcAft>
              <a:buSzPts val="2300"/>
              <a:buChar char="◦"/>
            </a:pPr>
            <a:r>
              <a:rPr lang="en-US"/>
              <a:t>Windows XP/2000</a:t>
            </a:r>
            <a:endParaRPr/>
          </a:p>
          <a:p>
            <a:pPr marL="621792" lvl="1" indent="-228600" algn="l" rtl="0">
              <a:spcBef>
                <a:spcPts val="324"/>
              </a:spcBef>
              <a:spcAft>
                <a:spcPts val="0"/>
              </a:spcAft>
              <a:buSzPts val="2300"/>
              <a:buChar char="◦"/>
            </a:pPr>
            <a:r>
              <a:rPr lang="en-US"/>
              <a:t>Solaris</a:t>
            </a:r>
            <a:endParaRPr/>
          </a:p>
          <a:p>
            <a:pPr marL="621792" lvl="1" indent="-228600" algn="l" rtl="0">
              <a:spcBef>
                <a:spcPts val="324"/>
              </a:spcBef>
              <a:spcAft>
                <a:spcPts val="0"/>
              </a:spcAft>
              <a:buSzPts val="2300"/>
              <a:buChar char="◦"/>
            </a:pPr>
            <a:r>
              <a:rPr lang="en-US"/>
              <a:t>Linux</a:t>
            </a:r>
            <a:endParaRPr/>
          </a:p>
          <a:p>
            <a:pPr marL="621792" lvl="1" indent="-228600" algn="l" rtl="0">
              <a:spcBef>
                <a:spcPts val="324"/>
              </a:spcBef>
              <a:spcAft>
                <a:spcPts val="0"/>
              </a:spcAft>
              <a:buSzPts val="2300"/>
              <a:buChar char="◦"/>
            </a:pPr>
            <a:r>
              <a:rPr lang="en-US"/>
              <a:t>Tru64 UNIX</a:t>
            </a:r>
            <a:endParaRPr/>
          </a:p>
          <a:p>
            <a:pPr marL="621792" lvl="1" indent="-228600" algn="l" rtl="0">
              <a:spcBef>
                <a:spcPts val="324"/>
              </a:spcBef>
              <a:spcAft>
                <a:spcPts val="0"/>
              </a:spcAft>
              <a:buSzPts val="2300"/>
              <a:buChar char="◦"/>
            </a:pPr>
            <a:r>
              <a:rPr lang="en-US"/>
              <a:t>Mac OS 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
          <p:cNvSpPr txBox="1">
            <a:spLocks noGrp="1"/>
          </p:cNvSpPr>
          <p:nvPr>
            <p:ph type="title"/>
          </p:nvPr>
        </p:nvSpPr>
        <p:spPr>
          <a:xfrm>
            <a:off x="831845" y="10"/>
            <a:ext cx="6291300" cy="640200"/>
          </a:xfrm>
          <a:prstGeom prst="rect">
            <a:avLst/>
          </a:prstGeom>
          <a:noFill/>
          <a:ln>
            <a:noFill/>
          </a:ln>
        </p:spPr>
        <p:txBody>
          <a:bodyPr spcFirstLastPara="1" wrap="square" lIns="0" tIns="8925" rIns="0" bIns="0" anchor="ctr" anchorCtr="0">
            <a:spAutoFit/>
          </a:bodyPr>
          <a:lstStyle/>
          <a:p>
            <a:pPr marL="8929" lvl="0" indent="0" algn="l" rtl="0">
              <a:spcBef>
                <a:spcPts val="0"/>
              </a:spcBef>
              <a:spcAft>
                <a:spcPts val="0"/>
              </a:spcAft>
              <a:buClr>
                <a:schemeClr val="dk2"/>
              </a:buClr>
              <a:buSzPts val="4100"/>
              <a:buFont typeface="Lucida Sans"/>
              <a:buNone/>
            </a:pPr>
            <a:r>
              <a:rPr lang="en-US"/>
              <a:t>Process Concept</a:t>
            </a:r>
            <a:endParaRPr/>
          </a:p>
        </p:txBody>
      </p:sp>
      <p:sp>
        <p:nvSpPr>
          <p:cNvPr id="113" name="Google Shape;113;p2"/>
          <p:cNvSpPr txBox="1"/>
          <p:nvPr/>
        </p:nvSpPr>
        <p:spPr>
          <a:xfrm>
            <a:off x="4572857" y="6524780"/>
            <a:ext cx="95548" cy="126718"/>
          </a:xfrm>
          <a:prstGeom prst="rect">
            <a:avLst/>
          </a:prstGeom>
          <a:noFill/>
          <a:ln>
            <a:noFill/>
          </a:ln>
        </p:spPr>
        <p:txBody>
          <a:bodyPr spcFirstLastPara="1" wrap="square" lIns="0" tIns="3550" rIns="0" bIns="0" anchor="t" anchorCtr="0">
            <a:spAutoFit/>
          </a:bodyPr>
          <a:lstStyle/>
          <a:p>
            <a:pPr marL="17859" marR="0" lvl="0" indent="0" algn="l" rtl="0">
              <a:spcBef>
                <a:spcPts val="0"/>
              </a:spcBef>
              <a:spcAft>
                <a:spcPts val="0"/>
              </a:spcAft>
              <a:buNone/>
            </a:pPr>
            <a:fld id="{00000000-1234-1234-1234-123412341234}" type="slidenum">
              <a:rPr lang="en-US" sz="800">
                <a:solidFill>
                  <a:schemeClr val="dk1"/>
                </a:solidFill>
                <a:latin typeface="Arial"/>
                <a:ea typeface="Arial"/>
                <a:cs typeface="Arial"/>
                <a:sym typeface="Arial"/>
              </a:rPr>
              <a:t>2</a:t>
            </a:fld>
            <a:endParaRPr sz="800">
              <a:solidFill>
                <a:schemeClr val="dk1"/>
              </a:solidFill>
              <a:latin typeface="Arial"/>
              <a:ea typeface="Arial"/>
              <a:cs typeface="Arial"/>
              <a:sym typeface="Arial"/>
            </a:endParaRPr>
          </a:p>
        </p:txBody>
      </p:sp>
      <p:sp>
        <p:nvSpPr>
          <p:cNvPr id="114" name="Google Shape;114;p2"/>
          <p:cNvSpPr txBox="1"/>
          <p:nvPr/>
        </p:nvSpPr>
        <p:spPr>
          <a:xfrm>
            <a:off x="435050" y="854975"/>
            <a:ext cx="8572200" cy="3150300"/>
          </a:xfrm>
          <a:prstGeom prst="rect">
            <a:avLst/>
          </a:prstGeom>
          <a:noFill/>
          <a:ln>
            <a:noFill/>
          </a:ln>
        </p:spPr>
        <p:txBody>
          <a:bodyPr spcFirstLastPara="1" wrap="square" lIns="0" tIns="8925" rIns="0" bIns="0" anchor="t" anchorCtr="0">
            <a:spAutoFit/>
          </a:bodyPr>
          <a:lstStyle/>
          <a:p>
            <a:pPr marL="151799" marR="0" lvl="0" indent="-142870" algn="l" rtl="0">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Classically, processes are executed programs that have ...</a:t>
            </a:r>
            <a:endParaRPr sz="1700">
              <a:solidFill>
                <a:schemeClr val="dk1"/>
              </a:solidFill>
              <a:latin typeface="Arial"/>
              <a:ea typeface="Arial"/>
              <a:cs typeface="Arial"/>
              <a:sym typeface="Arial"/>
            </a:endParaRPr>
          </a:p>
          <a:p>
            <a:pPr marL="392892" marR="0" lvl="1" indent="-142870" algn="l" rtl="0">
              <a:spcBef>
                <a:spcPts val="1691"/>
              </a:spcBef>
              <a:spcAft>
                <a:spcPts val="0"/>
              </a:spcAft>
              <a:buClr>
                <a:schemeClr val="dk1"/>
              </a:buClr>
              <a:buSzPts val="1700"/>
              <a:buFont typeface="Arial"/>
              <a:buChar char="•"/>
            </a:pPr>
            <a:r>
              <a:rPr lang="en-US" sz="1700" b="1" i="0" u="none" strike="noStrike" cap="none">
                <a:solidFill>
                  <a:schemeClr val="dk1"/>
                </a:solidFill>
                <a:latin typeface="Arial"/>
                <a:ea typeface="Arial"/>
                <a:cs typeface="Arial"/>
                <a:sym typeface="Arial"/>
              </a:rPr>
              <a:t>Resource Ownership: outsider not allowed</a:t>
            </a:r>
            <a:endParaRPr sz="1700" b="0" i="0" u="none" strike="noStrike" cap="none">
              <a:solidFill>
                <a:schemeClr val="dk1"/>
              </a:solidFill>
              <a:latin typeface="Arial"/>
              <a:ea typeface="Arial"/>
              <a:cs typeface="Arial"/>
              <a:sym typeface="Arial"/>
            </a:endParaRPr>
          </a:p>
          <a:p>
            <a:pPr marL="392892" marR="0" lvl="1" indent="-142870" algn="l" rtl="0">
              <a:spcBef>
                <a:spcPts val="1691"/>
              </a:spcBef>
              <a:spcAft>
                <a:spcPts val="0"/>
              </a:spcAft>
              <a:buClr>
                <a:schemeClr val="dk1"/>
              </a:buClr>
              <a:buSzPts val="1700"/>
              <a:buFont typeface="Arial"/>
              <a:buChar char="•"/>
            </a:pPr>
            <a:r>
              <a:rPr lang="en-US" sz="1700" b="1" i="0" u="none" strike="noStrike" cap="none">
                <a:solidFill>
                  <a:schemeClr val="dk1"/>
                </a:solidFill>
                <a:latin typeface="Arial"/>
                <a:ea typeface="Arial"/>
                <a:cs typeface="Arial"/>
                <a:sym typeface="Arial"/>
              </a:rPr>
              <a:t>Scheduling/Execution: interleaving</a:t>
            </a:r>
            <a:r>
              <a:rPr lang="en-US" sz="1700" b="1">
                <a:solidFill>
                  <a:schemeClr val="dk1"/>
                </a:solidFill>
              </a:rPr>
              <a:t>, dispatching, different states</a:t>
            </a:r>
            <a:endParaRPr sz="1700" b="0" i="0" u="none" strike="noStrike" cap="none">
              <a:solidFill>
                <a:schemeClr val="dk1"/>
              </a:solidFill>
              <a:latin typeface="Arial"/>
              <a:ea typeface="Arial"/>
              <a:cs typeface="Arial"/>
              <a:sym typeface="Arial"/>
            </a:endParaRPr>
          </a:p>
          <a:p>
            <a:pPr marL="151799" marR="0" lvl="0" indent="-142869" algn="l" rtl="0">
              <a:spcBef>
                <a:spcPts val="1705"/>
              </a:spcBef>
              <a:spcAft>
                <a:spcPts val="0"/>
              </a:spcAft>
              <a:buClr>
                <a:schemeClr val="dk1"/>
              </a:buClr>
              <a:buSzPts val="1700"/>
              <a:buFont typeface="Arial"/>
              <a:buChar char="•"/>
            </a:pPr>
            <a:r>
              <a:rPr lang="en-US" sz="1700">
                <a:solidFill>
                  <a:schemeClr val="dk1"/>
                </a:solidFill>
                <a:latin typeface="Arial"/>
                <a:ea typeface="Arial"/>
                <a:cs typeface="Arial"/>
                <a:sym typeface="Arial"/>
              </a:rPr>
              <a:t>Today, the unit of dispatching is referred to as a </a:t>
            </a:r>
            <a:r>
              <a:rPr lang="en-US" sz="1700" b="1">
                <a:solidFill>
                  <a:schemeClr val="dk1"/>
                </a:solidFill>
                <a:latin typeface="Arial"/>
                <a:ea typeface="Arial"/>
                <a:cs typeface="Arial"/>
                <a:sym typeface="Arial"/>
              </a:rPr>
              <a:t>thread </a:t>
            </a:r>
            <a:r>
              <a:rPr lang="en-US" sz="1700">
                <a:solidFill>
                  <a:schemeClr val="dk1"/>
                </a:solidFill>
                <a:latin typeface="Arial"/>
                <a:ea typeface="Arial"/>
                <a:cs typeface="Arial"/>
                <a:sym typeface="Arial"/>
              </a:rPr>
              <a:t>or </a:t>
            </a:r>
            <a:r>
              <a:rPr lang="en-US" sz="1700" b="1">
                <a:solidFill>
                  <a:schemeClr val="dk1"/>
                </a:solidFill>
                <a:latin typeface="Arial"/>
                <a:ea typeface="Arial"/>
                <a:cs typeface="Arial"/>
                <a:sym typeface="Arial"/>
              </a:rPr>
              <a:t>lightweight process</a:t>
            </a:r>
            <a:endParaRPr sz="1700" b="1">
              <a:solidFill>
                <a:schemeClr val="dk1"/>
              </a:solidFill>
              <a:latin typeface="Arial"/>
              <a:ea typeface="Arial"/>
              <a:cs typeface="Arial"/>
              <a:sym typeface="Arial"/>
            </a:endParaRPr>
          </a:p>
          <a:p>
            <a:pPr marL="914400" marR="0" lvl="1" indent="-336550" algn="l" rtl="0">
              <a:spcBef>
                <a:spcPts val="1705"/>
              </a:spcBef>
              <a:spcAft>
                <a:spcPts val="0"/>
              </a:spcAft>
              <a:buClr>
                <a:schemeClr val="dk1"/>
              </a:buClr>
              <a:buSzPts val="1700"/>
              <a:buChar char="•"/>
            </a:pPr>
            <a:r>
              <a:rPr lang="en-US" sz="1700" b="1">
                <a:solidFill>
                  <a:schemeClr val="dk1"/>
                </a:solidFill>
              </a:rPr>
              <a:t>How many threads are in a  process?</a:t>
            </a:r>
            <a:endParaRPr sz="1700" b="1">
              <a:solidFill>
                <a:schemeClr val="dk1"/>
              </a:solidFill>
            </a:endParaRPr>
          </a:p>
          <a:p>
            <a:pPr marL="151799" marR="0" lvl="0" indent="-142869" algn="l" rtl="0">
              <a:spcBef>
                <a:spcPts val="1709"/>
              </a:spcBef>
              <a:spcAft>
                <a:spcPts val="0"/>
              </a:spcAft>
              <a:buClr>
                <a:schemeClr val="dk1"/>
              </a:buClr>
              <a:buSzPts val="1700"/>
              <a:buFont typeface="Arial"/>
              <a:buChar char="•"/>
            </a:pPr>
            <a:r>
              <a:rPr lang="en-US" sz="1700">
                <a:solidFill>
                  <a:schemeClr val="dk1"/>
                </a:solidFill>
                <a:latin typeface="Arial"/>
                <a:ea typeface="Arial"/>
                <a:cs typeface="Arial"/>
                <a:sym typeface="Arial"/>
              </a:rPr>
              <a:t>The unit of resource ownership remains the </a:t>
            </a:r>
            <a:r>
              <a:rPr lang="en-US" sz="1700" b="1">
                <a:solidFill>
                  <a:schemeClr val="dk1"/>
                </a:solidFill>
                <a:latin typeface="Arial"/>
                <a:ea typeface="Arial"/>
                <a:cs typeface="Arial"/>
                <a:sym typeface="Arial"/>
              </a:rPr>
              <a:t>process </a:t>
            </a:r>
            <a:r>
              <a:rPr lang="en-US" sz="1700">
                <a:solidFill>
                  <a:schemeClr val="dk1"/>
                </a:solidFill>
                <a:latin typeface="Arial"/>
                <a:ea typeface="Arial"/>
                <a:cs typeface="Arial"/>
                <a:sym typeface="Arial"/>
              </a:rPr>
              <a:t>or </a:t>
            </a:r>
            <a:r>
              <a:rPr lang="en-US" sz="1700" b="1">
                <a:solidFill>
                  <a:schemeClr val="dk1"/>
                </a:solidFill>
                <a:latin typeface="Arial"/>
                <a:ea typeface="Arial"/>
                <a:cs typeface="Arial"/>
                <a:sym typeface="Arial"/>
              </a:rPr>
              <a:t>task</a:t>
            </a:r>
            <a:endParaRPr sz="1700" b="1">
              <a:solidFill>
                <a:schemeClr val="dk1"/>
              </a:solidFill>
              <a:latin typeface="Arial"/>
              <a:ea typeface="Arial"/>
              <a:cs typeface="Arial"/>
              <a:sym typeface="Arial"/>
            </a:endParaRPr>
          </a:p>
          <a:p>
            <a:pPr marL="457200" marR="0" lvl="0" indent="0" algn="l" rtl="0">
              <a:spcBef>
                <a:spcPts val="1709"/>
              </a:spcBef>
              <a:spcAft>
                <a:spcPts val="0"/>
              </a:spcAft>
              <a:buNone/>
            </a:pPr>
            <a:endParaRPr sz="1700" b="1">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3"/>
          <p:cNvSpPr txBox="1">
            <a:spLocks noGrp="1"/>
          </p:cNvSpPr>
          <p:nvPr>
            <p:ph type="body" idx="1"/>
          </p:nvPr>
        </p:nvSpPr>
        <p:spPr>
          <a:xfrm>
            <a:off x="914400" y="2566988"/>
            <a:ext cx="8229600" cy="2814637"/>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US"/>
              <a:t>Many-to-One</a:t>
            </a:r>
            <a:br>
              <a:rPr lang="en-US"/>
            </a:br>
            <a:endParaRPr/>
          </a:p>
          <a:p>
            <a:pPr marL="365760" lvl="0" indent="-256032" algn="l" rtl="0">
              <a:spcBef>
                <a:spcPts val="400"/>
              </a:spcBef>
              <a:spcAft>
                <a:spcPts val="0"/>
              </a:spcAft>
              <a:buSzPts val="1836"/>
              <a:buChar char="🞂"/>
            </a:pPr>
            <a:r>
              <a:rPr lang="en-US"/>
              <a:t>One-to-One</a:t>
            </a:r>
            <a:br>
              <a:rPr lang="en-US"/>
            </a:br>
            <a:endParaRPr/>
          </a:p>
          <a:p>
            <a:pPr marL="365760" lvl="0" indent="-256032" algn="l" rtl="0">
              <a:spcBef>
                <a:spcPts val="400"/>
              </a:spcBef>
              <a:spcAft>
                <a:spcPts val="0"/>
              </a:spcAft>
              <a:buSzPts val="1836"/>
              <a:buChar char="🞂"/>
            </a:pPr>
            <a:r>
              <a:rPr lang="en-US"/>
              <a:t>Many-to-Many</a:t>
            </a:r>
            <a:endParaRPr/>
          </a:p>
          <a:p>
            <a:pPr marL="365760" lvl="0" indent="-139446" algn="l" rtl="0">
              <a:spcBef>
                <a:spcPts val="400"/>
              </a:spcBef>
              <a:spcAft>
                <a:spcPts val="0"/>
              </a:spcAft>
              <a:buSzPts val="1836"/>
              <a:buNone/>
            </a:pPr>
            <a:endParaRPr/>
          </a:p>
        </p:txBody>
      </p:sp>
      <p:sp>
        <p:nvSpPr>
          <p:cNvPr id="307" name="Google Shape;307;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Multithreading Models</a:t>
            </a:r>
            <a:endParaRPr/>
          </a:p>
        </p:txBody>
      </p:sp>
      <p:sp>
        <p:nvSpPr>
          <p:cNvPr id="308" name="Google Shape;308;p23"/>
          <p:cNvSpPr/>
          <p:nvPr/>
        </p:nvSpPr>
        <p:spPr>
          <a:xfrm>
            <a:off x="928688" y="1184275"/>
            <a:ext cx="4167187" cy="9144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a:p>
            <a:pPr marL="0" marR="0" lvl="0" indent="0" algn="l" rtl="0">
              <a:spcBef>
                <a:spcPts val="0"/>
              </a:spcBef>
              <a:spcAft>
                <a:spcPts val="0"/>
              </a:spcAft>
              <a:buNone/>
            </a:pPr>
            <a:r>
              <a:rPr lang="en-US" sz="1800">
                <a:solidFill>
                  <a:schemeClr val="dk1"/>
                </a:solidFill>
                <a:latin typeface="Verdana"/>
                <a:ea typeface="Verdana"/>
                <a:cs typeface="Verdana"/>
                <a:sym typeface="Verdana"/>
              </a:rPr>
              <a:t>User Thread – to - Kernel Thread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4"/>
          <p:cNvSpPr txBox="1">
            <a:spLocks noGrp="1"/>
          </p:cNvSpPr>
          <p:nvPr>
            <p:ph type="body" idx="1"/>
          </p:nvPr>
        </p:nvSpPr>
        <p:spPr>
          <a:xfrm>
            <a:off x="528638" y="1496290"/>
            <a:ext cx="3814762" cy="4742275"/>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SzPct val="68000"/>
              <a:buFont typeface="Arial"/>
              <a:buNone/>
            </a:pPr>
            <a:r>
              <a:rPr lang="en-US" sz="2800"/>
              <a:t>Many user-level threads mapped to single kernel thread</a:t>
            </a:r>
            <a:endParaRPr/>
          </a:p>
          <a:p>
            <a:pPr marL="0" lvl="0" indent="0" algn="l" rtl="0">
              <a:spcBef>
                <a:spcPts val="400"/>
              </a:spcBef>
              <a:spcAft>
                <a:spcPts val="0"/>
              </a:spcAft>
              <a:buSzPct val="68000"/>
              <a:buFont typeface="Arial"/>
              <a:buNone/>
            </a:pPr>
            <a:endParaRPr sz="2800"/>
          </a:p>
          <a:p>
            <a:pPr marL="365760" lvl="0" indent="-256032" algn="l" rtl="0">
              <a:spcBef>
                <a:spcPts val="400"/>
              </a:spcBef>
              <a:spcAft>
                <a:spcPts val="0"/>
              </a:spcAft>
              <a:buSzPct val="68000"/>
              <a:buChar char="🞂"/>
            </a:pPr>
            <a:r>
              <a:rPr lang="en-US" sz="2800"/>
              <a:t>Only one thread can access the kernel at a time,</a:t>
            </a:r>
            <a:endParaRPr/>
          </a:p>
          <a:p>
            <a:pPr marL="365760" lvl="0" indent="-162331" algn="l" rtl="0">
              <a:spcBef>
                <a:spcPts val="400"/>
              </a:spcBef>
              <a:spcAft>
                <a:spcPts val="0"/>
              </a:spcAft>
              <a:buSzPct val="68000"/>
              <a:buNone/>
            </a:pPr>
            <a:endParaRPr sz="2800"/>
          </a:p>
          <a:p>
            <a:pPr marL="365760" lvl="0" indent="-256032" algn="l" rtl="0">
              <a:spcBef>
                <a:spcPts val="400"/>
              </a:spcBef>
              <a:spcAft>
                <a:spcPts val="0"/>
              </a:spcAft>
              <a:buSzPct val="68000"/>
              <a:buChar char="🞂"/>
            </a:pPr>
            <a:r>
              <a:rPr lang="en-US" sz="2800"/>
              <a:t>multiple threads are unable to run in parallel on multicore systems.</a:t>
            </a:r>
            <a:endParaRPr/>
          </a:p>
          <a:p>
            <a:pPr marL="365760" lvl="0" indent="-175717" algn="l" rtl="0">
              <a:spcBef>
                <a:spcPts val="400"/>
              </a:spcBef>
              <a:spcAft>
                <a:spcPts val="0"/>
              </a:spcAft>
              <a:buSzPct val="68000"/>
              <a:buNone/>
            </a:pPr>
            <a:endParaRPr sz="2400"/>
          </a:p>
          <a:p>
            <a:pPr marL="365760" lvl="0" indent="-256031" algn="l" rtl="0">
              <a:spcBef>
                <a:spcPts val="400"/>
              </a:spcBef>
              <a:spcAft>
                <a:spcPts val="0"/>
              </a:spcAft>
              <a:buSzPct val="68000"/>
              <a:buChar char="🞂"/>
            </a:pPr>
            <a:r>
              <a:rPr lang="en-US" sz="2400"/>
              <a:t>the entire process will block if a thread makes a blocking system call</a:t>
            </a:r>
            <a:endParaRPr sz="2800"/>
          </a:p>
          <a:p>
            <a:pPr marL="365760" lvl="0" indent="-165699" algn="l" rtl="0">
              <a:spcBef>
                <a:spcPts val="400"/>
              </a:spcBef>
              <a:spcAft>
                <a:spcPts val="0"/>
              </a:spcAft>
              <a:buSzPct val="68000"/>
              <a:buFont typeface="Arial"/>
              <a:buNone/>
            </a:pPr>
            <a:endParaRPr/>
          </a:p>
        </p:txBody>
      </p:sp>
      <p:sp>
        <p:nvSpPr>
          <p:cNvPr id="315" name="Google Shape;31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Many-to-One</a:t>
            </a:r>
            <a:endParaRPr/>
          </a:p>
        </p:txBody>
      </p:sp>
      <p:pic>
        <p:nvPicPr>
          <p:cNvPr id="316" name="Google Shape;316;p24"/>
          <p:cNvPicPr preferRelativeResize="0"/>
          <p:nvPr/>
        </p:nvPicPr>
        <p:blipFill rotWithShape="1">
          <a:blip r:embed="rId3">
            <a:alphaModFix/>
          </a:blip>
          <a:srcRect/>
          <a:stretch/>
        </p:blipFill>
        <p:spPr>
          <a:xfrm>
            <a:off x="4343400" y="1262063"/>
            <a:ext cx="4800600" cy="4714875"/>
          </a:xfrm>
          <a:prstGeom prst="rect">
            <a:avLst/>
          </a:prstGeom>
          <a:noFill/>
          <a:ln>
            <a:noFill/>
          </a:ln>
        </p:spPr>
      </p:pic>
      <p:sp>
        <p:nvSpPr>
          <p:cNvPr id="317" name="Google Shape;317;p24"/>
          <p:cNvSpPr/>
          <p:nvPr/>
        </p:nvSpPr>
        <p:spPr>
          <a:xfrm rot="-3265020">
            <a:off x="5372100" y="5143500"/>
            <a:ext cx="914400" cy="914400"/>
          </a:xfrm>
          <a:prstGeom prst="arc">
            <a:avLst>
              <a:gd name="adj1" fmla="val 16200000"/>
              <a:gd name="adj2" fmla="val 1576558"/>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5"/>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360"/>
              <a:buFont typeface="Arial"/>
              <a:buNone/>
            </a:pPr>
            <a:r>
              <a:rPr lang="en-US" sz="2000"/>
              <a:t>Each user-level thread maps to kernel thread</a:t>
            </a:r>
            <a:endParaRPr/>
          </a:p>
          <a:p>
            <a:pPr marL="365760" lvl="0" indent="-256032" algn="l" rtl="0">
              <a:spcBef>
                <a:spcPts val="400"/>
              </a:spcBef>
              <a:spcAft>
                <a:spcPts val="0"/>
              </a:spcAft>
              <a:buSzPts val="1360"/>
              <a:buChar char="🞂"/>
            </a:pPr>
            <a:r>
              <a:rPr lang="en-US" sz="2000"/>
              <a:t>more concurrency than the many-to-one model by allowing another thread to run when a thread makes a blocking system call.</a:t>
            </a:r>
            <a:endParaRPr/>
          </a:p>
          <a:p>
            <a:pPr marL="365760" lvl="0" indent="-256032" algn="l" rtl="0">
              <a:spcBef>
                <a:spcPts val="400"/>
              </a:spcBef>
              <a:spcAft>
                <a:spcPts val="0"/>
              </a:spcAft>
              <a:buSzPts val="1360"/>
              <a:buChar char="🞂"/>
            </a:pPr>
            <a:r>
              <a:rPr lang="en-US" sz="2000"/>
              <a:t>Allows multiple threads to run in parallel on multiprocessors.</a:t>
            </a:r>
            <a:endParaRPr/>
          </a:p>
          <a:p>
            <a:pPr marL="365760" lvl="0" indent="-256032" algn="l" rtl="0">
              <a:spcBef>
                <a:spcPts val="400"/>
              </a:spcBef>
              <a:spcAft>
                <a:spcPts val="0"/>
              </a:spcAft>
              <a:buSzPts val="1360"/>
              <a:buChar char="🞂"/>
            </a:pPr>
            <a:r>
              <a:rPr lang="en-US" sz="2000"/>
              <a:t>drawback is, creating a user thread requires creating the corresponding kernel thread</a:t>
            </a:r>
            <a:endParaRPr sz="2000"/>
          </a:p>
        </p:txBody>
      </p:sp>
      <p:sp>
        <p:nvSpPr>
          <p:cNvPr id="324" name="Google Shape;324;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One-to-One</a:t>
            </a:r>
            <a:endParaRPr/>
          </a:p>
        </p:txBody>
      </p:sp>
      <p:pic>
        <p:nvPicPr>
          <p:cNvPr id="325" name="Google Shape;325;p25"/>
          <p:cNvPicPr preferRelativeResize="0"/>
          <p:nvPr/>
        </p:nvPicPr>
        <p:blipFill rotWithShape="1">
          <a:blip r:embed="rId3">
            <a:alphaModFix/>
          </a:blip>
          <a:srcRect/>
          <a:stretch/>
        </p:blipFill>
        <p:spPr>
          <a:xfrm>
            <a:off x="908050" y="4004000"/>
            <a:ext cx="7475538" cy="20920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6"/>
          <p:cNvSpPr txBox="1">
            <a:spLocks noGrp="1"/>
          </p:cNvSpPr>
          <p:nvPr>
            <p:ph type="body" idx="1"/>
          </p:nvPr>
        </p:nvSpPr>
        <p:spPr>
          <a:xfrm>
            <a:off x="827088" y="1574800"/>
            <a:ext cx="4049712" cy="5075382"/>
          </a:xfrm>
          <a:prstGeom prst="rect">
            <a:avLst/>
          </a:prstGeom>
          <a:noFill/>
          <a:ln>
            <a:noFill/>
          </a:ln>
        </p:spPr>
        <p:txBody>
          <a:bodyPr spcFirstLastPara="1" wrap="square" lIns="91425" tIns="45700" rIns="91425" bIns="45700" anchor="t" anchorCtr="0">
            <a:normAutofit fontScale="85000" lnSpcReduction="10000"/>
          </a:bodyPr>
          <a:lstStyle/>
          <a:p>
            <a:pPr marL="365760" lvl="0" indent="-256031" algn="l" rtl="0">
              <a:spcBef>
                <a:spcPts val="0"/>
              </a:spcBef>
              <a:spcAft>
                <a:spcPts val="0"/>
              </a:spcAft>
              <a:buSzPct val="68000"/>
              <a:buChar char="🞂"/>
            </a:pPr>
            <a:r>
              <a:rPr lang="en-US" sz="2400" dirty="0"/>
              <a:t>multiplexes many user-level threads to a smaller or equal number of kernel threads</a:t>
            </a:r>
            <a:endParaRPr dirty="0"/>
          </a:p>
          <a:p>
            <a:pPr marL="365760" lvl="0" indent="-175717" algn="l" rtl="0">
              <a:spcBef>
                <a:spcPts val="400"/>
              </a:spcBef>
              <a:spcAft>
                <a:spcPts val="0"/>
              </a:spcAft>
              <a:buSzPct val="68000"/>
              <a:buNone/>
            </a:pPr>
            <a:endParaRPr sz="2400" dirty="0"/>
          </a:p>
          <a:p>
            <a:pPr marL="365760" lvl="0" indent="-256031" algn="l" rtl="0">
              <a:spcBef>
                <a:spcPts val="400"/>
              </a:spcBef>
              <a:spcAft>
                <a:spcPts val="0"/>
              </a:spcAft>
              <a:buSzPct val="68000"/>
              <a:buChar char="🞂"/>
            </a:pPr>
            <a:r>
              <a:rPr lang="en-US" sz="2400" dirty="0"/>
              <a:t>developers can create as many user threads as necessary, and the corresponding</a:t>
            </a:r>
            <a:r>
              <a:rPr lang="en-US" dirty="0"/>
              <a:t> </a:t>
            </a:r>
            <a:r>
              <a:rPr lang="en-US" sz="2400" dirty="0"/>
              <a:t>kernel threads can run in parallel on a multiprocessor.</a:t>
            </a:r>
            <a:endParaRPr dirty="0"/>
          </a:p>
          <a:p>
            <a:pPr marL="365760" lvl="0" indent="-175717" algn="l" rtl="0">
              <a:spcBef>
                <a:spcPts val="400"/>
              </a:spcBef>
              <a:spcAft>
                <a:spcPts val="0"/>
              </a:spcAft>
              <a:buSzPct val="68000"/>
              <a:buNone/>
            </a:pPr>
            <a:endParaRPr sz="2400" dirty="0"/>
          </a:p>
          <a:p>
            <a:pPr marL="365760" lvl="0" indent="-256031" algn="l" rtl="0">
              <a:spcBef>
                <a:spcPts val="400"/>
              </a:spcBef>
              <a:spcAft>
                <a:spcPts val="0"/>
              </a:spcAft>
              <a:buSzPct val="68000"/>
              <a:buChar char="🞂"/>
            </a:pPr>
            <a:r>
              <a:rPr lang="en-US" sz="2400" dirty="0"/>
              <a:t>When thread performs a blocking system call, the kernel can schedule another thread for</a:t>
            </a:r>
            <a:endParaRPr dirty="0"/>
          </a:p>
          <a:p>
            <a:pPr marL="109728" lvl="0" indent="0" algn="l" rtl="0">
              <a:spcBef>
                <a:spcPts val="400"/>
              </a:spcBef>
              <a:spcAft>
                <a:spcPts val="0"/>
              </a:spcAft>
              <a:buSzPct val="68000"/>
              <a:buNone/>
            </a:pPr>
            <a:r>
              <a:rPr lang="en-US" sz="2400" dirty="0"/>
              <a:t>    execution.</a:t>
            </a:r>
            <a:endParaRPr sz="2400" dirty="0"/>
          </a:p>
        </p:txBody>
      </p:sp>
      <p:sp>
        <p:nvSpPr>
          <p:cNvPr id="332" name="Google Shape;33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Many-to-Many Model</a:t>
            </a:r>
            <a:endParaRPr/>
          </a:p>
        </p:txBody>
      </p:sp>
      <p:pic>
        <p:nvPicPr>
          <p:cNvPr id="333" name="Google Shape;333;p26"/>
          <p:cNvPicPr preferRelativeResize="0"/>
          <p:nvPr/>
        </p:nvPicPr>
        <p:blipFill rotWithShape="1">
          <a:blip r:embed="rId3">
            <a:alphaModFix/>
          </a:blip>
          <a:srcRect/>
          <a:stretch/>
        </p:blipFill>
        <p:spPr>
          <a:xfrm>
            <a:off x="5292436" y="1233488"/>
            <a:ext cx="3657889" cy="4400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lnSpcReduction="10000"/>
          </a:bodyPr>
          <a:lstStyle/>
          <a:p>
            <a:pPr marL="365760" lvl="0" indent="-256032" algn="l" rtl="0">
              <a:spcBef>
                <a:spcPts val="0"/>
              </a:spcBef>
              <a:spcAft>
                <a:spcPts val="0"/>
              </a:spcAft>
              <a:buSzPts val="1836"/>
              <a:buChar char="🞂"/>
            </a:pPr>
            <a:r>
              <a:rPr lang="en-US"/>
              <a:t>Three main thread libraries in use today:</a:t>
            </a:r>
            <a:endParaRPr/>
          </a:p>
          <a:p>
            <a:pPr marL="621792" lvl="1" indent="-228600" algn="l" rtl="0">
              <a:spcBef>
                <a:spcPts val="324"/>
              </a:spcBef>
              <a:spcAft>
                <a:spcPts val="0"/>
              </a:spcAft>
              <a:buSzPts val="2300"/>
              <a:buChar char="◦"/>
            </a:pPr>
            <a:r>
              <a:rPr lang="en-US" b="1"/>
              <a:t>POSIX Pthreads</a:t>
            </a:r>
            <a:endParaRPr/>
          </a:p>
          <a:p>
            <a:pPr marL="859536" lvl="2" indent="-228600" algn="l" rtl="0">
              <a:spcBef>
                <a:spcPts val="350"/>
              </a:spcBef>
              <a:spcAft>
                <a:spcPts val="0"/>
              </a:spcAft>
              <a:buSzPts val="2100"/>
              <a:buChar char="●"/>
            </a:pPr>
            <a:r>
              <a:rPr lang="en-US"/>
              <a:t>May be provided either as user-level or kernel-level</a:t>
            </a:r>
            <a:endParaRPr/>
          </a:p>
          <a:p>
            <a:pPr marL="859536" lvl="2" indent="-228600" algn="l" rtl="0">
              <a:spcBef>
                <a:spcPts val="350"/>
              </a:spcBef>
              <a:spcAft>
                <a:spcPts val="0"/>
              </a:spcAft>
              <a:buSzPts val="2100"/>
              <a:buChar char="●"/>
            </a:pPr>
            <a:r>
              <a:rPr lang="en-US"/>
              <a:t>A POSIX standard (IEEE 1003.1c) API for thread creation and synchronization</a:t>
            </a:r>
            <a:endParaRPr/>
          </a:p>
          <a:p>
            <a:pPr marL="859536" lvl="2" indent="-228600" algn="l" rtl="0">
              <a:spcBef>
                <a:spcPts val="350"/>
              </a:spcBef>
              <a:spcAft>
                <a:spcPts val="0"/>
              </a:spcAft>
              <a:buSzPts val="2100"/>
              <a:buChar char="●"/>
            </a:pPr>
            <a:r>
              <a:rPr lang="en-US"/>
              <a:t>API specifies behavior of the thread library, implementation is up to development of the library</a:t>
            </a:r>
            <a:endParaRPr/>
          </a:p>
          <a:p>
            <a:pPr marL="621792" lvl="1" indent="-228600" algn="l" rtl="0">
              <a:spcBef>
                <a:spcPts val="324"/>
              </a:spcBef>
              <a:spcAft>
                <a:spcPts val="0"/>
              </a:spcAft>
              <a:buSzPts val="2300"/>
              <a:buChar char="◦"/>
            </a:pPr>
            <a:r>
              <a:rPr lang="en-US" b="1"/>
              <a:t>Win32</a:t>
            </a:r>
            <a:endParaRPr/>
          </a:p>
          <a:p>
            <a:pPr marL="859536" lvl="2" indent="-228600" algn="l" rtl="0">
              <a:spcBef>
                <a:spcPts val="350"/>
              </a:spcBef>
              <a:spcAft>
                <a:spcPts val="0"/>
              </a:spcAft>
              <a:buSzPts val="2100"/>
              <a:buChar char="●"/>
            </a:pPr>
            <a:r>
              <a:rPr lang="en-US"/>
              <a:t>Kernel-level library on  Windows system</a:t>
            </a:r>
            <a:endParaRPr/>
          </a:p>
          <a:p>
            <a:pPr marL="621792" lvl="1" indent="-228600" algn="l" rtl="0">
              <a:spcBef>
                <a:spcPts val="324"/>
              </a:spcBef>
              <a:spcAft>
                <a:spcPts val="0"/>
              </a:spcAft>
              <a:buSzPts val="2300"/>
              <a:buChar char="◦"/>
            </a:pPr>
            <a:r>
              <a:rPr lang="en-US" b="1"/>
              <a:t>Java</a:t>
            </a:r>
            <a:endParaRPr/>
          </a:p>
          <a:p>
            <a:pPr marL="859536" lvl="2" indent="-228600" algn="l" rtl="0">
              <a:spcBef>
                <a:spcPts val="350"/>
              </a:spcBef>
              <a:spcAft>
                <a:spcPts val="0"/>
              </a:spcAft>
              <a:buSzPts val="2100"/>
              <a:buChar char="●"/>
            </a:pPr>
            <a:r>
              <a:rPr lang="en-US"/>
              <a:t>Java threads are managed by the JVM</a:t>
            </a:r>
            <a:endParaRPr/>
          </a:p>
          <a:p>
            <a:pPr marL="859536" lvl="2" indent="-228600" algn="l" rtl="0">
              <a:spcBef>
                <a:spcPts val="350"/>
              </a:spcBef>
              <a:spcAft>
                <a:spcPts val="0"/>
              </a:spcAft>
              <a:buSzPts val="2100"/>
              <a:buChar char="●"/>
            </a:pPr>
            <a:r>
              <a:rPr lang="en-US"/>
              <a:t>Typically implemented using the threads model provided by underlying OS</a:t>
            </a:r>
            <a:endParaRPr/>
          </a:p>
        </p:txBody>
      </p:sp>
      <p:sp>
        <p:nvSpPr>
          <p:cNvPr id="339" name="Google Shape;339;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Thread Libraries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11f9d032de0_0_2"/>
          <p:cNvSpPr txBox="1">
            <a:spLocks noGrp="1"/>
          </p:cNvSpPr>
          <p:nvPr>
            <p:ph type="body" idx="1"/>
          </p:nvPr>
        </p:nvSpPr>
        <p:spPr>
          <a:xfrm>
            <a:off x="457200" y="1481328"/>
            <a:ext cx="8229600" cy="45261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endParaRPr/>
          </a:p>
          <a:p>
            <a:pPr marL="457200" lvl="0" indent="-306324" algn="l" rtl="0">
              <a:spcBef>
                <a:spcPts val="400"/>
              </a:spcBef>
              <a:spcAft>
                <a:spcPts val="0"/>
              </a:spcAft>
              <a:buSzPts val="1224"/>
              <a:buChar char="🞂"/>
            </a:pPr>
            <a:r>
              <a:rPr lang="en-US"/>
              <a:t>In </a:t>
            </a:r>
            <a:r>
              <a:rPr lang="en-US" b="1" i="1"/>
              <a:t>asynchronous</a:t>
            </a:r>
            <a:r>
              <a:rPr lang="en-US"/>
              <a:t> threading, the parent creates one or more child threads and then executes concurrently with them.</a:t>
            </a:r>
            <a:endParaRPr/>
          </a:p>
          <a:p>
            <a:pPr marL="457200" lvl="0" indent="-306324" algn="l" rtl="0">
              <a:spcBef>
                <a:spcPts val="0"/>
              </a:spcBef>
              <a:spcAft>
                <a:spcPts val="0"/>
              </a:spcAft>
              <a:buSzPts val="1224"/>
              <a:buChar char="🞂"/>
            </a:pPr>
            <a:r>
              <a:rPr lang="en-US"/>
              <a:t>In </a:t>
            </a:r>
            <a:r>
              <a:rPr lang="en-US" b="1" i="1"/>
              <a:t>synchronous</a:t>
            </a:r>
            <a:r>
              <a:rPr lang="en-US"/>
              <a:t> threading, the parent creates one or more child threads and waits for all the child threads to exit before resuming execution.</a:t>
            </a:r>
            <a:endParaRPr/>
          </a:p>
        </p:txBody>
      </p:sp>
      <p:sp>
        <p:nvSpPr>
          <p:cNvPr id="346" name="Google Shape;346;g11f9d032de0_0_2"/>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Pthreads: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9"/>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36"/>
              <a:buFont typeface="Arial"/>
              <a:buNone/>
            </a:pPr>
            <a:r>
              <a:rPr lang="en-US" b="1">
                <a:latin typeface="Verdana"/>
                <a:ea typeface="Verdana"/>
                <a:cs typeface="Verdana"/>
                <a:sym typeface="Verdana"/>
              </a:rPr>
              <a:t> </a:t>
            </a:r>
            <a:endParaRPr b="1">
              <a:latin typeface="Verdana"/>
              <a:ea typeface="Verdana"/>
              <a:cs typeface="Verdana"/>
              <a:sym typeface="Verdana"/>
            </a:endParaRPr>
          </a:p>
        </p:txBody>
      </p:sp>
      <p:sp>
        <p:nvSpPr>
          <p:cNvPr id="352" name="Google Shape;35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POSIX: Thread Creation</a:t>
            </a:r>
            <a:endParaRPr/>
          </a:p>
        </p:txBody>
      </p:sp>
      <p:sp>
        <p:nvSpPr>
          <p:cNvPr id="353" name="Google Shape;353;p29"/>
          <p:cNvSpPr/>
          <p:nvPr/>
        </p:nvSpPr>
        <p:spPr>
          <a:xfrm>
            <a:off x="-75" y="1840625"/>
            <a:ext cx="9144000" cy="4762800"/>
          </a:xfrm>
          <a:prstGeom prst="rect">
            <a:avLst/>
          </a:prstGeom>
          <a:noFill/>
          <a:ln>
            <a:noFill/>
          </a:ln>
        </p:spPr>
        <p:txBody>
          <a:bodyPr spcFirstLastPara="1" wrap="square" lIns="91425" tIns="45700" rIns="91425" bIns="45700" anchor="t" anchorCtr="0">
            <a:spAutoFit/>
          </a:bodyPr>
          <a:lstStyle/>
          <a:p>
            <a:pPr marL="457200" marR="0" lvl="0" indent="-330200" algn="l" rtl="0">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If a variable is declared in a program, and it's outside of any function, then it is automatically in memory shared by all threads of a process. So that makes it very easy to set up an area of shared memory.</a:t>
            </a:r>
            <a:endParaRPr sz="1600">
              <a:solidFill>
                <a:schemeClr val="dk1"/>
              </a:solidFill>
              <a:latin typeface="Verdana"/>
              <a:ea typeface="Verdana"/>
              <a:cs typeface="Verdana"/>
              <a:sym typeface="Verdana"/>
            </a:endParaRPr>
          </a:p>
          <a:p>
            <a:pPr marL="457200" marR="0" lvl="0" indent="-330200" algn="l" rtl="0">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sample thread-creation call:</a:t>
            </a:r>
            <a:endParaRPr sz="1600">
              <a:solidFill>
                <a:schemeClr val="dk1"/>
              </a:solidFill>
              <a:latin typeface="Verdana"/>
              <a:ea typeface="Verdana"/>
              <a:cs typeface="Verdana"/>
              <a:sym typeface="Verdana"/>
            </a:endParaRPr>
          </a:p>
          <a:p>
            <a:pPr marL="0" marR="0" lvl="0" indent="0" algn="ctr" rtl="0">
              <a:spcBef>
                <a:spcPts val="0"/>
              </a:spcBef>
              <a:spcAft>
                <a:spcPts val="0"/>
              </a:spcAft>
              <a:buNone/>
            </a:pPr>
            <a:r>
              <a:rPr lang="en-US" sz="1600" b="1">
                <a:solidFill>
                  <a:schemeClr val="dk1"/>
                </a:solidFill>
                <a:latin typeface="Verdana"/>
                <a:ea typeface="Verdana"/>
                <a:cs typeface="Verdana"/>
                <a:sym typeface="Verdana"/>
              </a:rPr>
              <a:t>pthread_create(&amp;tid, &amp;attr, fname, paramPtr)</a:t>
            </a:r>
            <a:endParaRPr sz="1600" b="1">
              <a:solidFill>
                <a:schemeClr val="dk1"/>
              </a:solidFill>
              <a:latin typeface="Verdana"/>
              <a:ea typeface="Verdana"/>
              <a:cs typeface="Verdana"/>
              <a:sym typeface="Verdana"/>
            </a:endParaRPr>
          </a:p>
          <a:p>
            <a:pPr marL="457200" marR="0" lvl="0" indent="-330200" algn="l" rtl="0">
              <a:lnSpc>
                <a:spcPct val="100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&amp;tid is the address of a variable to store the id number of the thread</a:t>
            </a:r>
            <a:endParaRPr sz="1600">
              <a:solidFill>
                <a:schemeClr val="dk1"/>
              </a:solidFill>
              <a:latin typeface="Verdana"/>
              <a:ea typeface="Verdana"/>
              <a:cs typeface="Verdana"/>
              <a:sym typeface="Verdana"/>
            </a:endParaRPr>
          </a:p>
          <a:p>
            <a:pPr marL="457200" marR="0" lvl="0" indent="-330200" algn="l" rtl="0">
              <a:lnSpc>
                <a:spcPct val="100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&amp;attr is the address of a data structure containing attributes for the new thread to have.</a:t>
            </a:r>
            <a:endParaRPr sz="1600">
              <a:solidFill>
                <a:schemeClr val="dk1"/>
              </a:solidFill>
              <a:latin typeface="Verdana"/>
              <a:ea typeface="Verdana"/>
              <a:cs typeface="Verdana"/>
              <a:sym typeface="Verdana"/>
            </a:endParaRPr>
          </a:p>
          <a:p>
            <a:pPr marL="457200" marR="0" lvl="0" indent="-330200" algn="l" rtl="0">
              <a:lnSpc>
                <a:spcPct val="100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fname is the name of the function where the new thread will begin execution.</a:t>
            </a:r>
            <a:endParaRPr sz="1600">
              <a:solidFill>
                <a:schemeClr val="dk1"/>
              </a:solidFill>
              <a:latin typeface="Verdana"/>
              <a:ea typeface="Verdana"/>
              <a:cs typeface="Verdana"/>
              <a:sym typeface="Verdana"/>
            </a:endParaRPr>
          </a:p>
          <a:p>
            <a:pPr marL="457200" marR="0" lvl="0" indent="-330200" algn="l" rtl="0">
              <a:lnSpc>
                <a:spcPct val="100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paramPtr is a pointer to the parameter that will be passed to fname when the new thread executes fname.</a:t>
            </a:r>
            <a:endParaRPr sz="1600">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0"/>
          <p:cNvSpPr txBox="1">
            <a:spLocks noGrp="1"/>
          </p:cNvSpPr>
          <p:nvPr>
            <p:ph type="body" idx="1"/>
          </p:nvPr>
        </p:nvSpPr>
        <p:spPr>
          <a:xfrm>
            <a:off x="914400" y="1163638"/>
            <a:ext cx="8229600" cy="4530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000000"/>
              </a:buClr>
              <a:buSzPts val="1836"/>
              <a:buFont typeface="Arial"/>
              <a:buNone/>
            </a:pPr>
            <a:r>
              <a:rPr lang="en-US" b="1">
                <a:latin typeface="Verdana"/>
                <a:ea typeface="Verdana"/>
                <a:cs typeface="Verdana"/>
                <a:sym typeface="Verdana"/>
              </a:rPr>
              <a:t> </a:t>
            </a:r>
            <a:endParaRPr b="1">
              <a:latin typeface="Verdana"/>
              <a:ea typeface="Verdana"/>
              <a:cs typeface="Verdana"/>
              <a:sym typeface="Verdana"/>
            </a:endParaRPr>
          </a:p>
        </p:txBody>
      </p:sp>
      <p:sp>
        <p:nvSpPr>
          <p:cNvPr id="359" name="Google Shape;359;p30"/>
          <p:cNvSpPr txBox="1">
            <a:spLocks noGrp="1"/>
          </p:cNvSpPr>
          <p:nvPr>
            <p:ph type="title"/>
          </p:nvPr>
        </p:nvSpPr>
        <p:spPr>
          <a:xfrm>
            <a:off x="229300" y="114075"/>
            <a:ext cx="8806800" cy="4419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US"/>
              <a:t>POSIX: Thread</a:t>
            </a:r>
            <a:endParaRPr/>
          </a:p>
        </p:txBody>
      </p:sp>
      <p:sp>
        <p:nvSpPr>
          <p:cNvPr id="360" name="Google Shape;360;p30"/>
          <p:cNvSpPr/>
          <p:nvPr/>
        </p:nvSpPr>
        <p:spPr>
          <a:xfrm>
            <a:off x="79550" y="555975"/>
            <a:ext cx="8956500" cy="60897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rgbClr val="000000"/>
              </a:buClr>
              <a:buFont typeface="Arial"/>
              <a:buNone/>
            </a:pPr>
            <a:r>
              <a:rPr lang="en-US">
                <a:solidFill>
                  <a:srgbClr val="3366FF"/>
                </a:solidFill>
                <a:latin typeface="Verdana"/>
                <a:ea typeface="Verdana"/>
                <a:cs typeface="Verdana"/>
                <a:sym typeface="Verdana"/>
              </a:rPr>
              <a:t>#include &lt;pthread.h&gt;</a:t>
            </a:r>
            <a:endParaRPr sz="1000">
              <a:solidFill>
                <a:srgbClr val="3366FF"/>
              </a:solidFill>
            </a:endParaRPr>
          </a:p>
          <a:p>
            <a:pPr marL="0" lvl="0" indent="0" algn="l" rtl="0">
              <a:spcBef>
                <a:spcPts val="0"/>
              </a:spcBef>
              <a:spcAft>
                <a:spcPts val="0"/>
              </a:spcAft>
              <a:buSzPts val="4100"/>
              <a:buNone/>
            </a:pPr>
            <a:r>
              <a:rPr lang="en-US" sz="2900" b="1">
                <a:solidFill>
                  <a:schemeClr val="dk2"/>
                </a:solidFill>
                <a:highlight>
                  <a:schemeClr val="lt2"/>
                </a:highlight>
                <a:latin typeface="Lucida Sans"/>
                <a:ea typeface="Lucida Sans"/>
                <a:cs typeface="Lucida Sans"/>
                <a:sym typeface="Lucida Sans"/>
              </a:rPr>
              <a:t>POSIX: Thread ID</a:t>
            </a:r>
            <a:endParaRPr sz="2900" b="1">
              <a:solidFill>
                <a:schemeClr val="dk2"/>
              </a:solidFill>
              <a:highlight>
                <a:schemeClr val="lt2"/>
              </a:highlight>
              <a:latin typeface="Lucida Sans"/>
              <a:ea typeface="Lucida Sans"/>
              <a:cs typeface="Lucida Sans"/>
              <a:sym typeface="Lucida Sans"/>
            </a:endParaRPr>
          </a:p>
          <a:p>
            <a:pPr marL="0" lvl="0" indent="0" algn="l" rtl="0">
              <a:spcBef>
                <a:spcPts val="0"/>
              </a:spcBef>
              <a:spcAft>
                <a:spcPts val="0"/>
              </a:spcAft>
              <a:buSzPts val="4100"/>
              <a:buNone/>
            </a:pPr>
            <a:endParaRPr sz="1100" b="1">
              <a:solidFill>
                <a:schemeClr val="dk2"/>
              </a:solidFill>
              <a:highlight>
                <a:schemeClr val="lt2"/>
              </a:highlight>
              <a:latin typeface="Lucida Sans"/>
              <a:ea typeface="Lucida Sans"/>
              <a:cs typeface="Lucida Sans"/>
              <a:sym typeface="Lucida Sans"/>
            </a:endParaRPr>
          </a:p>
          <a:p>
            <a:pPr marL="0" marR="0" lvl="0" indent="0" algn="l" rtl="0">
              <a:spcBef>
                <a:spcPts val="0"/>
              </a:spcBef>
              <a:spcAft>
                <a:spcPts val="0"/>
              </a:spcAft>
              <a:buClr>
                <a:srgbClr val="000000"/>
              </a:buClr>
              <a:buFont typeface="Arial"/>
              <a:buNone/>
            </a:pPr>
            <a:r>
              <a:rPr lang="en-US">
                <a:solidFill>
                  <a:srgbClr val="0000FF"/>
                </a:solidFill>
                <a:latin typeface="Verdana"/>
                <a:ea typeface="Verdana"/>
                <a:cs typeface="Verdana"/>
                <a:sym typeface="Verdana"/>
              </a:rPr>
              <a:t>pthread_t pthread_self() </a:t>
            </a:r>
            <a:endParaRPr>
              <a:solidFill>
                <a:srgbClr val="0000FF"/>
              </a:solidFill>
              <a:latin typeface="Verdana"/>
              <a:ea typeface="Verdana"/>
              <a:cs typeface="Verdana"/>
              <a:sym typeface="Verdana"/>
            </a:endParaRPr>
          </a:p>
          <a:p>
            <a:pPr marL="0" lvl="0" indent="0" algn="l" rtl="0">
              <a:spcBef>
                <a:spcPts val="0"/>
              </a:spcBef>
              <a:spcAft>
                <a:spcPts val="0"/>
              </a:spcAft>
              <a:buClr>
                <a:schemeClr val="dk1"/>
              </a:buClr>
              <a:buFont typeface="Arial"/>
              <a:buNone/>
            </a:pPr>
            <a:r>
              <a:rPr lang="en-US" b="1">
                <a:solidFill>
                  <a:schemeClr val="dk1"/>
                </a:solidFill>
                <a:latin typeface="Verdana"/>
                <a:ea typeface="Verdana"/>
                <a:cs typeface="Verdana"/>
                <a:sym typeface="Verdana"/>
              </a:rPr>
              <a:t>returns : </a:t>
            </a:r>
            <a:r>
              <a:rPr lang="en-US">
                <a:solidFill>
                  <a:schemeClr val="dk1"/>
                </a:solidFill>
                <a:latin typeface="Verdana"/>
                <a:ea typeface="Verdana"/>
                <a:cs typeface="Verdana"/>
                <a:sym typeface="Verdana"/>
              </a:rPr>
              <a:t>ID of current (this) thread</a:t>
            </a:r>
            <a:endParaRPr>
              <a:solidFill>
                <a:schemeClr val="dk1"/>
              </a:solidFill>
              <a:latin typeface="Verdana"/>
              <a:ea typeface="Verdana"/>
              <a:cs typeface="Verdana"/>
              <a:sym typeface="Verdana"/>
            </a:endParaRPr>
          </a:p>
          <a:p>
            <a:pPr marL="0" marR="0" lvl="0" indent="0" algn="l" rtl="0">
              <a:lnSpc>
                <a:spcPct val="100000"/>
              </a:lnSpc>
              <a:spcBef>
                <a:spcPts val="0"/>
              </a:spcBef>
              <a:spcAft>
                <a:spcPts val="0"/>
              </a:spcAft>
              <a:buSzPts val="4100"/>
              <a:buNone/>
            </a:pPr>
            <a:endParaRPr sz="1100" b="1">
              <a:solidFill>
                <a:schemeClr val="dk2"/>
              </a:solidFill>
              <a:highlight>
                <a:schemeClr val="lt2"/>
              </a:highlight>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4100"/>
              <a:buFont typeface="Arial"/>
              <a:buNone/>
            </a:pPr>
            <a:r>
              <a:rPr lang="en-US" sz="2900" b="1">
                <a:solidFill>
                  <a:schemeClr val="dk2"/>
                </a:solidFill>
                <a:highlight>
                  <a:schemeClr val="lt2"/>
                </a:highlight>
                <a:latin typeface="Lucida Sans"/>
                <a:ea typeface="Lucida Sans"/>
                <a:cs typeface="Lucida Sans"/>
                <a:sym typeface="Lucida Sans"/>
              </a:rPr>
              <a:t>Wait for Thread Completion</a:t>
            </a:r>
            <a:endParaRPr sz="2900" b="1">
              <a:solidFill>
                <a:schemeClr val="dk2"/>
              </a:solidFill>
              <a:highlight>
                <a:schemeClr val="lt2"/>
              </a:highlight>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Font typeface="Arial"/>
              <a:buNone/>
            </a:pPr>
            <a:r>
              <a:rPr lang="en-US">
                <a:solidFill>
                  <a:srgbClr val="3366FF"/>
                </a:solidFill>
                <a:latin typeface="Verdana"/>
                <a:ea typeface="Verdana"/>
                <a:cs typeface="Verdana"/>
                <a:sym typeface="Verdana"/>
              </a:rPr>
              <a:t>pthread_join (thread, NULL) </a:t>
            </a:r>
            <a:endParaRPr>
              <a:solidFill>
                <a:srgbClr val="3366FF"/>
              </a:solidFill>
              <a:latin typeface="Verdana"/>
              <a:ea typeface="Verdana"/>
              <a:cs typeface="Verdana"/>
              <a:sym typeface="Verdana"/>
            </a:endParaRPr>
          </a:p>
          <a:p>
            <a:pPr marL="0" lvl="0" indent="0" algn="l" rtl="0">
              <a:spcBef>
                <a:spcPts val="400"/>
              </a:spcBef>
              <a:spcAft>
                <a:spcPts val="0"/>
              </a:spcAft>
              <a:buNone/>
            </a:pPr>
            <a:r>
              <a:rPr lang="en-US" sz="1800" b="1">
                <a:solidFill>
                  <a:schemeClr val="dk1"/>
                </a:solidFill>
                <a:latin typeface="Times New Roman"/>
                <a:ea typeface="Times New Roman"/>
                <a:cs typeface="Times New Roman"/>
                <a:sym typeface="Times New Roman"/>
              </a:rPr>
              <a:t>returns : </a:t>
            </a:r>
            <a:r>
              <a:rPr lang="en-US" sz="1800">
                <a:solidFill>
                  <a:schemeClr val="dk1"/>
                </a:solidFill>
                <a:latin typeface="Times New Roman"/>
                <a:ea typeface="Times New Roman"/>
                <a:cs typeface="Times New Roman"/>
                <a:sym typeface="Times New Roman"/>
              </a:rPr>
              <a:t>0 on success, some error code on failure.</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endParaRPr>
              <a:solidFill>
                <a:schemeClr val="dk1"/>
              </a:solidFill>
              <a:latin typeface="Verdana"/>
              <a:ea typeface="Verdana"/>
              <a:cs typeface="Verdana"/>
              <a:sym typeface="Verdana"/>
            </a:endParaRPr>
          </a:p>
          <a:p>
            <a:pPr marL="0" marR="0" lvl="0" indent="0" algn="l" rtl="0">
              <a:lnSpc>
                <a:spcPct val="100000"/>
              </a:lnSpc>
              <a:spcBef>
                <a:spcPts val="0"/>
              </a:spcBef>
              <a:spcAft>
                <a:spcPts val="0"/>
              </a:spcAft>
              <a:buNone/>
            </a:pPr>
            <a:r>
              <a:rPr lang="en-US" sz="2900" b="1">
                <a:solidFill>
                  <a:schemeClr val="dk2"/>
                </a:solidFill>
                <a:highlight>
                  <a:schemeClr val="lt2"/>
                </a:highlight>
                <a:latin typeface="Lucida Sans"/>
                <a:ea typeface="Lucida Sans"/>
                <a:cs typeface="Lucida Sans"/>
                <a:sym typeface="Lucida Sans"/>
              </a:rPr>
              <a:t>Thread Termination</a:t>
            </a: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Font typeface="Arial"/>
              <a:buNone/>
            </a:pPr>
            <a:r>
              <a:rPr lang="en-US">
                <a:solidFill>
                  <a:srgbClr val="3366FF"/>
                </a:solidFill>
                <a:latin typeface="Verdana"/>
                <a:ea typeface="Verdana"/>
                <a:cs typeface="Verdana"/>
                <a:sym typeface="Verdana"/>
              </a:rPr>
              <a:t>Void pthread_exit (return_value) </a:t>
            </a:r>
            <a:endParaRPr>
              <a:solidFill>
                <a:srgbClr val="3366FF"/>
              </a:solidFill>
              <a:latin typeface="Verdana"/>
              <a:ea typeface="Verdana"/>
              <a:cs typeface="Verdana"/>
              <a:sym typeface="Verdana"/>
            </a:endParaRPr>
          </a:p>
          <a:p>
            <a:pPr marL="0" lvl="0" indent="0" algn="l" rtl="0">
              <a:spcBef>
                <a:spcPts val="0"/>
              </a:spcBef>
              <a:spcAft>
                <a:spcPts val="0"/>
              </a:spcAft>
              <a:buClr>
                <a:schemeClr val="dk1"/>
              </a:buClr>
              <a:buFont typeface="Arial"/>
              <a:buNone/>
            </a:pPr>
            <a:endParaRPr>
              <a:solidFill>
                <a:schemeClr val="dk1"/>
              </a:solidFill>
              <a:latin typeface="Verdana"/>
              <a:ea typeface="Verdana"/>
              <a:cs typeface="Verdana"/>
              <a:sym typeface="Verdana"/>
            </a:endParaRPr>
          </a:p>
          <a:p>
            <a:pPr marL="0" lvl="0" indent="0" algn="l" rtl="0">
              <a:spcBef>
                <a:spcPts val="0"/>
              </a:spcBef>
              <a:spcAft>
                <a:spcPts val="0"/>
              </a:spcAft>
              <a:buClr>
                <a:schemeClr val="dk1"/>
              </a:buClr>
              <a:buFont typeface="Arial"/>
              <a:buNone/>
            </a:pPr>
            <a:r>
              <a:rPr lang="en-US" sz="1300">
                <a:solidFill>
                  <a:schemeClr val="dk1"/>
                </a:solidFill>
                <a:latin typeface="Verdana"/>
                <a:ea typeface="Verdana"/>
                <a:cs typeface="Verdana"/>
                <a:sym typeface="Verdana"/>
              </a:rPr>
              <a:t>Threads terminate in one of the following ways:</a:t>
            </a:r>
            <a:endParaRPr sz="900">
              <a:solidFill>
                <a:schemeClr val="dk1"/>
              </a:solidFill>
            </a:endParaRPr>
          </a:p>
          <a:p>
            <a:pPr marL="742950" lvl="1" indent="-254000" algn="l" rtl="0">
              <a:spcBef>
                <a:spcPts val="630"/>
              </a:spcBef>
              <a:spcAft>
                <a:spcPts val="0"/>
              </a:spcAft>
              <a:buClr>
                <a:srgbClr val="CC6600"/>
              </a:buClr>
              <a:buSzPts val="940"/>
              <a:buChar char="●"/>
            </a:pPr>
            <a:r>
              <a:rPr lang="en-US" sz="1300">
                <a:solidFill>
                  <a:schemeClr val="dk1"/>
                </a:solidFill>
                <a:latin typeface="Lucida Sans"/>
                <a:ea typeface="Lucida Sans"/>
                <a:cs typeface="Lucida Sans"/>
                <a:sym typeface="Lucida Sans"/>
              </a:rPr>
              <a:t>The thread's start functions performs a return specifying a return value for the thread.</a:t>
            </a:r>
            <a:endParaRPr sz="900">
              <a:solidFill>
                <a:schemeClr val="dk1"/>
              </a:solidFill>
            </a:endParaRPr>
          </a:p>
          <a:p>
            <a:pPr marL="742950" lvl="1" indent="-254000" algn="l" rtl="0">
              <a:spcBef>
                <a:spcPts val="630"/>
              </a:spcBef>
              <a:spcAft>
                <a:spcPts val="0"/>
              </a:spcAft>
              <a:buClr>
                <a:srgbClr val="CC6600"/>
              </a:buClr>
              <a:buSzPts val="940"/>
              <a:buChar char="●"/>
            </a:pPr>
            <a:r>
              <a:rPr lang="en-US" sz="1300">
                <a:solidFill>
                  <a:schemeClr val="dk1"/>
                </a:solidFill>
                <a:latin typeface="Lucida Sans"/>
                <a:ea typeface="Lucida Sans"/>
                <a:cs typeface="Lucida Sans"/>
                <a:sym typeface="Lucida Sans"/>
              </a:rPr>
              <a:t>Thread receives a request asking it to terminate using pthread_cancel()</a:t>
            </a:r>
            <a:endParaRPr sz="900">
              <a:solidFill>
                <a:schemeClr val="dk1"/>
              </a:solidFill>
            </a:endParaRPr>
          </a:p>
          <a:p>
            <a:pPr marL="742950" lvl="1" indent="-254000" algn="l" rtl="0">
              <a:spcBef>
                <a:spcPts val="630"/>
              </a:spcBef>
              <a:spcAft>
                <a:spcPts val="0"/>
              </a:spcAft>
              <a:buClr>
                <a:srgbClr val="CC6600"/>
              </a:buClr>
              <a:buSzPts val="940"/>
              <a:buChar char="●"/>
            </a:pPr>
            <a:r>
              <a:rPr lang="en-US" sz="1300">
                <a:solidFill>
                  <a:schemeClr val="dk1"/>
                </a:solidFill>
                <a:latin typeface="Verdana"/>
                <a:ea typeface="Verdana"/>
                <a:cs typeface="Verdana"/>
                <a:sym typeface="Verdana"/>
              </a:rPr>
              <a:t>Thread initiates termination pthread_exit()</a:t>
            </a:r>
            <a:endParaRPr sz="900">
              <a:solidFill>
                <a:schemeClr val="dk1"/>
              </a:solidFill>
            </a:endParaRPr>
          </a:p>
          <a:p>
            <a:pPr marL="742950" lvl="1" indent="-254000" algn="l" rtl="0">
              <a:spcBef>
                <a:spcPts val="630"/>
              </a:spcBef>
              <a:spcAft>
                <a:spcPts val="0"/>
              </a:spcAft>
              <a:buClr>
                <a:srgbClr val="CC6600"/>
              </a:buClr>
              <a:buSzPts val="940"/>
              <a:buChar char="●"/>
            </a:pPr>
            <a:r>
              <a:rPr lang="en-US" sz="1300">
                <a:solidFill>
                  <a:schemeClr val="dk1"/>
                </a:solidFill>
                <a:latin typeface="Verdana"/>
                <a:ea typeface="Verdana"/>
                <a:cs typeface="Verdana"/>
                <a:sym typeface="Verdana"/>
              </a:rPr>
              <a:t>Main process terminates</a:t>
            </a:r>
            <a:endParaRPr sz="900">
              <a:solidFill>
                <a:schemeClr val="dk1"/>
              </a:solidFill>
            </a:endParaRPr>
          </a:p>
          <a:p>
            <a:pPr marL="0" marR="0" lvl="0" indent="0" algn="l" rtl="0">
              <a:spcBef>
                <a:spcPts val="0"/>
              </a:spcBef>
              <a:spcAft>
                <a:spcPts val="0"/>
              </a:spcAft>
              <a:buClr>
                <a:srgbClr val="000000"/>
              </a:buClr>
              <a:buFont typeface="Arial"/>
              <a:buNone/>
            </a:pPr>
            <a:endParaRPr sz="1300">
              <a:solidFill>
                <a:schemeClr val="dk1"/>
              </a:solidFill>
              <a:latin typeface="Verdana"/>
              <a:ea typeface="Verdana"/>
              <a:cs typeface="Verdana"/>
              <a:sym typeface="Verdana"/>
            </a:endParaRPr>
          </a:p>
          <a:p>
            <a:pPr marL="0" marR="0" lvl="0" indent="0" algn="l" rtl="0">
              <a:spcBef>
                <a:spcPts val="0"/>
              </a:spcBef>
              <a:spcAft>
                <a:spcPts val="0"/>
              </a:spcAft>
              <a:buClr>
                <a:srgbClr val="000000"/>
              </a:buClr>
              <a:buFont typeface="Arial"/>
              <a:buNone/>
            </a:pPr>
            <a:r>
              <a:rPr lang="en-US" sz="2900" b="1">
                <a:solidFill>
                  <a:schemeClr val="dk2"/>
                </a:solidFill>
                <a:highlight>
                  <a:schemeClr val="lt2"/>
                </a:highlight>
                <a:latin typeface="Lucida Sans"/>
                <a:ea typeface="Lucida Sans"/>
                <a:cs typeface="Lucida Sans"/>
                <a:sym typeface="Lucida Sans"/>
              </a:rPr>
              <a:t>Thread Compilation</a:t>
            </a:r>
            <a:endParaRPr sz="2900" b="1">
              <a:solidFill>
                <a:schemeClr val="dk2"/>
              </a:solidFill>
              <a:highlight>
                <a:schemeClr val="lt2"/>
              </a:highlight>
              <a:latin typeface="Lucida Sans"/>
              <a:ea typeface="Lucida Sans"/>
              <a:cs typeface="Lucida Sans"/>
              <a:sym typeface="Lucida Sans"/>
            </a:endParaRPr>
          </a:p>
          <a:p>
            <a:pPr marL="0" marR="0" lvl="0" indent="0" algn="l" rtl="0">
              <a:lnSpc>
                <a:spcPct val="100000"/>
              </a:lnSpc>
              <a:spcBef>
                <a:spcPts val="0"/>
              </a:spcBef>
              <a:spcAft>
                <a:spcPts val="0"/>
              </a:spcAft>
              <a:buNone/>
            </a:pPr>
            <a:r>
              <a:rPr lang="en-US">
                <a:solidFill>
                  <a:srgbClr val="3366FF"/>
                </a:solidFill>
                <a:latin typeface="Verdana"/>
                <a:ea typeface="Verdana"/>
                <a:cs typeface="Verdana"/>
                <a:sym typeface="Verdana"/>
              </a:rPr>
              <a:t>-lpthread</a:t>
            </a:r>
            <a:endParaRPr>
              <a:solidFill>
                <a:srgbClr val="3366FF"/>
              </a:solidFill>
              <a:latin typeface="Verdana"/>
              <a:ea typeface="Verdana"/>
              <a:cs typeface="Verdana"/>
              <a:sym typeface="Verdana"/>
            </a:endParaRPr>
          </a:p>
          <a:p>
            <a:pPr marL="0" marR="0" lvl="0" indent="0" algn="l" rtl="0">
              <a:spcBef>
                <a:spcPts val="0"/>
              </a:spcBef>
              <a:spcAft>
                <a:spcPts val="0"/>
              </a:spcAft>
              <a:buClr>
                <a:srgbClr val="000000"/>
              </a:buClr>
              <a:buFont typeface="Arial"/>
              <a:buNone/>
            </a:pPr>
            <a:r>
              <a:rPr lang="en-US" b="1">
                <a:solidFill>
                  <a:srgbClr val="C00000"/>
                </a:solidFill>
                <a:highlight>
                  <a:srgbClr val="FFE599"/>
                </a:highlight>
                <a:latin typeface="Verdana"/>
                <a:ea typeface="Verdana"/>
                <a:cs typeface="Verdana"/>
                <a:sym typeface="Verdana"/>
              </a:rPr>
              <a:t>gcc -o thread thread.c -lpthread</a:t>
            </a:r>
            <a:endParaRPr b="1">
              <a:solidFill>
                <a:srgbClr val="C00000"/>
              </a:solidFill>
              <a:highlight>
                <a:srgbClr val="FFE599"/>
              </a:highlight>
              <a:latin typeface="Verdana"/>
              <a:ea typeface="Verdana"/>
              <a:cs typeface="Verdana"/>
              <a:sym typeface="Verdana"/>
            </a:endParaRPr>
          </a:p>
          <a:p>
            <a:pPr marL="0" marR="0" lvl="0" indent="0" algn="l" rtl="0">
              <a:spcBef>
                <a:spcPts val="0"/>
              </a:spcBef>
              <a:spcAft>
                <a:spcPts val="0"/>
              </a:spcAft>
              <a:buClr>
                <a:srgbClr val="000000"/>
              </a:buClr>
              <a:buFont typeface="Arial"/>
              <a:buNone/>
            </a:pPr>
            <a:r>
              <a:rPr lang="en-US">
                <a:solidFill>
                  <a:schemeClr val="dk1"/>
                </a:solidFill>
                <a:latin typeface="Verdana"/>
                <a:ea typeface="Verdana"/>
                <a:cs typeface="Verdana"/>
                <a:sym typeface="Verdana"/>
              </a:rPr>
              <a:t>	      	</a:t>
            </a:r>
            <a:endParaRPr sz="1000"/>
          </a:p>
          <a:p>
            <a:pPr marL="0" marR="0" lvl="0" indent="0" algn="l" rtl="0">
              <a:spcBef>
                <a:spcPts val="0"/>
              </a:spcBef>
              <a:spcAft>
                <a:spcPts val="0"/>
              </a:spcAft>
              <a:buClr>
                <a:srgbClr val="000000"/>
              </a:buClr>
              <a:buFont typeface="Arial"/>
              <a:buNone/>
            </a:pPr>
            <a:endParaRPr b="1">
              <a:solidFill>
                <a:schemeClr val="dk1"/>
              </a:solidFill>
              <a:latin typeface="Verdana"/>
              <a:ea typeface="Verdana"/>
              <a:cs typeface="Verdana"/>
              <a:sym typeface="Verdana"/>
            </a:endParaRPr>
          </a:p>
          <a:p>
            <a:pPr marL="0" marR="0" lvl="0" indent="0" algn="l" rtl="0">
              <a:spcBef>
                <a:spcPts val="0"/>
              </a:spcBef>
              <a:spcAft>
                <a:spcPts val="0"/>
              </a:spcAft>
              <a:buClr>
                <a:srgbClr val="000000"/>
              </a:buClr>
              <a:buFont typeface="Arial"/>
              <a:buNone/>
            </a:pP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5"/>
          <p:cNvSpPr txBox="1">
            <a:spLocks noGrp="1"/>
          </p:cNvSpPr>
          <p:nvPr>
            <p:ph type="body" idx="1"/>
          </p:nvPr>
        </p:nvSpPr>
        <p:spPr>
          <a:xfrm>
            <a:off x="166075" y="1233500"/>
            <a:ext cx="8859600" cy="5022300"/>
          </a:xfrm>
          <a:prstGeom prst="rect">
            <a:avLst/>
          </a:prstGeom>
          <a:noFill/>
          <a:ln>
            <a:noFill/>
          </a:ln>
        </p:spPr>
        <p:txBody>
          <a:bodyPr spcFirstLastPara="1" wrap="square" lIns="91425" tIns="45700" rIns="91425" bIns="45700" anchor="t" anchorCtr="0">
            <a:normAutofit/>
          </a:bodyPr>
          <a:lstStyle/>
          <a:p>
            <a:pPr marL="365760" lvl="0" indent="-256032" algn="l" rtl="0">
              <a:spcBef>
                <a:spcPts val="0"/>
              </a:spcBef>
              <a:spcAft>
                <a:spcPts val="0"/>
              </a:spcAft>
              <a:buSzPts val="1836"/>
              <a:buChar char="🞂"/>
            </a:pPr>
            <a:r>
              <a:rPr lang="en-US"/>
              <a:t>Create a number of threads in a pool where they await work</a:t>
            </a:r>
            <a:endParaRPr/>
          </a:p>
          <a:p>
            <a:pPr marL="365760" lvl="0" indent="-256032" algn="l" rtl="0">
              <a:spcBef>
                <a:spcPts val="400"/>
              </a:spcBef>
              <a:spcAft>
                <a:spcPts val="0"/>
              </a:spcAft>
              <a:buSzPts val="1836"/>
              <a:buChar char="🞂"/>
            </a:pPr>
            <a:r>
              <a:rPr lang="en-US"/>
              <a:t>Advantages:</a:t>
            </a:r>
            <a:endParaRPr/>
          </a:p>
          <a:p>
            <a:pPr marL="621792" lvl="1" indent="-228600" algn="l" rtl="0">
              <a:spcBef>
                <a:spcPts val="324"/>
              </a:spcBef>
              <a:spcAft>
                <a:spcPts val="0"/>
              </a:spcAft>
              <a:buSzPts val="2300"/>
              <a:buChar char="◦"/>
            </a:pPr>
            <a:r>
              <a:rPr lang="en-US"/>
              <a:t>Usually slightly faster to service a request with an existing thread than create a new thread</a:t>
            </a:r>
            <a:endParaRPr/>
          </a:p>
          <a:p>
            <a:pPr marL="621792" lvl="1" indent="-228600" algn="l" rtl="0">
              <a:spcBef>
                <a:spcPts val="324"/>
              </a:spcBef>
              <a:spcAft>
                <a:spcPts val="0"/>
              </a:spcAft>
              <a:buSzPts val="2300"/>
              <a:buChar char="◦"/>
            </a:pPr>
            <a:r>
              <a:rPr lang="en-US"/>
              <a:t>No matter how much the server is flooded with client requests, the number of service threads never exceeds the fixed size of the pool.</a:t>
            </a:r>
            <a:endParaRPr/>
          </a:p>
          <a:p>
            <a:pPr marL="621792" lvl="1" indent="-196850" algn="l" rtl="0">
              <a:spcBef>
                <a:spcPts val="324"/>
              </a:spcBef>
              <a:spcAft>
                <a:spcPts val="0"/>
              </a:spcAft>
              <a:buSzPts val="1800"/>
              <a:buChar char="◦"/>
            </a:pPr>
            <a:r>
              <a:rPr lang="en-US" i="1"/>
              <a:t>One opportunity to exploit the idea of implicit threading is to program the "thread pool architecture" to monitor the frequency of client requests and dynamically adjust the size of the thread pool to match demand.</a:t>
            </a:r>
            <a:endParaRPr i="1"/>
          </a:p>
        </p:txBody>
      </p:sp>
      <p:sp>
        <p:nvSpPr>
          <p:cNvPr id="367" name="Google Shape;367;p35"/>
          <p:cNvSpPr txBox="1">
            <a:spLocks noGrp="1"/>
          </p:cNvSpPr>
          <p:nvPr>
            <p:ph type="title"/>
          </p:nvPr>
        </p:nvSpPr>
        <p:spPr>
          <a:xfrm>
            <a:off x="457200" y="0"/>
            <a:ext cx="8686800" cy="9588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US"/>
              <a:t>Implicit Threading: Thread Pools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8"/>
          <p:cNvSpPr txBox="1">
            <a:spLocks noGrp="1"/>
          </p:cNvSpPr>
          <p:nvPr>
            <p:ph type="title" idx="4294967295"/>
          </p:nvPr>
        </p:nvSpPr>
        <p:spPr>
          <a:xfrm>
            <a:off x="0" y="274646"/>
            <a:ext cx="8229600" cy="766500"/>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2"/>
              </a:buClr>
              <a:buSzPct val="100000"/>
              <a:buFont typeface="Lucida Sans"/>
              <a:buNone/>
            </a:pPr>
            <a:r>
              <a:rPr lang="en-US"/>
              <a:t>Implicit Threading: Fork – Join Model</a:t>
            </a:r>
            <a:endParaRPr/>
          </a:p>
        </p:txBody>
      </p:sp>
      <p:pic>
        <p:nvPicPr>
          <p:cNvPr id="373" name="Google Shape;373;p18"/>
          <p:cNvPicPr preferRelativeResize="0"/>
          <p:nvPr/>
        </p:nvPicPr>
        <p:blipFill>
          <a:blip r:embed="rId3">
            <a:alphaModFix/>
          </a:blip>
          <a:stretch>
            <a:fillRect/>
          </a:stretch>
        </p:blipFill>
        <p:spPr>
          <a:xfrm>
            <a:off x="63225" y="1330496"/>
            <a:ext cx="8839204" cy="1842939"/>
          </a:xfrm>
          <a:prstGeom prst="rect">
            <a:avLst/>
          </a:prstGeom>
          <a:noFill/>
          <a:ln>
            <a:noFill/>
          </a:ln>
        </p:spPr>
      </p:pic>
      <p:pic>
        <p:nvPicPr>
          <p:cNvPr id="374" name="Google Shape;374;p18"/>
          <p:cNvPicPr preferRelativeResize="0"/>
          <p:nvPr/>
        </p:nvPicPr>
        <p:blipFill>
          <a:blip r:embed="rId4">
            <a:alphaModFix/>
          </a:blip>
          <a:stretch>
            <a:fillRect/>
          </a:stretch>
        </p:blipFill>
        <p:spPr>
          <a:xfrm>
            <a:off x="0" y="3325825"/>
            <a:ext cx="5138399" cy="3532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6"/>
          <p:cNvPicPr preferRelativeResize="0"/>
          <p:nvPr/>
        </p:nvPicPr>
        <p:blipFill rotWithShape="1">
          <a:blip r:embed="rId3">
            <a:alphaModFix/>
          </a:blip>
          <a:srcRect/>
          <a:stretch/>
        </p:blipFill>
        <p:spPr>
          <a:xfrm>
            <a:off x="751114" y="1012371"/>
            <a:ext cx="7707085" cy="5584369"/>
          </a:xfrm>
          <a:prstGeom prst="rect">
            <a:avLst/>
          </a:prstGeom>
          <a:noFill/>
          <a:ln>
            <a:noFill/>
          </a:ln>
        </p:spPr>
      </p:pic>
      <p:sp>
        <p:nvSpPr>
          <p:cNvPr id="120" name="Google Shape;120;p6"/>
          <p:cNvSpPr txBox="1">
            <a:spLocks noGrp="1"/>
          </p:cNvSpPr>
          <p:nvPr>
            <p:ph type="title"/>
          </p:nvPr>
        </p:nvSpPr>
        <p:spPr>
          <a:xfrm>
            <a:off x="457200" y="274646"/>
            <a:ext cx="8229600" cy="737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Process Vs. Threads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11f9d032de0_0_13"/>
          <p:cNvSpPr txBox="1">
            <a:spLocks noGrp="1"/>
          </p:cNvSpPr>
          <p:nvPr>
            <p:ph type="title"/>
          </p:nvPr>
        </p:nvSpPr>
        <p:spPr>
          <a:xfrm>
            <a:off x="457200" y="274647"/>
            <a:ext cx="8229600" cy="903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SzPts val="990"/>
              <a:buNone/>
            </a:pPr>
            <a:r>
              <a:rPr lang="en-US" sz="3290"/>
              <a:t>Implicit Thread: Fork join-OpenMP</a:t>
            </a:r>
            <a:endParaRPr sz="3290"/>
          </a:p>
        </p:txBody>
      </p:sp>
      <p:sp>
        <p:nvSpPr>
          <p:cNvPr id="381" name="Google Shape;381;g11f9d032de0_0_13"/>
          <p:cNvSpPr txBox="1"/>
          <p:nvPr/>
        </p:nvSpPr>
        <p:spPr>
          <a:xfrm>
            <a:off x="228600" y="1143000"/>
            <a:ext cx="8305800" cy="3429000"/>
          </a:xfrm>
          <a:prstGeom prst="rect">
            <a:avLst/>
          </a:prstGeom>
          <a:noFill/>
          <a:ln>
            <a:noFill/>
          </a:ln>
        </p:spPr>
        <p:txBody>
          <a:bodyPr spcFirstLastPara="1" wrap="square" lIns="91425" tIns="45700" rIns="91425" bIns="45700" anchor="t" anchorCtr="0">
            <a:noAutofit/>
          </a:bodyPr>
          <a:lstStyle/>
          <a:p>
            <a:pPr marL="330200" marR="0" lvl="0" indent="-330200" algn="l" rtl="0">
              <a:spcBef>
                <a:spcPts val="0"/>
              </a:spcBef>
              <a:spcAft>
                <a:spcPts val="0"/>
              </a:spcAft>
              <a:buClr>
                <a:srgbClr val="581E58"/>
              </a:buClr>
              <a:buSzPts val="2200"/>
              <a:buFont typeface="Arial"/>
              <a:buChar char="•"/>
            </a:pPr>
            <a:r>
              <a:rPr lang="en-US" sz="2200">
                <a:solidFill>
                  <a:srgbClr val="000000"/>
                </a:solidFill>
                <a:latin typeface="Arial"/>
                <a:ea typeface="Arial"/>
                <a:cs typeface="Arial"/>
                <a:sym typeface="Arial"/>
              </a:rPr>
              <a:t>An Application Program Interface (API) that may be used to explicitly direct multithreaded, shared memory parallelism</a:t>
            </a:r>
            <a:endParaRPr/>
          </a:p>
          <a:p>
            <a:pPr marL="330200" marR="0" lvl="0" indent="-330200" algn="l" rtl="0">
              <a:spcBef>
                <a:spcPts val="550"/>
              </a:spcBef>
              <a:spcAft>
                <a:spcPts val="0"/>
              </a:spcAft>
              <a:buClr>
                <a:srgbClr val="000000"/>
              </a:buClr>
              <a:buSzPts val="2200"/>
              <a:buFont typeface="Arial"/>
              <a:buNone/>
            </a:pPr>
            <a:endParaRPr sz="2200">
              <a:solidFill>
                <a:srgbClr val="000000"/>
              </a:solidFill>
              <a:latin typeface="Arial"/>
              <a:ea typeface="Arial"/>
              <a:cs typeface="Arial"/>
              <a:sym typeface="Arial"/>
            </a:endParaRPr>
          </a:p>
          <a:p>
            <a:pPr marL="330200" marR="0" lvl="0" indent="-330200" algn="l" rtl="0">
              <a:spcBef>
                <a:spcPts val="550"/>
              </a:spcBef>
              <a:spcAft>
                <a:spcPts val="0"/>
              </a:spcAft>
              <a:buClr>
                <a:srgbClr val="581E58"/>
              </a:buClr>
              <a:buSzPts val="2200"/>
              <a:buFont typeface="Arial"/>
              <a:buChar char="•"/>
            </a:pPr>
            <a:r>
              <a:rPr lang="en-US" sz="2200">
                <a:solidFill>
                  <a:srgbClr val="000000"/>
                </a:solidFill>
                <a:latin typeface="Arial"/>
                <a:ea typeface="Arial"/>
                <a:cs typeface="Arial"/>
                <a:sym typeface="Arial"/>
              </a:rPr>
              <a:t>Three main API components</a:t>
            </a:r>
            <a:endParaRPr/>
          </a:p>
          <a:p>
            <a:pPr marL="730250" marR="0" lvl="1" indent="-273050" algn="l" rtl="0">
              <a:spcBef>
                <a:spcPts val="500"/>
              </a:spcBef>
              <a:spcAft>
                <a:spcPts val="0"/>
              </a:spcAft>
              <a:buClr>
                <a:srgbClr val="581E58"/>
              </a:buClr>
              <a:buSzPts val="2000"/>
              <a:buFont typeface="Arial"/>
              <a:buChar char="–"/>
            </a:pPr>
            <a:r>
              <a:rPr lang="en-US" sz="2000" b="0" i="0" u="none" strike="noStrike" cap="none">
                <a:solidFill>
                  <a:srgbClr val="000000"/>
                </a:solidFill>
                <a:latin typeface="Arial"/>
                <a:ea typeface="Arial"/>
                <a:cs typeface="Arial"/>
                <a:sym typeface="Arial"/>
              </a:rPr>
              <a:t>Compiler directives</a:t>
            </a:r>
            <a:endParaRPr/>
          </a:p>
          <a:p>
            <a:pPr marL="730250" marR="0" lvl="1" indent="-273050" algn="l" rtl="0">
              <a:spcBef>
                <a:spcPts val="500"/>
              </a:spcBef>
              <a:spcAft>
                <a:spcPts val="0"/>
              </a:spcAft>
              <a:buClr>
                <a:srgbClr val="581E58"/>
              </a:buClr>
              <a:buSzPts val="2000"/>
              <a:buFont typeface="Arial"/>
              <a:buChar char="–"/>
            </a:pPr>
            <a:r>
              <a:rPr lang="en-US" sz="2000" b="0" i="0" u="none" strike="noStrike" cap="none">
                <a:solidFill>
                  <a:srgbClr val="000000"/>
                </a:solidFill>
                <a:latin typeface="Arial"/>
                <a:ea typeface="Arial"/>
                <a:cs typeface="Arial"/>
                <a:sym typeface="Arial"/>
              </a:rPr>
              <a:t>Runtime library routines</a:t>
            </a:r>
            <a:endParaRPr/>
          </a:p>
          <a:p>
            <a:pPr marL="730250" marR="0" lvl="1" indent="-273050" algn="l" rtl="0">
              <a:spcBef>
                <a:spcPts val="500"/>
              </a:spcBef>
              <a:spcAft>
                <a:spcPts val="0"/>
              </a:spcAft>
              <a:buClr>
                <a:srgbClr val="581E58"/>
              </a:buClr>
              <a:buSzPts val="2000"/>
              <a:buFont typeface="Arial"/>
              <a:buChar char="–"/>
            </a:pPr>
            <a:r>
              <a:rPr lang="en-US" sz="2000" b="0" i="0" u="none" strike="noStrike" cap="none">
                <a:solidFill>
                  <a:srgbClr val="000000"/>
                </a:solidFill>
                <a:latin typeface="Arial"/>
                <a:ea typeface="Arial"/>
                <a:cs typeface="Arial"/>
                <a:sym typeface="Arial"/>
              </a:rPr>
              <a:t>Environment variables</a:t>
            </a:r>
            <a:endParaRPr/>
          </a:p>
          <a:p>
            <a:pPr marL="457200" marR="0" lvl="1" indent="0" algn="l" rtl="0">
              <a:spcBef>
                <a:spcPts val="500"/>
              </a:spcBef>
              <a:spcAft>
                <a:spcPts val="0"/>
              </a:spcAft>
              <a:buClr>
                <a:srgbClr val="000000"/>
              </a:buClr>
              <a:buSzPts val="2000"/>
              <a:buFont typeface="Arial"/>
              <a:buNone/>
            </a:pPr>
            <a:endParaRPr sz="2000"/>
          </a:p>
          <a:p>
            <a:pPr marL="457200" marR="0" lvl="1" indent="0" algn="l" rtl="0">
              <a:spcBef>
                <a:spcPts val="500"/>
              </a:spcBef>
              <a:spcAft>
                <a:spcPts val="0"/>
              </a:spcAft>
              <a:buClr>
                <a:srgbClr val="000000"/>
              </a:buClr>
              <a:buSzPts val="2000"/>
              <a:buFont typeface="Arial"/>
              <a:buNone/>
            </a:pPr>
            <a:r>
              <a:rPr lang="en-US" sz="2000" u="sng">
                <a:solidFill>
                  <a:srgbClr val="C00000"/>
                </a:solidFill>
              </a:rPr>
              <a:t>(Note in syllabus) </a:t>
            </a:r>
            <a:r>
              <a:rPr lang="en-US" sz="2000" u="sng"/>
              <a:t>Optional: A Project, brought to you by Government of Apple: Grand Central Dispatcher</a:t>
            </a:r>
            <a:endParaRPr sz="2000" u="sng"/>
          </a:p>
          <a:p>
            <a:pPr marL="457200" marR="0" lvl="0" indent="-355600" algn="l" rtl="0">
              <a:spcBef>
                <a:spcPts val="500"/>
              </a:spcBef>
              <a:spcAft>
                <a:spcPts val="0"/>
              </a:spcAft>
              <a:buSzPts val="2000"/>
              <a:buChar char="-"/>
            </a:pPr>
            <a:r>
              <a:rPr lang="en-US" sz="2000"/>
              <a:t>GCD, technology developed for macOS and iOS.</a:t>
            </a:r>
            <a:endParaRPr sz="2000"/>
          </a:p>
          <a:p>
            <a:pPr marL="457200" marR="0" lvl="0" indent="-355600" algn="l" rtl="0">
              <a:spcBef>
                <a:spcPts val="0"/>
              </a:spcBef>
              <a:spcAft>
                <a:spcPts val="0"/>
              </a:spcAft>
              <a:buSzPts val="2000"/>
              <a:buChar char="-"/>
            </a:pPr>
            <a:r>
              <a:rPr lang="en-US" sz="2000"/>
              <a:t>combination of a runtime library, API,</a:t>
            </a:r>
            <a:endParaRPr sz="2000"/>
          </a:p>
          <a:p>
            <a:pPr marL="457200" marR="0" lvl="0" indent="-355600" algn="l" rtl="0">
              <a:spcBef>
                <a:spcPts val="0"/>
              </a:spcBef>
              <a:spcAft>
                <a:spcPts val="0"/>
              </a:spcAft>
              <a:buSzPts val="2000"/>
              <a:buChar char="-"/>
            </a:pPr>
            <a:r>
              <a:rPr lang="en-US" sz="2000"/>
              <a:t>runs code or task in parallel like Open MP</a:t>
            </a:r>
            <a:endParaRPr sz="2000"/>
          </a:p>
          <a:p>
            <a:pPr marL="457200" marR="0" lvl="0" indent="0" algn="l" rtl="0">
              <a:spcBef>
                <a:spcPts val="55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4"/>
          <p:cNvSpPr txBox="1">
            <a:spLocks noGrp="1"/>
          </p:cNvSpPr>
          <p:nvPr>
            <p:ph type="body" idx="1"/>
          </p:nvPr>
        </p:nvSpPr>
        <p:spPr>
          <a:xfrm>
            <a:off x="827088" y="1106045"/>
            <a:ext cx="7901276" cy="5461000"/>
          </a:xfrm>
          <a:prstGeom prst="rect">
            <a:avLst/>
          </a:prstGeom>
          <a:noFill/>
          <a:ln>
            <a:noFill/>
          </a:ln>
        </p:spPr>
        <p:txBody>
          <a:bodyPr spcFirstLastPara="1" wrap="square" lIns="91425" tIns="45700" rIns="91425" bIns="45700" anchor="t" anchorCtr="0">
            <a:normAutofit lnSpcReduction="10000"/>
          </a:bodyPr>
          <a:lstStyle/>
          <a:p>
            <a:pPr marL="381000" lvl="0" indent="-381000" algn="l" rtl="0">
              <a:spcBef>
                <a:spcPts val="0"/>
              </a:spcBef>
              <a:spcAft>
                <a:spcPts val="0"/>
              </a:spcAft>
              <a:buSzPts val="1836"/>
              <a:buChar char="🞂"/>
            </a:pPr>
            <a:r>
              <a:rPr lang="en-US"/>
              <a:t>Signals are used in UNIX systems to notify a process that a particular event has occurred</a:t>
            </a:r>
            <a:endParaRPr/>
          </a:p>
          <a:p>
            <a:pPr marL="381000" lvl="0" indent="-381000" algn="l" rtl="0">
              <a:spcBef>
                <a:spcPts val="400"/>
              </a:spcBef>
              <a:spcAft>
                <a:spcPts val="0"/>
              </a:spcAft>
              <a:buSzPts val="1836"/>
              <a:buChar char="🞂"/>
            </a:pPr>
            <a:r>
              <a:rPr lang="en-US"/>
              <a:t>A </a:t>
            </a:r>
            <a:r>
              <a:rPr lang="en-US">
                <a:solidFill>
                  <a:srgbClr val="3366FF"/>
                </a:solidFill>
              </a:rPr>
              <a:t>signal handler </a:t>
            </a:r>
            <a:r>
              <a:rPr lang="en-US"/>
              <a:t>is used to process signals</a:t>
            </a:r>
            <a:endParaRPr/>
          </a:p>
          <a:p>
            <a:pPr marL="800100" lvl="1" indent="-342900" algn="l" rtl="0">
              <a:spcBef>
                <a:spcPts val="324"/>
              </a:spcBef>
              <a:spcAft>
                <a:spcPts val="0"/>
              </a:spcAft>
              <a:buSzPts val="2300"/>
              <a:buFont typeface="Arimo"/>
              <a:buAutoNum type="arabicPeriod"/>
            </a:pPr>
            <a:r>
              <a:rPr lang="en-US"/>
              <a:t>Signal is generated by particular event</a:t>
            </a:r>
            <a:endParaRPr/>
          </a:p>
          <a:p>
            <a:pPr marL="800100" lvl="1" indent="-342900" algn="l" rtl="0">
              <a:spcBef>
                <a:spcPts val="324"/>
              </a:spcBef>
              <a:spcAft>
                <a:spcPts val="0"/>
              </a:spcAft>
              <a:buSzPts val="2300"/>
              <a:buFont typeface="Arimo"/>
              <a:buAutoNum type="arabicPeriod"/>
            </a:pPr>
            <a:r>
              <a:rPr lang="en-US"/>
              <a:t>Signal is delivered to a process</a:t>
            </a:r>
            <a:endParaRPr/>
          </a:p>
          <a:p>
            <a:pPr marL="800100" lvl="1" indent="-342900" algn="l" rtl="0">
              <a:spcBef>
                <a:spcPts val="324"/>
              </a:spcBef>
              <a:spcAft>
                <a:spcPts val="0"/>
              </a:spcAft>
              <a:buSzPts val="2300"/>
              <a:buFont typeface="Arimo"/>
              <a:buAutoNum type="arabicPeriod"/>
            </a:pPr>
            <a:r>
              <a:rPr lang="en-US"/>
              <a:t>Signal is handled</a:t>
            </a:r>
            <a:endParaRPr/>
          </a:p>
          <a:p>
            <a:pPr marL="381000" lvl="0" indent="-381000" algn="l" rtl="0">
              <a:spcBef>
                <a:spcPts val="400"/>
              </a:spcBef>
              <a:spcAft>
                <a:spcPts val="0"/>
              </a:spcAft>
              <a:buSzPts val="1836"/>
              <a:buChar char="🞂"/>
            </a:pPr>
            <a:r>
              <a:rPr lang="en-US"/>
              <a:t>Options:</a:t>
            </a:r>
            <a:endParaRPr/>
          </a:p>
          <a:p>
            <a:pPr marL="800100" lvl="1" indent="-342900" algn="l" rtl="0">
              <a:spcBef>
                <a:spcPts val="324"/>
              </a:spcBef>
              <a:spcAft>
                <a:spcPts val="0"/>
              </a:spcAft>
              <a:buSzPts val="2300"/>
              <a:buChar char="◦"/>
            </a:pPr>
            <a:r>
              <a:rPr lang="en-US"/>
              <a:t>Deliver the signal to the thread to which the signal applies</a:t>
            </a:r>
            <a:endParaRPr/>
          </a:p>
          <a:p>
            <a:pPr marL="800100" lvl="1" indent="-342900" algn="l" rtl="0">
              <a:spcBef>
                <a:spcPts val="324"/>
              </a:spcBef>
              <a:spcAft>
                <a:spcPts val="0"/>
              </a:spcAft>
              <a:buSzPts val="2300"/>
              <a:buChar char="◦"/>
            </a:pPr>
            <a:r>
              <a:rPr lang="en-US"/>
              <a:t>Deliver the signal to every thread in the process</a:t>
            </a:r>
            <a:endParaRPr/>
          </a:p>
          <a:p>
            <a:pPr marL="800100" lvl="1" indent="-342900" algn="l" rtl="0">
              <a:spcBef>
                <a:spcPts val="324"/>
              </a:spcBef>
              <a:spcAft>
                <a:spcPts val="0"/>
              </a:spcAft>
              <a:buSzPts val="2300"/>
              <a:buChar char="◦"/>
            </a:pPr>
            <a:r>
              <a:rPr lang="en-US"/>
              <a:t>Deliver the signal to certain threads in the process</a:t>
            </a:r>
            <a:endParaRPr/>
          </a:p>
          <a:p>
            <a:pPr marL="800100" lvl="1" indent="-342900" algn="l" rtl="0">
              <a:spcBef>
                <a:spcPts val="324"/>
              </a:spcBef>
              <a:spcAft>
                <a:spcPts val="0"/>
              </a:spcAft>
              <a:buSzPts val="2300"/>
              <a:buChar char="◦"/>
            </a:pPr>
            <a:r>
              <a:rPr lang="en-US"/>
              <a:t>Assign a specific thread to receive all signals for the process</a:t>
            </a:r>
            <a:endParaRPr/>
          </a:p>
        </p:txBody>
      </p:sp>
      <p:sp>
        <p:nvSpPr>
          <p:cNvPr id="388" name="Google Shape;388;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Signal Handling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7"/>
          <p:cNvSpPr txBox="1">
            <a:spLocks noGrp="1"/>
          </p:cNvSpPr>
          <p:nvPr>
            <p:ph type="body" idx="1"/>
          </p:nvPr>
        </p:nvSpPr>
        <p:spPr>
          <a:xfrm>
            <a:off x="0" y="716700"/>
            <a:ext cx="5117700" cy="6141300"/>
          </a:xfrm>
          <a:prstGeom prst="rect">
            <a:avLst/>
          </a:prstGeom>
          <a:noFill/>
          <a:ln>
            <a:noFill/>
          </a:ln>
        </p:spPr>
        <p:txBody>
          <a:bodyPr spcFirstLastPara="1" wrap="square" lIns="91425" tIns="45700" rIns="91425" bIns="45700" anchor="t" anchorCtr="0">
            <a:normAutofit fontScale="92500" lnSpcReduction="10000"/>
          </a:bodyPr>
          <a:lstStyle/>
          <a:p>
            <a:pPr marL="365760" lvl="0" indent="-264775" algn="l" rtl="0">
              <a:spcBef>
                <a:spcPts val="0"/>
              </a:spcBef>
              <a:spcAft>
                <a:spcPts val="0"/>
              </a:spcAft>
              <a:buSzPct val="68000"/>
              <a:buChar char="🞂"/>
            </a:pPr>
            <a:r>
              <a:rPr lang="en-US" b="1"/>
              <a:t>Contention Scope:</a:t>
            </a:r>
            <a:endParaRPr b="1"/>
          </a:p>
          <a:p>
            <a:pPr marL="621792" lvl="1" indent="-222142" algn="l" rtl="0">
              <a:spcBef>
                <a:spcPts val="400"/>
              </a:spcBef>
              <a:spcAft>
                <a:spcPts val="0"/>
              </a:spcAft>
              <a:buSzPct val="79826"/>
              <a:buChar char="◦"/>
            </a:pPr>
            <a:r>
              <a:rPr lang="en-US"/>
              <a:t>On systems implementing the many-to-one  and many-to-many models, the thread library schedules user-level threads to run on an available LWP. This scheme is known as </a:t>
            </a:r>
            <a:r>
              <a:rPr lang="en-US" b="1"/>
              <a:t>process contention scope (PCS)</a:t>
            </a:r>
            <a:r>
              <a:rPr lang="en-US"/>
              <a:t>,</a:t>
            </a:r>
            <a:endParaRPr/>
          </a:p>
          <a:p>
            <a:pPr marL="621792" lvl="1" indent="-222142" algn="l" rtl="0">
              <a:spcBef>
                <a:spcPts val="400"/>
              </a:spcBef>
              <a:spcAft>
                <a:spcPts val="0"/>
              </a:spcAft>
              <a:buSzPct val="79826"/>
              <a:buChar char="◦"/>
            </a:pPr>
            <a:r>
              <a:rPr lang="en-US"/>
              <a:t>(When we say the thread library </a:t>
            </a:r>
            <a:r>
              <a:rPr lang="en-US" i="1"/>
              <a:t>schedules </a:t>
            </a:r>
            <a:r>
              <a:rPr lang="en-US"/>
              <a:t>user threads onto available LWPs, we do not mean that the threads are actually running on a CPU. That would require the operating system to schedule the kernel thread onto a physical CPU.) To decide which kernel-level thread to schedule onto a CPU, the kernel uses </a:t>
            </a:r>
            <a:r>
              <a:rPr lang="en-US" b="1"/>
              <a:t>system-contention scope (SCS)</a:t>
            </a:r>
            <a:r>
              <a:rPr lang="en-US"/>
              <a:t>.</a:t>
            </a:r>
            <a:endParaRPr/>
          </a:p>
        </p:txBody>
      </p:sp>
      <p:sp>
        <p:nvSpPr>
          <p:cNvPr id="394" name="Google Shape;394;p37"/>
          <p:cNvSpPr txBox="1">
            <a:spLocks noGrp="1"/>
          </p:cNvSpPr>
          <p:nvPr>
            <p:ph type="title"/>
          </p:nvPr>
        </p:nvSpPr>
        <p:spPr>
          <a:xfrm>
            <a:off x="457200" y="-4"/>
            <a:ext cx="8229600" cy="7167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4100"/>
              <a:buFont typeface="Lucida Sans"/>
              <a:buNone/>
            </a:pPr>
            <a:r>
              <a:rPr lang="en-US"/>
              <a:t>Thread Scheduling</a:t>
            </a:r>
            <a:endParaRPr/>
          </a:p>
        </p:txBody>
      </p:sp>
      <p:pic>
        <p:nvPicPr>
          <p:cNvPr id="395" name="Google Shape;395;p37"/>
          <p:cNvPicPr preferRelativeResize="0"/>
          <p:nvPr/>
        </p:nvPicPr>
        <p:blipFill>
          <a:blip r:embed="rId3">
            <a:alphaModFix/>
          </a:blip>
          <a:stretch>
            <a:fillRect/>
          </a:stretch>
        </p:blipFill>
        <p:spPr>
          <a:xfrm>
            <a:off x="5117700" y="998925"/>
            <a:ext cx="4026300" cy="5730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body" idx="1"/>
          </p:nvPr>
        </p:nvSpPr>
        <p:spPr>
          <a:xfrm>
            <a:off x="249382" y="110837"/>
            <a:ext cx="8285018" cy="6497782"/>
          </a:xfrm>
          <a:prstGeom prst="rect">
            <a:avLst/>
          </a:prstGeom>
          <a:noFill/>
          <a:ln>
            <a:noFill/>
          </a:ln>
        </p:spPr>
        <p:txBody>
          <a:bodyPr spcFirstLastPara="1" wrap="square" lIns="91425" tIns="45700" rIns="91425" bIns="45700" anchor="t" anchorCtr="0">
            <a:noAutofit/>
          </a:bodyPr>
          <a:lstStyle/>
          <a:p>
            <a:pPr marL="365760" lvl="0" indent="-256032" algn="l" rtl="0">
              <a:spcBef>
                <a:spcPts val="0"/>
              </a:spcBef>
              <a:spcAft>
                <a:spcPts val="0"/>
              </a:spcAft>
              <a:buSzPts val="952"/>
              <a:buChar char="🞂"/>
            </a:pPr>
            <a:r>
              <a:rPr lang="en-US" sz="1400"/>
              <a:t>int main()</a:t>
            </a:r>
            <a:endParaRPr/>
          </a:p>
          <a:p>
            <a:pPr marL="365760" lvl="0" indent="-256032" algn="l" rtl="0">
              <a:spcBef>
                <a:spcPts val="400"/>
              </a:spcBef>
              <a:spcAft>
                <a:spcPts val="0"/>
              </a:spcAft>
              <a:buSzPts val="952"/>
              <a:buChar char="🞂"/>
            </a:pPr>
            <a:r>
              <a:rPr lang="en-US" sz="1400"/>
              <a:t>{</a:t>
            </a:r>
            <a:endParaRPr/>
          </a:p>
          <a:p>
            <a:pPr marL="365760" lvl="0" indent="-256032" algn="l" rtl="0">
              <a:spcBef>
                <a:spcPts val="400"/>
              </a:spcBef>
              <a:spcAft>
                <a:spcPts val="0"/>
              </a:spcAft>
              <a:buSzPts val="952"/>
              <a:buChar char="🞂"/>
            </a:pPr>
            <a:r>
              <a:rPr lang="en-US" sz="1400"/>
              <a:t>    pthread_t thread1, thread2;  </a:t>
            </a:r>
            <a:r>
              <a:rPr lang="en-US" sz="1400" b="1"/>
              <a:t>/* thread variables */</a:t>
            </a:r>
            <a:endParaRPr b="1"/>
          </a:p>
          <a:p>
            <a:pPr marL="365760" lvl="0" indent="-256032" algn="l" rtl="0">
              <a:spcBef>
                <a:spcPts val="400"/>
              </a:spcBef>
              <a:spcAft>
                <a:spcPts val="0"/>
              </a:spcAft>
              <a:buSzPts val="952"/>
              <a:buChar char="🞂"/>
            </a:pPr>
            <a:r>
              <a:rPr lang="en-US" sz="1400"/>
              <a:t>    thdata data1, data2;         /</a:t>
            </a:r>
            <a:r>
              <a:rPr lang="en-US" sz="1400" b="1"/>
              <a:t>* structs to be passed to threads */</a:t>
            </a:r>
            <a:endParaRPr b="1"/>
          </a:p>
          <a:p>
            <a:pPr marL="365760" lvl="0" indent="-256032" algn="l" rtl="0">
              <a:spcBef>
                <a:spcPts val="400"/>
              </a:spcBef>
              <a:spcAft>
                <a:spcPts val="0"/>
              </a:spcAft>
              <a:buSzPts val="952"/>
              <a:buChar char="🞂"/>
            </a:pPr>
            <a:r>
              <a:rPr lang="en-US" sz="1400"/>
              <a:t>    </a:t>
            </a:r>
            <a:endParaRPr/>
          </a:p>
          <a:p>
            <a:pPr marL="365760" lvl="0" indent="-256032" algn="l" rtl="0">
              <a:spcBef>
                <a:spcPts val="400"/>
              </a:spcBef>
              <a:spcAft>
                <a:spcPts val="0"/>
              </a:spcAft>
              <a:buSzPts val="952"/>
              <a:buChar char="🞂"/>
            </a:pPr>
            <a:r>
              <a:rPr lang="en-US" sz="1400"/>
              <a:t>   </a:t>
            </a:r>
            <a:r>
              <a:rPr lang="en-US" sz="1400" b="1"/>
              <a:t> /* initialize data to pass to thread 1 */</a:t>
            </a:r>
            <a:endParaRPr b="1"/>
          </a:p>
          <a:p>
            <a:pPr marL="365760" lvl="0" indent="-256032" algn="l" rtl="0">
              <a:spcBef>
                <a:spcPts val="400"/>
              </a:spcBef>
              <a:spcAft>
                <a:spcPts val="0"/>
              </a:spcAft>
              <a:buSzPts val="952"/>
              <a:buChar char="🞂"/>
            </a:pPr>
            <a:r>
              <a:rPr lang="en-US" sz="1400"/>
              <a:t>    data1.thread_no = 1;</a:t>
            </a:r>
            <a:endParaRPr/>
          </a:p>
          <a:p>
            <a:pPr marL="365760" lvl="0" indent="-256032" algn="l" rtl="0">
              <a:spcBef>
                <a:spcPts val="400"/>
              </a:spcBef>
              <a:spcAft>
                <a:spcPts val="0"/>
              </a:spcAft>
              <a:buSzPts val="952"/>
              <a:buChar char="🞂"/>
            </a:pPr>
            <a:r>
              <a:rPr lang="en-US" sz="1400"/>
              <a:t>    strcpy(data1.message, "Hello!");</a:t>
            </a:r>
            <a:endParaRPr/>
          </a:p>
          <a:p>
            <a:pPr marL="365760" lvl="0" indent="-195579" algn="l" rtl="0">
              <a:spcBef>
                <a:spcPts val="400"/>
              </a:spcBef>
              <a:spcAft>
                <a:spcPts val="0"/>
              </a:spcAft>
              <a:buSzPts val="952"/>
              <a:buNone/>
            </a:pPr>
            <a:endParaRPr sz="1400"/>
          </a:p>
          <a:p>
            <a:pPr marL="365760" lvl="0" indent="-256032" algn="l" rtl="0">
              <a:spcBef>
                <a:spcPts val="400"/>
              </a:spcBef>
              <a:spcAft>
                <a:spcPts val="0"/>
              </a:spcAft>
              <a:buSzPts val="952"/>
              <a:buChar char="🞂"/>
            </a:pPr>
            <a:r>
              <a:rPr lang="en-US" sz="1400"/>
              <a:t>  </a:t>
            </a:r>
            <a:r>
              <a:rPr lang="en-US" sz="1400" b="1"/>
              <a:t>  /* initialize data to pass to thread 2 */</a:t>
            </a:r>
            <a:endParaRPr b="1"/>
          </a:p>
          <a:p>
            <a:pPr marL="365760" lvl="0" indent="-256032" algn="l" rtl="0">
              <a:spcBef>
                <a:spcPts val="400"/>
              </a:spcBef>
              <a:spcAft>
                <a:spcPts val="0"/>
              </a:spcAft>
              <a:buSzPts val="952"/>
              <a:buChar char="🞂"/>
            </a:pPr>
            <a:r>
              <a:rPr lang="en-US" sz="1400"/>
              <a:t>    data2.thread_no = 2;</a:t>
            </a:r>
            <a:endParaRPr/>
          </a:p>
          <a:p>
            <a:pPr marL="365760" lvl="0" indent="-256032" algn="l" rtl="0">
              <a:spcBef>
                <a:spcPts val="400"/>
              </a:spcBef>
              <a:spcAft>
                <a:spcPts val="0"/>
              </a:spcAft>
              <a:buSzPts val="952"/>
              <a:buChar char="🞂"/>
            </a:pPr>
            <a:r>
              <a:rPr lang="en-US" sz="1400"/>
              <a:t>    strcpy(data2.message, "Hi!");</a:t>
            </a:r>
            <a:endParaRPr/>
          </a:p>
          <a:p>
            <a:pPr marL="365760" lvl="0" indent="-256032" algn="l" rtl="0">
              <a:spcBef>
                <a:spcPts val="400"/>
              </a:spcBef>
              <a:spcAft>
                <a:spcPts val="0"/>
              </a:spcAft>
              <a:buSzPts val="952"/>
              <a:buChar char="🞂"/>
            </a:pPr>
            <a:r>
              <a:rPr lang="en-US" sz="1400"/>
              <a:t>    </a:t>
            </a:r>
            <a:endParaRPr/>
          </a:p>
          <a:p>
            <a:pPr marL="365760" lvl="0" indent="-256032" algn="l" rtl="0">
              <a:spcBef>
                <a:spcPts val="400"/>
              </a:spcBef>
              <a:spcAft>
                <a:spcPts val="0"/>
              </a:spcAft>
              <a:buSzPts val="952"/>
              <a:buChar char="🞂"/>
            </a:pPr>
            <a:r>
              <a:rPr lang="en-US" sz="1400"/>
              <a:t>  </a:t>
            </a:r>
            <a:r>
              <a:rPr lang="en-US" sz="1400" b="1"/>
              <a:t>  /* create threads 1 and 2 */    </a:t>
            </a:r>
            <a:endParaRPr b="1"/>
          </a:p>
          <a:p>
            <a:pPr marL="365760" lvl="0" indent="-256032" algn="l" rtl="0">
              <a:spcBef>
                <a:spcPts val="400"/>
              </a:spcBef>
              <a:spcAft>
                <a:spcPts val="0"/>
              </a:spcAft>
              <a:buSzPts val="952"/>
              <a:buChar char="🞂"/>
            </a:pPr>
            <a:r>
              <a:rPr lang="en-US" sz="1400"/>
              <a:t>    pthread_create (&amp;thread1, NULL, (void *) &amp;print_message_function, (void *) &amp;data1);</a:t>
            </a:r>
            <a:endParaRPr/>
          </a:p>
          <a:p>
            <a:pPr marL="365760" lvl="0" indent="-256032" algn="l" rtl="0">
              <a:spcBef>
                <a:spcPts val="400"/>
              </a:spcBef>
              <a:spcAft>
                <a:spcPts val="0"/>
              </a:spcAft>
              <a:buSzPts val="952"/>
              <a:buChar char="🞂"/>
            </a:pPr>
            <a:r>
              <a:rPr lang="en-US" sz="1400"/>
              <a:t>    pthread_create (&amp;thread2, NULL, (void *) &amp;print_message_function, (void *) &amp;data2);</a:t>
            </a:r>
            <a:endParaRPr/>
          </a:p>
          <a:p>
            <a:pPr marL="365760" lvl="0" indent="-195579" algn="l" rtl="0">
              <a:spcBef>
                <a:spcPts val="400"/>
              </a:spcBef>
              <a:spcAft>
                <a:spcPts val="0"/>
              </a:spcAft>
              <a:buSzPts val="952"/>
              <a:buNone/>
            </a:pPr>
            <a:endParaRPr sz="1400"/>
          </a:p>
          <a:p>
            <a:pPr marL="365760" lvl="0" indent="-256032" algn="l" rtl="0">
              <a:spcBef>
                <a:spcPts val="400"/>
              </a:spcBef>
              <a:spcAft>
                <a:spcPts val="0"/>
              </a:spcAft>
              <a:buSzPts val="952"/>
              <a:buChar char="🞂"/>
            </a:pPr>
            <a:r>
              <a:rPr lang="en-US" sz="1400"/>
              <a:t>   </a:t>
            </a:r>
            <a:r>
              <a:rPr lang="en-US" sz="1400" b="1"/>
              <a:t> /* Main block now waits for both threads to terminate, before it exits</a:t>
            </a:r>
            <a:endParaRPr b="1"/>
          </a:p>
          <a:p>
            <a:pPr marL="365760" lvl="0" indent="-256032" algn="l" rtl="0">
              <a:spcBef>
                <a:spcPts val="400"/>
              </a:spcBef>
              <a:spcAft>
                <a:spcPts val="0"/>
              </a:spcAft>
              <a:buSzPts val="952"/>
              <a:buChar char="🞂"/>
            </a:pPr>
            <a:r>
              <a:rPr lang="en-US" sz="1400" b="1"/>
              <a:t>       If main block exits, both threads exit, even if the threads have not</a:t>
            </a:r>
            <a:endParaRPr b="1"/>
          </a:p>
          <a:p>
            <a:pPr marL="365760" lvl="0" indent="-256032" algn="l" rtl="0">
              <a:spcBef>
                <a:spcPts val="400"/>
              </a:spcBef>
              <a:spcAft>
                <a:spcPts val="0"/>
              </a:spcAft>
              <a:buSzPts val="952"/>
              <a:buChar char="🞂"/>
            </a:pPr>
            <a:r>
              <a:rPr lang="en-US" sz="1400" b="1"/>
              <a:t>       finished their work */ </a:t>
            </a:r>
            <a:endParaRPr b="1"/>
          </a:p>
          <a:p>
            <a:pPr marL="365760" lvl="0" indent="-256032" algn="l" rtl="0">
              <a:spcBef>
                <a:spcPts val="400"/>
              </a:spcBef>
              <a:spcAft>
                <a:spcPts val="0"/>
              </a:spcAft>
              <a:buSzPts val="952"/>
              <a:buChar char="🞂"/>
            </a:pPr>
            <a:r>
              <a:rPr lang="en-US" sz="1400"/>
              <a:t>    pthread_join(thread1, NULL);</a:t>
            </a:r>
            <a:endParaRPr/>
          </a:p>
          <a:p>
            <a:pPr marL="365760" lvl="0" indent="-256032" algn="l" rtl="0">
              <a:spcBef>
                <a:spcPts val="400"/>
              </a:spcBef>
              <a:spcAft>
                <a:spcPts val="0"/>
              </a:spcAft>
              <a:buSzPts val="952"/>
              <a:buChar char="🞂"/>
            </a:pPr>
            <a:r>
              <a:rPr lang="en-US" sz="1400"/>
              <a:t>    pthread_join(thread2, NULL);</a:t>
            </a:r>
            <a:endParaRPr/>
          </a:p>
          <a:p>
            <a:pPr marL="365760" lvl="0" indent="-256032" algn="l" rtl="0">
              <a:spcBef>
                <a:spcPts val="400"/>
              </a:spcBef>
              <a:spcAft>
                <a:spcPts val="0"/>
              </a:spcAft>
              <a:buSzPts val="952"/>
              <a:buChar char="🞂"/>
            </a:pPr>
            <a:r>
              <a:rPr lang="en-US" sz="1400"/>
              <a:t>          </a:t>
            </a:r>
            <a:endParaRPr sz="1400"/>
          </a:p>
          <a:p>
            <a:pPr marL="365760" lvl="0" indent="-256032" algn="l" rtl="0">
              <a:spcBef>
                <a:spcPts val="400"/>
              </a:spcBef>
              <a:spcAft>
                <a:spcPts val="0"/>
              </a:spcAft>
              <a:buSzPts val="952"/>
              <a:buChar char="🞂"/>
            </a:pPr>
            <a:r>
              <a:rPr lang="en-US" sz="1400"/>
              <a:t>exit(0);</a:t>
            </a:r>
            <a:endParaRPr/>
          </a:p>
          <a:p>
            <a:pPr marL="365760" lvl="0" indent="-256032" algn="l" rtl="0">
              <a:spcBef>
                <a:spcPts val="400"/>
              </a:spcBef>
              <a:spcAft>
                <a:spcPts val="0"/>
              </a:spcAft>
              <a:buSzPts val="952"/>
              <a:buChar char="🞂"/>
            </a:pPr>
            <a:r>
              <a:rPr lang="en-US" sz="1400"/>
              <a:t>} </a:t>
            </a:r>
            <a:endParaRPr/>
          </a:p>
          <a:p>
            <a:pPr marL="365760" lvl="0" indent="-195579" algn="l" rtl="0">
              <a:spcBef>
                <a:spcPts val="400"/>
              </a:spcBef>
              <a:spcAft>
                <a:spcPts val="0"/>
              </a:spcAft>
              <a:buSzPts val="952"/>
              <a:buNone/>
            </a:pP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206b3a001d_0_1"/>
          <p:cNvSpPr txBox="1">
            <a:spLocks noGrp="1"/>
          </p:cNvSpPr>
          <p:nvPr>
            <p:ph type="body" idx="1"/>
          </p:nvPr>
        </p:nvSpPr>
        <p:spPr>
          <a:xfrm>
            <a:off x="457200" y="1481325"/>
            <a:ext cx="8229600" cy="4896300"/>
          </a:xfrm>
          <a:prstGeom prst="rect">
            <a:avLst/>
          </a:prstGeom>
        </p:spPr>
        <p:txBody>
          <a:bodyPr spcFirstLastPara="1" wrap="square" lIns="91425" tIns="45700" rIns="91425" bIns="45700" anchor="t" anchorCtr="0">
            <a:normAutofit/>
          </a:bodyPr>
          <a:lstStyle/>
          <a:p>
            <a:pPr marL="0" lvl="0" indent="0" algn="l" rtl="0">
              <a:spcBef>
                <a:spcPts val="400"/>
              </a:spcBef>
              <a:spcAft>
                <a:spcPts val="0"/>
              </a:spcAft>
              <a:buNone/>
            </a:pPr>
            <a:r>
              <a:rPr lang="en-US" sz="1800"/>
              <a:t>It's common now that we need computer applications to work for us on multiple separate concurrent activities, such as a word processor that concurrently renders a display, checks the spelling in a document, and reads characters the user types with a keyboard.</a:t>
            </a:r>
            <a:endParaRPr sz="1800"/>
          </a:p>
          <a:p>
            <a:pPr marL="0" lvl="0" indent="0" algn="l" rtl="0">
              <a:spcBef>
                <a:spcPts val="400"/>
              </a:spcBef>
              <a:spcAft>
                <a:spcPts val="0"/>
              </a:spcAft>
              <a:buNone/>
            </a:pPr>
            <a:endParaRPr/>
          </a:p>
        </p:txBody>
      </p:sp>
      <p:sp>
        <p:nvSpPr>
          <p:cNvPr id="127" name="Google Shape;127;g1206b3a001d_0_1"/>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MultiThreading </a:t>
            </a:r>
            <a:endParaRPr/>
          </a:p>
        </p:txBody>
      </p:sp>
      <p:pic>
        <p:nvPicPr>
          <p:cNvPr id="128" name="Google Shape;128;g1206b3a001d_0_1"/>
          <p:cNvPicPr preferRelativeResize="0"/>
          <p:nvPr/>
        </p:nvPicPr>
        <p:blipFill>
          <a:blip r:embed="rId3">
            <a:alphaModFix/>
          </a:blip>
          <a:stretch>
            <a:fillRect/>
          </a:stretch>
        </p:blipFill>
        <p:spPr>
          <a:xfrm>
            <a:off x="521050" y="2943125"/>
            <a:ext cx="8268001" cy="2392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txBox="1">
            <a:spLocks noGrp="1"/>
          </p:cNvSpPr>
          <p:nvPr>
            <p:ph type="title"/>
          </p:nvPr>
        </p:nvSpPr>
        <p:spPr>
          <a:xfrm>
            <a:off x="25" y="0"/>
            <a:ext cx="9144000" cy="455400"/>
          </a:xfrm>
          <a:prstGeom prst="rect">
            <a:avLst/>
          </a:prstGeom>
          <a:noFill/>
          <a:ln>
            <a:noFill/>
          </a:ln>
        </p:spPr>
        <p:txBody>
          <a:bodyPr spcFirstLastPara="1" wrap="square" lIns="0" tIns="8925" rIns="0" bIns="0" anchor="ctr" anchorCtr="0">
            <a:spAutoFit/>
          </a:bodyPr>
          <a:lstStyle/>
          <a:p>
            <a:pPr marL="8929" lvl="0" indent="0" algn="l" rtl="0">
              <a:spcBef>
                <a:spcPts val="0"/>
              </a:spcBef>
              <a:spcAft>
                <a:spcPts val="0"/>
              </a:spcAft>
              <a:buClr>
                <a:schemeClr val="dk2"/>
              </a:buClr>
              <a:buSzPts val="4100"/>
              <a:buFont typeface="Lucida Sans"/>
              <a:buNone/>
            </a:pPr>
            <a:r>
              <a:rPr lang="en-US" sz="2900"/>
              <a:t>Single &amp; Multithreading Process</a:t>
            </a:r>
            <a:endParaRPr sz="2900"/>
          </a:p>
        </p:txBody>
      </p:sp>
      <p:sp>
        <p:nvSpPr>
          <p:cNvPr id="134" name="Google Shape;134;p5"/>
          <p:cNvSpPr txBox="1"/>
          <p:nvPr/>
        </p:nvSpPr>
        <p:spPr>
          <a:xfrm>
            <a:off x="0" y="791000"/>
            <a:ext cx="3768900" cy="3885900"/>
          </a:xfrm>
          <a:prstGeom prst="rect">
            <a:avLst/>
          </a:prstGeom>
          <a:noFill/>
          <a:ln>
            <a:noFill/>
          </a:ln>
        </p:spPr>
        <p:txBody>
          <a:bodyPr spcFirstLastPara="1" wrap="square" lIns="0" tIns="8925" rIns="0" bIns="0" anchor="t" anchorCtr="0">
            <a:spAutoFit/>
          </a:bodyPr>
          <a:lstStyle/>
          <a:p>
            <a:pPr marL="151799" marR="0" lvl="0" indent="-130169" algn="l" rtl="0">
              <a:spcBef>
                <a:spcPts val="0"/>
              </a:spcBef>
              <a:spcAft>
                <a:spcPts val="0"/>
              </a:spcAft>
              <a:buClr>
                <a:schemeClr val="dk1"/>
              </a:buClr>
              <a:buSzPts val="1500"/>
              <a:buFont typeface="Arial"/>
              <a:buChar char="•"/>
            </a:pPr>
            <a:r>
              <a:rPr lang="en-US" sz="1500">
                <a:solidFill>
                  <a:schemeClr val="dk1"/>
                </a:solidFill>
                <a:latin typeface="Arial"/>
                <a:ea typeface="Arial"/>
                <a:cs typeface="Arial"/>
                <a:sym typeface="Arial"/>
              </a:rPr>
              <a:t>Each </a:t>
            </a:r>
            <a:r>
              <a:rPr lang="en-US" sz="1500" b="1">
                <a:solidFill>
                  <a:schemeClr val="dk1"/>
                </a:solidFill>
                <a:latin typeface="Arial"/>
                <a:ea typeface="Arial"/>
                <a:cs typeface="Arial"/>
                <a:sym typeface="Arial"/>
              </a:rPr>
              <a:t>thread </a:t>
            </a:r>
            <a:r>
              <a:rPr lang="en-US" sz="1500">
                <a:solidFill>
                  <a:schemeClr val="dk1"/>
                </a:solidFill>
                <a:latin typeface="Arial"/>
                <a:ea typeface="Arial"/>
                <a:cs typeface="Arial"/>
                <a:sym typeface="Arial"/>
              </a:rPr>
              <a:t>has</a:t>
            </a:r>
            <a:endParaRPr sz="1500">
              <a:solidFill>
                <a:schemeClr val="dk1"/>
              </a:solidFill>
              <a:latin typeface="Arial"/>
              <a:ea typeface="Arial"/>
              <a:cs typeface="Arial"/>
              <a:sym typeface="Arial"/>
            </a:endParaRPr>
          </a:p>
          <a:p>
            <a:pPr marL="392892" marR="0" lvl="1" indent="-142869" algn="l" rtl="0">
              <a:lnSpc>
                <a:spcPct val="50000"/>
              </a:lnSpc>
              <a:spcBef>
                <a:spcPts val="1705"/>
              </a:spcBef>
              <a:spcAft>
                <a:spcPts val="0"/>
              </a:spcAft>
              <a:buClr>
                <a:schemeClr val="dk1"/>
              </a:buClr>
              <a:buSzPts val="1700"/>
              <a:buFont typeface="Times New Roman"/>
              <a:buChar char="•"/>
            </a:pPr>
            <a:r>
              <a:rPr lang="en-US" sz="1700" i="0" u="none" strike="noStrike" cap="none">
                <a:solidFill>
                  <a:schemeClr val="dk1"/>
                </a:solidFill>
                <a:latin typeface="Times New Roman"/>
                <a:ea typeface="Times New Roman"/>
                <a:cs typeface="Times New Roman"/>
                <a:sym typeface="Times New Roman"/>
              </a:rPr>
              <a:t>An execution state (Running, Ready, etc.)</a:t>
            </a:r>
            <a:endParaRPr sz="1700">
              <a:solidFill>
                <a:schemeClr val="dk1"/>
              </a:solidFill>
              <a:latin typeface="Times New Roman"/>
              <a:ea typeface="Times New Roman"/>
              <a:cs typeface="Times New Roman"/>
              <a:sym typeface="Times New Roman"/>
            </a:endParaRPr>
          </a:p>
          <a:p>
            <a:pPr marL="392892" marR="0" lvl="1" indent="-142869" algn="l" rtl="0">
              <a:lnSpc>
                <a:spcPct val="50000"/>
              </a:lnSpc>
              <a:spcBef>
                <a:spcPts val="1705"/>
              </a:spcBef>
              <a:spcAft>
                <a:spcPts val="0"/>
              </a:spcAft>
              <a:buClr>
                <a:schemeClr val="dk1"/>
              </a:buClr>
              <a:buSzPts val="1700"/>
              <a:buFont typeface="Times New Roman"/>
              <a:buChar char="•"/>
            </a:pPr>
            <a:r>
              <a:rPr lang="en-US" sz="1700" i="0" u="none" strike="noStrike" cap="none">
                <a:solidFill>
                  <a:schemeClr val="dk1"/>
                </a:solidFill>
                <a:latin typeface="Times New Roman"/>
                <a:ea typeface="Times New Roman"/>
                <a:cs typeface="Times New Roman"/>
                <a:sym typeface="Times New Roman"/>
              </a:rPr>
              <a:t>Saved thread context when not</a:t>
            </a:r>
            <a:r>
              <a:rPr lang="en-US" sz="1700">
                <a:solidFill>
                  <a:schemeClr val="dk1"/>
                </a:solidFill>
                <a:latin typeface="Times New Roman"/>
                <a:ea typeface="Times New Roman"/>
                <a:cs typeface="Times New Roman"/>
                <a:sym typeface="Times New Roman"/>
              </a:rPr>
              <a:t> </a:t>
            </a:r>
            <a:r>
              <a:rPr lang="en-US" sz="1700" i="0" u="none" strike="noStrike" cap="none">
                <a:solidFill>
                  <a:schemeClr val="dk1"/>
                </a:solidFill>
                <a:latin typeface="Times New Roman"/>
                <a:ea typeface="Times New Roman"/>
                <a:cs typeface="Times New Roman"/>
                <a:sym typeface="Times New Roman"/>
              </a:rPr>
              <a:t>running</a:t>
            </a:r>
            <a:endParaRPr>
              <a:latin typeface="Times New Roman"/>
              <a:ea typeface="Times New Roman"/>
              <a:cs typeface="Times New Roman"/>
              <a:sym typeface="Times New Roman"/>
            </a:endParaRPr>
          </a:p>
          <a:p>
            <a:pPr marL="392892" marR="0" lvl="1" indent="-142869" algn="l" rtl="0">
              <a:lnSpc>
                <a:spcPct val="50000"/>
              </a:lnSpc>
              <a:spcBef>
                <a:spcPts val="1705"/>
              </a:spcBef>
              <a:spcAft>
                <a:spcPts val="0"/>
              </a:spcAft>
              <a:buClr>
                <a:schemeClr val="dk1"/>
              </a:buClr>
              <a:buSzPts val="1700"/>
              <a:buFont typeface="Times New Roman"/>
              <a:buChar char="•"/>
            </a:pPr>
            <a:r>
              <a:rPr lang="en-US" sz="1700" i="0" u="none" strike="noStrike" cap="none">
                <a:solidFill>
                  <a:schemeClr val="dk1"/>
                </a:solidFill>
                <a:latin typeface="Times New Roman"/>
                <a:ea typeface="Times New Roman"/>
                <a:cs typeface="Times New Roman"/>
                <a:sym typeface="Times New Roman"/>
              </a:rPr>
              <a:t>Some per-thread static storage for local variables</a:t>
            </a:r>
            <a:endParaRPr sz="1700" i="0" u="none" strike="noStrike" cap="none">
              <a:solidFill>
                <a:schemeClr val="dk1"/>
              </a:solidFill>
              <a:latin typeface="Times New Roman"/>
              <a:ea typeface="Times New Roman"/>
              <a:cs typeface="Times New Roman"/>
              <a:sym typeface="Times New Roman"/>
            </a:endParaRPr>
          </a:p>
          <a:p>
            <a:pPr marL="392892" marR="570586" lvl="1" indent="-142869" algn="l" rtl="0">
              <a:lnSpc>
                <a:spcPct val="50000"/>
              </a:lnSpc>
              <a:spcBef>
                <a:spcPts val="1705"/>
              </a:spcBef>
              <a:spcAft>
                <a:spcPts val="0"/>
              </a:spcAft>
              <a:buClr>
                <a:schemeClr val="dk1"/>
              </a:buClr>
              <a:buSzPts val="1700"/>
              <a:buFont typeface="Times New Roman"/>
              <a:buChar char="•"/>
            </a:pPr>
            <a:r>
              <a:rPr lang="en-US" sz="1700" i="0" u="none" strike="noStrike" cap="none">
                <a:solidFill>
                  <a:schemeClr val="dk1"/>
                </a:solidFill>
                <a:latin typeface="Times New Roman"/>
                <a:ea typeface="Times New Roman"/>
                <a:cs typeface="Times New Roman"/>
                <a:sym typeface="Times New Roman"/>
              </a:rPr>
              <a:t>Access to the memory and resources of its  process (all threads of a process share this)</a:t>
            </a:r>
            <a:endParaRPr sz="1700" i="0" u="none" strike="noStrike" cap="none">
              <a:solidFill>
                <a:schemeClr val="dk1"/>
              </a:solidFill>
              <a:latin typeface="Times New Roman"/>
              <a:ea typeface="Times New Roman"/>
              <a:cs typeface="Times New Roman"/>
              <a:sym typeface="Times New Roman"/>
            </a:endParaRPr>
          </a:p>
          <a:p>
            <a:pPr marL="151799" marR="815251" lvl="0" indent="-130170" algn="l" rtl="0">
              <a:lnSpc>
                <a:spcPct val="100699"/>
              </a:lnSpc>
              <a:spcBef>
                <a:spcPts val="1687"/>
              </a:spcBef>
              <a:spcAft>
                <a:spcPts val="0"/>
              </a:spcAft>
              <a:buClr>
                <a:schemeClr val="dk1"/>
              </a:buClr>
              <a:buSzPts val="1500"/>
              <a:buFont typeface="Arial"/>
              <a:buChar char="•"/>
            </a:pPr>
            <a:r>
              <a:rPr lang="en-US" sz="1500" i="1">
                <a:solidFill>
                  <a:schemeClr val="dk1"/>
                </a:solidFill>
                <a:latin typeface="Arial"/>
                <a:ea typeface="Arial"/>
                <a:cs typeface="Arial"/>
                <a:sym typeface="Arial"/>
              </a:rPr>
              <a:t>Suspending a process involves suspending  all threads of the process</a:t>
            </a:r>
            <a:endParaRPr sz="1500" i="1">
              <a:solidFill>
                <a:schemeClr val="dk1"/>
              </a:solidFill>
              <a:latin typeface="Arial"/>
              <a:ea typeface="Arial"/>
              <a:cs typeface="Arial"/>
              <a:sym typeface="Arial"/>
            </a:endParaRPr>
          </a:p>
          <a:p>
            <a:pPr marL="151799" marR="493794" lvl="0" indent="-130170" algn="l" rtl="0">
              <a:lnSpc>
                <a:spcPct val="100699"/>
              </a:lnSpc>
              <a:spcBef>
                <a:spcPts val="1687"/>
              </a:spcBef>
              <a:spcAft>
                <a:spcPts val="0"/>
              </a:spcAft>
              <a:buClr>
                <a:schemeClr val="dk1"/>
              </a:buClr>
              <a:buSzPts val="1500"/>
              <a:buFont typeface="Arial"/>
              <a:buChar char="•"/>
            </a:pPr>
            <a:r>
              <a:rPr lang="en-US" sz="1500" i="1">
                <a:solidFill>
                  <a:schemeClr val="dk1"/>
                </a:solidFill>
                <a:latin typeface="Arial"/>
                <a:ea typeface="Arial"/>
                <a:cs typeface="Arial"/>
                <a:sym typeface="Arial"/>
              </a:rPr>
              <a:t>Termination of a process terminates all threads  within the process</a:t>
            </a:r>
            <a:endParaRPr sz="1500" i="1">
              <a:solidFill>
                <a:schemeClr val="dk1"/>
              </a:solidFill>
              <a:latin typeface="Arial"/>
              <a:ea typeface="Arial"/>
              <a:cs typeface="Arial"/>
              <a:sym typeface="Arial"/>
            </a:endParaRPr>
          </a:p>
        </p:txBody>
      </p:sp>
      <p:pic>
        <p:nvPicPr>
          <p:cNvPr id="135" name="Google Shape;135;p5"/>
          <p:cNvPicPr preferRelativeResize="0"/>
          <p:nvPr/>
        </p:nvPicPr>
        <p:blipFill>
          <a:blip r:embed="rId3">
            <a:alphaModFix/>
          </a:blip>
          <a:stretch>
            <a:fillRect/>
          </a:stretch>
        </p:blipFill>
        <p:spPr>
          <a:xfrm>
            <a:off x="3768900" y="777775"/>
            <a:ext cx="5375099" cy="5951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1260125" y="134150"/>
            <a:ext cx="6796200" cy="640200"/>
          </a:xfrm>
          <a:prstGeom prst="rect">
            <a:avLst/>
          </a:prstGeom>
          <a:noFill/>
          <a:ln>
            <a:noFill/>
          </a:ln>
        </p:spPr>
        <p:txBody>
          <a:bodyPr spcFirstLastPara="1" wrap="square" lIns="0" tIns="8925" rIns="0" bIns="0" anchor="ctr" anchorCtr="0">
            <a:spAutoFit/>
          </a:bodyPr>
          <a:lstStyle/>
          <a:p>
            <a:pPr marL="8929" lvl="0" indent="0" algn="l" rtl="0">
              <a:spcBef>
                <a:spcPts val="0"/>
              </a:spcBef>
              <a:spcAft>
                <a:spcPts val="0"/>
              </a:spcAft>
              <a:buClr>
                <a:schemeClr val="dk2"/>
              </a:buClr>
              <a:buSzPts val="4100"/>
              <a:buFont typeface="Lucida Sans"/>
              <a:buNone/>
            </a:pPr>
            <a:r>
              <a:rPr lang="en-US"/>
              <a:t>Thread Control Blocks</a:t>
            </a:r>
            <a:endParaRPr/>
          </a:p>
        </p:txBody>
      </p:sp>
      <p:sp>
        <p:nvSpPr>
          <p:cNvPr id="141" name="Google Shape;141;p3"/>
          <p:cNvSpPr txBox="1"/>
          <p:nvPr/>
        </p:nvSpPr>
        <p:spPr>
          <a:xfrm>
            <a:off x="4572857" y="6524780"/>
            <a:ext cx="95548" cy="126718"/>
          </a:xfrm>
          <a:prstGeom prst="rect">
            <a:avLst/>
          </a:prstGeom>
          <a:noFill/>
          <a:ln>
            <a:noFill/>
          </a:ln>
        </p:spPr>
        <p:txBody>
          <a:bodyPr spcFirstLastPara="1" wrap="square" lIns="0" tIns="3550" rIns="0" bIns="0" anchor="t" anchorCtr="0">
            <a:spAutoFit/>
          </a:bodyPr>
          <a:lstStyle/>
          <a:p>
            <a:pPr marL="17859" marR="0" lvl="0" indent="0" algn="l" rtl="0">
              <a:spcBef>
                <a:spcPts val="0"/>
              </a:spcBef>
              <a:spcAft>
                <a:spcPts val="0"/>
              </a:spcAft>
              <a:buNone/>
            </a:pPr>
            <a:fld id="{00000000-1234-1234-1234-123412341234}" type="slidenum">
              <a:rPr lang="en-US" sz="800">
                <a:solidFill>
                  <a:schemeClr val="dk1"/>
                </a:solidFill>
                <a:latin typeface="Arial"/>
                <a:ea typeface="Arial"/>
                <a:cs typeface="Arial"/>
                <a:sym typeface="Arial"/>
              </a:rPr>
              <a:t>6</a:t>
            </a:fld>
            <a:endParaRPr sz="800">
              <a:solidFill>
                <a:schemeClr val="dk1"/>
              </a:solidFill>
              <a:latin typeface="Arial"/>
              <a:ea typeface="Arial"/>
              <a:cs typeface="Arial"/>
              <a:sym typeface="Arial"/>
            </a:endParaRPr>
          </a:p>
        </p:txBody>
      </p:sp>
      <p:sp>
        <p:nvSpPr>
          <p:cNvPr id="142" name="Google Shape;142;p3"/>
          <p:cNvSpPr txBox="1"/>
          <p:nvPr/>
        </p:nvSpPr>
        <p:spPr>
          <a:xfrm>
            <a:off x="45650" y="1136000"/>
            <a:ext cx="2248500" cy="2256000"/>
          </a:xfrm>
          <a:prstGeom prst="rect">
            <a:avLst/>
          </a:prstGeom>
          <a:noFill/>
          <a:ln>
            <a:noFill/>
          </a:ln>
        </p:spPr>
        <p:txBody>
          <a:bodyPr spcFirstLastPara="1" wrap="square" lIns="0" tIns="8925" rIns="0" bIns="0" anchor="t" anchorCtr="0">
            <a:spAutoFit/>
          </a:bodyPr>
          <a:lstStyle/>
          <a:p>
            <a:pPr marL="151799" marR="0" lvl="0" indent="-98419" algn="l" rtl="0">
              <a:spcBef>
                <a:spcPts val="1705"/>
              </a:spcBef>
              <a:spcAft>
                <a:spcPts val="0"/>
              </a:spcAft>
              <a:buClr>
                <a:schemeClr val="dk1"/>
              </a:buClr>
              <a:buSzPts val="1000"/>
              <a:buFont typeface="Arial"/>
              <a:buChar char="•"/>
            </a:pPr>
            <a:r>
              <a:rPr lang="en-US" sz="1000">
                <a:solidFill>
                  <a:schemeClr val="dk1"/>
                </a:solidFill>
                <a:latin typeface="Arial"/>
                <a:ea typeface="Arial"/>
                <a:cs typeface="Arial"/>
                <a:sym typeface="Arial"/>
              </a:rPr>
              <a:t>Information associated with each thread: </a:t>
            </a:r>
            <a:r>
              <a:rPr lang="en-US" sz="1000" b="1">
                <a:solidFill>
                  <a:schemeClr val="dk1"/>
                </a:solidFill>
                <a:latin typeface="Arial"/>
                <a:ea typeface="Arial"/>
                <a:cs typeface="Arial"/>
                <a:sym typeface="Arial"/>
              </a:rPr>
              <a:t>Thread Control Block</a:t>
            </a:r>
            <a:endParaRPr sz="1000">
              <a:solidFill>
                <a:schemeClr val="dk1"/>
              </a:solidFill>
              <a:latin typeface="Arial"/>
              <a:ea typeface="Arial"/>
              <a:cs typeface="Arial"/>
              <a:sym typeface="Arial"/>
            </a:endParaRPr>
          </a:p>
          <a:p>
            <a:pPr marL="392892" marR="0" lvl="1" indent="-98419" algn="l" rtl="0">
              <a:spcBef>
                <a:spcPts val="1709"/>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Program counter</a:t>
            </a:r>
            <a:endParaRPr sz="1000" b="0" i="0" u="none" strike="noStrike" cap="none">
              <a:solidFill>
                <a:schemeClr val="dk1"/>
              </a:solidFill>
              <a:latin typeface="Arial"/>
              <a:ea typeface="Arial"/>
              <a:cs typeface="Arial"/>
              <a:sym typeface="Arial"/>
            </a:endParaRPr>
          </a:p>
          <a:p>
            <a:pPr marL="392892" marR="0" lvl="1" indent="-98419" algn="l" rtl="0">
              <a:spcBef>
                <a:spcPts val="1702"/>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CPU registers</a:t>
            </a:r>
            <a:endParaRPr sz="1000" b="0" i="0" u="none" strike="noStrike" cap="none">
              <a:solidFill>
                <a:schemeClr val="dk1"/>
              </a:solidFill>
              <a:latin typeface="Arial"/>
              <a:ea typeface="Arial"/>
              <a:cs typeface="Arial"/>
              <a:sym typeface="Arial"/>
            </a:endParaRPr>
          </a:p>
          <a:p>
            <a:pPr marL="392892" marR="0" lvl="1" indent="-98419" algn="l" rtl="0">
              <a:spcBef>
                <a:spcPts val="1702"/>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CPU scheduling information</a:t>
            </a:r>
            <a:endParaRPr sz="1000" b="0" i="0" u="none" strike="noStrike" cap="none">
              <a:solidFill>
                <a:schemeClr val="dk1"/>
              </a:solidFill>
              <a:latin typeface="Arial"/>
              <a:ea typeface="Arial"/>
              <a:cs typeface="Arial"/>
              <a:sym typeface="Arial"/>
            </a:endParaRPr>
          </a:p>
          <a:p>
            <a:pPr marL="392892" marR="0" lvl="1" indent="-98419" algn="l" rtl="0">
              <a:spcBef>
                <a:spcPts val="1702"/>
              </a:spcBef>
              <a:spcAft>
                <a:spcPts val="0"/>
              </a:spcAft>
              <a:buClr>
                <a:schemeClr val="dk1"/>
              </a:buClr>
              <a:buSzPts val="1000"/>
              <a:buFont typeface="Arial"/>
              <a:buChar char="•"/>
            </a:pPr>
            <a:r>
              <a:rPr lang="en-US" sz="1000" b="0" i="0" u="none" strike="noStrike" cap="none">
                <a:solidFill>
                  <a:schemeClr val="dk1"/>
                </a:solidFill>
                <a:latin typeface="Arial"/>
                <a:ea typeface="Arial"/>
                <a:cs typeface="Arial"/>
                <a:sym typeface="Arial"/>
              </a:rPr>
              <a:t>Pending I/O information</a:t>
            </a:r>
            <a:endParaRPr sz="1000">
              <a:solidFill>
                <a:schemeClr val="dk1"/>
              </a:solidFill>
            </a:endParaRPr>
          </a:p>
          <a:p>
            <a:pPr marL="914400" marR="0" lvl="0" indent="0" algn="l" rtl="0">
              <a:spcBef>
                <a:spcPts val="1702"/>
              </a:spcBef>
              <a:spcAft>
                <a:spcPts val="0"/>
              </a:spcAft>
              <a:buNone/>
            </a:pPr>
            <a:endParaRPr sz="1500">
              <a:solidFill>
                <a:schemeClr val="dk1"/>
              </a:solidFill>
            </a:endParaRPr>
          </a:p>
        </p:txBody>
      </p:sp>
      <p:sp>
        <p:nvSpPr>
          <p:cNvPr id="143" name="Google Shape;143;p3"/>
          <p:cNvSpPr txBox="1"/>
          <p:nvPr/>
        </p:nvSpPr>
        <p:spPr>
          <a:xfrm>
            <a:off x="5333904" y="6693607"/>
            <a:ext cx="163800" cy="164400"/>
          </a:xfrm>
          <a:prstGeom prst="rect">
            <a:avLst/>
          </a:prstGeom>
          <a:noFill/>
          <a:ln>
            <a:noFill/>
          </a:ln>
        </p:spPr>
        <p:txBody>
          <a:bodyPr spcFirstLastPara="1" wrap="square" lIns="0" tIns="10250" rIns="0" bIns="0" anchor="t" anchorCtr="0">
            <a:spAutoFit/>
          </a:bodyPr>
          <a:lstStyle/>
          <a:p>
            <a:pPr marL="8929" marR="0" lvl="0" indent="0" algn="l" rtl="0">
              <a:spcBef>
                <a:spcPts val="0"/>
              </a:spcBef>
              <a:spcAft>
                <a:spcPts val="0"/>
              </a:spcAft>
              <a:buNone/>
            </a:pPr>
            <a:r>
              <a:rPr lang="en-US" sz="1000">
                <a:solidFill>
                  <a:srgbClr val="898989"/>
                </a:solidFill>
                <a:latin typeface="Arial"/>
                <a:ea typeface="Arial"/>
                <a:cs typeface="Arial"/>
                <a:sym typeface="Arial"/>
              </a:rPr>
              <a:t>0</a:t>
            </a:r>
            <a:endParaRPr sz="1000">
              <a:solidFill>
                <a:schemeClr val="dk1"/>
              </a:solidFill>
              <a:latin typeface="Arial"/>
              <a:ea typeface="Arial"/>
              <a:cs typeface="Arial"/>
              <a:sym typeface="Arial"/>
            </a:endParaRPr>
          </a:p>
        </p:txBody>
      </p:sp>
      <p:sp>
        <p:nvSpPr>
          <p:cNvPr id="144" name="Google Shape;144;p3"/>
          <p:cNvSpPr txBox="1"/>
          <p:nvPr/>
        </p:nvSpPr>
        <p:spPr>
          <a:xfrm>
            <a:off x="2337554" y="2474010"/>
            <a:ext cx="2465400" cy="276900"/>
          </a:xfrm>
          <a:prstGeom prst="rect">
            <a:avLst/>
          </a:prstGeom>
          <a:noFill/>
          <a:ln w="15500" cap="flat" cmpd="sng">
            <a:solidFill>
              <a:srgbClr val="000000"/>
            </a:solidFill>
            <a:prstDash val="solid"/>
            <a:round/>
            <a:headEnd type="none" w="sm" len="sm"/>
            <a:tailEnd type="none" w="sm" len="sm"/>
          </a:ln>
        </p:spPr>
        <p:txBody>
          <a:bodyPr spcFirstLastPara="1" wrap="square" lIns="0" tIns="45525" rIns="0" bIns="0" anchor="t" anchorCtr="0">
            <a:spAutoFit/>
          </a:bodyPr>
          <a:lstStyle/>
          <a:p>
            <a:pPr marL="809001" marR="0" lvl="0" indent="0" algn="l" rtl="0">
              <a:spcBef>
                <a:spcPts val="0"/>
              </a:spcBef>
              <a:spcAft>
                <a:spcPts val="0"/>
              </a:spcAft>
              <a:buNone/>
            </a:pPr>
            <a:r>
              <a:rPr lang="en-US" sz="1500">
                <a:solidFill>
                  <a:schemeClr val="dk1"/>
                </a:solidFill>
                <a:latin typeface="Calibri"/>
                <a:ea typeface="Calibri"/>
                <a:cs typeface="Calibri"/>
                <a:sym typeface="Calibri"/>
              </a:rPr>
              <a:t>Parent PID</a:t>
            </a:r>
            <a:endParaRPr sz="1500">
              <a:solidFill>
                <a:schemeClr val="dk1"/>
              </a:solidFill>
              <a:latin typeface="Calibri"/>
              <a:ea typeface="Calibri"/>
              <a:cs typeface="Calibri"/>
              <a:sym typeface="Calibri"/>
            </a:endParaRPr>
          </a:p>
        </p:txBody>
      </p:sp>
      <p:sp>
        <p:nvSpPr>
          <p:cNvPr id="145" name="Google Shape;145;p3"/>
          <p:cNvSpPr/>
          <p:nvPr/>
        </p:nvSpPr>
        <p:spPr>
          <a:xfrm>
            <a:off x="2337554" y="5288124"/>
            <a:ext cx="2463295" cy="523260"/>
          </a:xfrm>
          <a:custGeom>
            <a:avLst/>
            <a:gdLst/>
            <a:ahLst/>
            <a:cxnLst/>
            <a:rect l="l" t="t" r="r" b="b"/>
            <a:pathLst>
              <a:path w="3506470" h="744854" extrusionOk="0">
                <a:moveTo>
                  <a:pt x="0" y="0"/>
                </a:moveTo>
                <a:lnTo>
                  <a:pt x="3505883" y="0"/>
                </a:lnTo>
                <a:lnTo>
                  <a:pt x="3505883" y="744612"/>
                </a:lnTo>
                <a:lnTo>
                  <a:pt x="0" y="744612"/>
                </a:lnTo>
                <a:lnTo>
                  <a:pt x="0" y="0"/>
                </a:lnTo>
                <a:close/>
              </a:path>
            </a:pathLst>
          </a:custGeom>
          <a:noFill/>
          <a:ln w="15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6" name="Google Shape;146;p3"/>
          <p:cNvSpPr/>
          <p:nvPr/>
        </p:nvSpPr>
        <p:spPr>
          <a:xfrm>
            <a:off x="4693554" y="3848345"/>
            <a:ext cx="1552385" cy="2677"/>
          </a:xfrm>
          <a:custGeom>
            <a:avLst/>
            <a:gdLst/>
            <a:ahLst/>
            <a:cxnLst/>
            <a:rect l="l" t="t" r="r" b="b"/>
            <a:pathLst>
              <a:path w="2209800" h="3810" extrusionOk="0">
                <a:moveTo>
                  <a:pt x="0" y="0"/>
                </a:moveTo>
                <a:lnTo>
                  <a:pt x="2209273" y="3789"/>
                </a:lnTo>
              </a:path>
            </a:pathLst>
          </a:custGeom>
          <a:noFill/>
          <a:ln w="15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47" name="Google Shape;147;p3"/>
          <p:cNvSpPr txBox="1"/>
          <p:nvPr/>
        </p:nvSpPr>
        <p:spPr>
          <a:xfrm>
            <a:off x="6264224" y="3717455"/>
            <a:ext cx="1440000" cy="243900"/>
          </a:xfrm>
          <a:prstGeom prst="rect">
            <a:avLst/>
          </a:prstGeom>
          <a:noFill/>
          <a:ln w="15500" cap="flat" cmpd="sng">
            <a:solidFill>
              <a:srgbClr val="000000"/>
            </a:solidFill>
            <a:prstDash val="solid"/>
            <a:round/>
            <a:headEnd type="none" w="sm" len="sm"/>
            <a:tailEnd type="none" w="sm" len="sm"/>
          </a:ln>
        </p:spPr>
        <p:txBody>
          <a:bodyPr spcFirstLastPara="1" wrap="square" lIns="0" tIns="12925" rIns="0" bIns="0" anchor="t" anchorCtr="0">
            <a:spAutoFit/>
          </a:bodyPr>
          <a:lstStyle/>
          <a:p>
            <a:pPr marL="198231" marR="0" lvl="0" indent="0" algn="l" rtl="0">
              <a:spcBef>
                <a:spcPts val="0"/>
              </a:spcBef>
              <a:spcAft>
                <a:spcPts val="0"/>
              </a:spcAft>
              <a:buNone/>
            </a:pPr>
            <a:r>
              <a:rPr lang="en-US" sz="1500">
                <a:solidFill>
                  <a:schemeClr val="dk1"/>
                </a:solidFill>
                <a:latin typeface="Calibri"/>
                <a:ea typeface="Calibri"/>
                <a:cs typeface="Calibri"/>
                <a:sym typeface="Calibri"/>
              </a:rPr>
              <a:t>Handle Table</a:t>
            </a:r>
            <a:endParaRPr sz="1500">
              <a:solidFill>
                <a:schemeClr val="dk1"/>
              </a:solidFill>
              <a:latin typeface="Calibri"/>
              <a:ea typeface="Calibri"/>
              <a:cs typeface="Calibri"/>
              <a:sym typeface="Calibri"/>
            </a:endParaRPr>
          </a:p>
        </p:txBody>
      </p:sp>
      <p:sp>
        <p:nvSpPr>
          <p:cNvPr id="148" name="Google Shape;148;p3"/>
          <p:cNvSpPr txBox="1"/>
          <p:nvPr/>
        </p:nvSpPr>
        <p:spPr>
          <a:xfrm>
            <a:off x="2337554" y="2081339"/>
            <a:ext cx="2465400" cy="309900"/>
          </a:xfrm>
          <a:prstGeom prst="rect">
            <a:avLst/>
          </a:prstGeom>
          <a:noFill/>
          <a:ln w="15500" cap="flat" cmpd="sng">
            <a:solidFill>
              <a:srgbClr val="000000"/>
            </a:solidFill>
            <a:prstDash val="solid"/>
            <a:round/>
            <a:headEnd type="none" w="sm" len="sm"/>
            <a:tailEnd type="none" w="sm" len="sm"/>
          </a:ln>
        </p:spPr>
        <p:txBody>
          <a:bodyPr spcFirstLastPara="1" wrap="square" lIns="0" tIns="78125" rIns="0" bIns="0" anchor="t" anchorCtr="0">
            <a:spAutoFit/>
          </a:bodyPr>
          <a:lstStyle/>
          <a:p>
            <a:pPr marL="601840" marR="0" lvl="0" indent="0" algn="l" rtl="0">
              <a:spcBef>
                <a:spcPts val="0"/>
              </a:spcBef>
              <a:spcAft>
                <a:spcPts val="0"/>
              </a:spcAft>
              <a:buNone/>
            </a:pPr>
            <a:r>
              <a:rPr lang="en-US" sz="1500">
                <a:solidFill>
                  <a:schemeClr val="dk1"/>
                </a:solidFill>
                <a:latin typeface="Calibri"/>
                <a:ea typeface="Calibri"/>
                <a:cs typeface="Calibri"/>
                <a:sym typeface="Calibri"/>
              </a:rPr>
              <a:t>Process ID (PID)</a:t>
            </a:r>
            <a:endParaRPr sz="1500">
              <a:solidFill>
                <a:schemeClr val="dk1"/>
              </a:solidFill>
              <a:latin typeface="Calibri"/>
              <a:ea typeface="Calibri"/>
              <a:cs typeface="Calibri"/>
              <a:sym typeface="Calibri"/>
            </a:endParaRPr>
          </a:p>
        </p:txBody>
      </p:sp>
      <p:sp>
        <p:nvSpPr>
          <p:cNvPr id="149" name="Google Shape;149;p3"/>
          <p:cNvSpPr txBox="1"/>
          <p:nvPr/>
        </p:nvSpPr>
        <p:spPr>
          <a:xfrm>
            <a:off x="2810739" y="3268952"/>
            <a:ext cx="1517700" cy="239400"/>
          </a:xfrm>
          <a:prstGeom prst="rect">
            <a:avLst/>
          </a:prstGeom>
          <a:noFill/>
          <a:ln>
            <a:noFill/>
          </a:ln>
        </p:spPr>
        <p:txBody>
          <a:bodyPr spcFirstLastPara="1" wrap="square" lIns="0" tIns="8475" rIns="0" bIns="0" anchor="t" anchorCtr="0">
            <a:spAutoFit/>
          </a:bodyPr>
          <a:lstStyle/>
          <a:p>
            <a:pPr marL="8929" marR="0" lvl="0" indent="0" algn="l" rtl="0">
              <a:spcBef>
                <a:spcPts val="0"/>
              </a:spcBef>
              <a:spcAft>
                <a:spcPts val="0"/>
              </a:spcAft>
              <a:buNone/>
            </a:pPr>
            <a:r>
              <a:rPr lang="en-US" sz="1500">
                <a:solidFill>
                  <a:schemeClr val="dk1"/>
                </a:solidFill>
                <a:latin typeface="Calibri"/>
                <a:ea typeface="Calibri"/>
                <a:cs typeface="Calibri"/>
                <a:sym typeface="Calibri"/>
              </a:rPr>
              <a:t>Next Process Block</a:t>
            </a:r>
            <a:endParaRPr sz="1500">
              <a:solidFill>
                <a:schemeClr val="dk1"/>
              </a:solidFill>
              <a:latin typeface="Calibri"/>
              <a:ea typeface="Calibri"/>
              <a:cs typeface="Calibri"/>
              <a:sym typeface="Calibri"/>
            </a:endParaRPr>
          </a:p>
        </p:txBody>
      </p:sp>
      <p:sp>
        <p:nvSpPr>
          <p:cNvPr id="150" name="Google Shape;150;p3"/>
          <p:cNvSpPr txBox="1"/>
          <p:nvPr/>
        </p:nvSpPr>
        <p:spPr>
          <a:xfrm>
            <a:off x="2337554" y="4055586"/>
            <a:ext cx="2465400" cy="337200"/>
          </a:xfrm>
          <a:prstGeom prst="rect">
            <a:avLst/>
          </a:prstGeom>
          <a:noFill/>
          <a:ln w="15500" cap="flat" cmpd="sng">
            <a:solidFill>
              <a:srgbClr val="000000"/>
            </a:solidFill>
            <a:prstDash val="solid"/>
            <a:round/>
            <a:headEnd type="none" w="sm" len="sm"/>
            <a:tailEnd type="none" w="sm" len="sm"/>
          </a:ln>
        </p:spPr>
        <p:txBody>
          <a:bodyPr spcFirstLastPara="1" wrap="square" lIns="0" tIns="105350" rIns="0" bIns="0" anchor="t" anchorCtr="0">
            <a:spAutoFit/>
          </a:bodyPr>
          <a:lstStyle/>
          <a:p>
            <a:pPr marL="569247" marR="0" lvl="0" indent="0" algn="l" rtl="0">
              <a:spcBef>
                <a:spcPts val="0"/>
              </a:spcBef>
              <a:spcAft>
                <a:spcPts val="0"/>
              </a:spcAft>
              <a:buNone/>
            </a:pPr>
            <a:r>
              <a:rPr lang="en-US" sz="1500">
                <a:solidFill>
                  <a:schemeClr val="dk1"/>
                </a:solidFill>
                <a:latin typeface="Calibri"/>
                <a:ea typeface="Calibri"/>
                <a:cs typeface="Calibri"/>
                <a:sym typeface="Calibri"/>
              </a:rPr>
              <a:t>Image File Name</a:t>
            </a:r>
            <a:endParaRPr sz="1500">
              <a:solidFill>
                <a:schemeClr val="dk1"/>
              </a:solidFill>
              <a:latin typeface="Calibri"/>
              <a:ea typeface="Calibri"/>
              <a:cs typeface="Calibri"/>
              <a:sym typeface="Calibri"/>
            </a:endParaRPr>
          </a:p>
        </p:txBody>
      </p:sp>
      <p:sp>
        <p:nvSpPr>
          <p:cNvPr id="151" name="Google Shape;151;p3"/>
          <p:cNvSpPr txBox="1"/>
          <p:nvPr/>
        </p:nvSpPr>
        <p:spPr>
          <a:xfrm>
            <a:off x="6264225" y="3259343"/>
            <a:ext cx="1033500" cy="254400"/>
          </a:xfrm>
          <a:prstGeom prst="rect">
            <a:avLst/>
          </a:prstGeom>
          <a:noFill/>
          <a:ln w="15500" cap="flat" cmpd="sng">
            <a:solidFill>
              <a:srgbClr val="000000"/>
            </a:solidFill>
            <a:prstDash val="solid"/>
            <a:round/>
            <a:headEnd type="none" w="sm" len="sm"/>
            <a:tailEnd type="none" w="sm" len="sm"/>
          </a:ln>
        </p:spPr>
        <p:txBody>
          <a:bodyPr spcFirstLastPara="1" wrap="square" lIns="0" tIns="23200" rIns="0" bIns="0" anchor="t" anchorCtr="0">
            <a:spAutoFit/>
          </a:bodyPr>
          <a:lstStyle/>
          <a:p>
            <a:pPr marL="3572" marR="0" lvl="0" indent="0" algn="ctr" rtl="0">
              <a:spcBef>
                <a:spcPts val="0"/>
              </a:spcBef>
              <a:spcAft>
                <a:spcPts val="0"/>
              </a:spcAft>
              <a:buNone/>
            </a:pPr>
            <a:r>
              <a:rPr lang="en-US" sz="1500">
                <a:solidFill>
                  <a:schemeClr val="dk1"/>
                </a:solidFill>
                <a:latin typeface="Calibri"/>
                <a:ea typeface="Calibri"/>
                <a:cs typeface="Calibri"/>
                <a:sym typeface="Calibri"/>
              </a:rPr>
              <a:t>PCB</a:t>
            </a:r>
            <a:endParaRPr sz="1500">
              <a:solidFill>
                <a:schemeClr val="dk1"/>
              </a:solidFill>
              <a:latin typeface="Calibri"/>
              <a:ea typeface="Calibri"/>
              <a:cs typeface="Calibri"/>
              <a:sym typeface="Calibri"/>
            </a:endParaRPr>
          </a:p>
        </p:txBody>
      </p:sp>
      <p:sp>
        <p:nvSpPr>
          <p:cNvPr id="152" name="Google Shape;152;p3"/>
          <p:cNvSpPr txBox="1"/>
          <p:nvPr/>
        </p:nvSpPr>
        <p:spPr>
          <a:xfrm>
            <a:off x="2985251" y="4650928"/>
            <a:ext cx="1161000" cy="1119300"/>
          </a:xfrm>
          <a:prstGeom prst="rect">
            <a:avLst/>
          </a:prstGeom>
          <a:noFill/>
          <a:ln>
            <a:noFill/>
          </a:ln>
        </p:spPr>
        <p:txBody>
          <a:bodyPr spcFirstLastPara="1" wrap="square" lIns="0" tIns="21425" rIns="0" bIns="0" anchor="t" anchorCtr="0">
            <a:spAutoFit/>
          </a:bodyPr>
          <a:lstStyle/>
          <a:p>
            <a:pPr marL="8483" marR="3572" lvl="0" indent="6696" algn="ctr" rtl="0">
              <a:lnSpc>
                <a:spcPct val="120466"/>
              </a:lnSpc>
              <a:spcBef>
                <a:spcPts val="0"/>
              </a:spcBef>
              <a:spcAft>
                <a:spcPts val="0"/>
              </a:spcAft>
              <a:buNone/>
            </a:pPr>
            <a:r>
              <a:rPr lang="en-US" sz="1500">
                <a:solidFill>
                  <a:schemeClr val="dk1"/>
                </a:solidFill>
                <a:latin typeface="Calibri"/>
                <a:ea typeface="Calibri"/>
                <a:cs typeface="Calibri"/>
                <a:sym typeface="Calibri"/>
              </a:rPr>
              <a:t>List of Thread  Control Blocks</a:t>
            </a:r>
            <a:endParaRPr sz="1500">
              <a:solidFill>
                <a:schemeClr val="dk1"/>
              </a:solidFill>
              <a:latin typeface="Calibri"/>
              <a:ea typeface="Calibri"/>
              <a:cs typeface="Calibri"/>
              <a:sym typeface="Calibri"/>
            </a:endParaRPr>
          </a:p>
          <a:p>
            <a:pPr marL="0" marR="0" lvl="0" indent="0" algn="l" rtl="0">
              <a:spcBef>
                <a:spcPts val="21"/>
              </a:spcBef>
              <a:spcAft>
                <a:spcPts val="0"/>
              </a:spcAft>
              <a:buNone/>
            </a:pPr>
            <a:endParaRPr sz="2000">
              <a:solidFill>
                <a:schemeClr val="dk1"/>
              </a:solidFill>
              <a:latin typeface="Times New Roman"/>
              <a:ea typeface="Times New Roman"/>
              <a:cs typeface="Times New Roman"/>
              <a:sym typeface="Times New Roman"/>
            </a:endParaRPr>
          </a:p>
          <a:p>
            <a:pPr marL="17858" marR="0" lvl="0" indent="0" algn="ctr" rtl="0">
              <a:spcBef>
                <a:spcPts val="0"/>
              </a:spcBef>
              <a:spcAft>
                <a:spcPts val="0"/>
              </a:spcAft>
              <a:buNone/>
            </a:pP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sp>
        <p:nvSpPr>
          <p:cNvPr id="153" name="Google Shape;153;p3"/>
          <p:cNvSpPr txBox="1"/>
          <p:nvPr/>
        </p:nvSpPr>
        <p:spPr>
          <a:xfrm>
            <a:off x="2908903" y="3699800"/>
            <a:ext cx="1315800" cy="239400"/>
          </a:xfrm>
          <a:prstGeom prst="rect">
            <a:avLst/>
          </a:prstGeom>
          <a:noFill/>
          <a:ln>
            <a:noFill/>
          </a:ln>
        </p:spPr>
        <p:txBody>
          <a:bodyPr spcFirstLastPara="1" wrap="square" lIns="0" tIns="8475" rIns="0" bIns="0" anchor="t" anchorCtr="0">
            <a:spAutoFit/>
          </a:bodyPr>
          <a:lstStyle/>
          <a:p>
            <a:pPr marL="8929" marR="0" lvl="0" indent="0" algn="l" rtl="0">
              <a:spcBef>
                <a:spcPts val="0"/>
              </a:spcBef>
              <a:spcAft>
                <a:spcPts val="0"/>
              </a:spcAft>
              <a:buNone/>
            </a:pPr>
            <a:r>
              <a:rPr lang="en-US" sz="1500">
                <a:solidFill>
                  <a:schemeClr val="dk1"/>
                </a:solidFill>
                <a:latin typeface="Calibri"/>
                <a:ea typeface="Calibri"/>
                <a:cs typeface="Calibri"/>
                <a:sym typeface="Calibri"/>
              </a:rPr>
              <a:t>List of open ﬁles</a:t>
            </a:r>
            <a:endParaRPr sz="1500">
              <a:solidFill>
                <a:schemeClr val="dk1"/>
              </a:solidFill>
              <a:latin typeface="Calibri"/>
              <a:ea typeface="Calibri"/>
              <a:cs typeface="Calibri"/>
              <a:sym typeface="Calibri"/>
            </a:endParaRPr>
          </a:p>
        </p:txBody>
      </p:sp>
      <p:sp>
        <p:nvSpPr>
          <p:cNvPr id="154" name="Google Shape;154;p3"/>
          <p:cNvSpPr txBox="1"/>
          <p:nvPr/>
        </p:nvSpPr>
        <p:spPr>
          <a:xfrm>
            <a:off x="3506834" y="2870839"/>
            <a:ext cx="144600" cy="239400"/>
          </a:xfrm>
          <a:prstGeom prst="rect">
            <a:avLst/>
          </a:prstGeom>
          <a:noFill/>
          <a:ln>
            <a:noFill/>
          </a:ln>
        </p:spPr>
        <p:txBody>
          <a:bodyPr spcFirstLastPara="1" wrap="square" lIns="0" tIns="8475" rIns="0" bIns="0" anchor="t" anchorCtr="0">
            <a:spAutoFit/>
          </a:bodyPr>
          <a:lstStyle/>
          <a:p>
            <a:pPr marL="0" marR="0" lvl="0" indent="0" algn="l" rtl="0">
              <a:spcBef>
                <a:spcPts val="0"/>
              </a:spcBef>
              <a:spcAft>
                <a:spcPts val="0"/>
              </a:spcAft>
              <a:buNone/>
            </a:pP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sp>
        <p:nvSpPr>
          <p:cNvPr id="155" name="Google Shape;155;p3"/>
          <p:cNvSpPr txBox="1"/>
          <p:nvPr/>
        </p:nvSpPr>
        <p:spPr>
          <a:xfrm>
            <a:off x="5548492" y="4402236"/>
            <a:ext cx="2933700" cy="319500"/>
          </a:xfrm>
          <a:prstGeom prst="rect">
            <a:avLst/>
          </a:prstGeom>
          <a:noFill/>
          <a:ln>
            <a:noFill/>
          </a:ln>
        </p:spPr>
        <p:txBody>
          <a:bodyPr spcFirstLastPara="1" wrap="square" lIns="0" tIns="11600" rIns="0" bIns="0" anchor="t" anchorCtr="0">
            <a:spAutoFit/>
          </a:bodyPr>
          <a:lstStyle/>
          <a:p>
            <a:pPr marL="8929" marR="0" lvl="0" indent="0" algn="l" rtl="0">
              <a:spcBef>
                <a:spcPts val="0"/>
              </a:spcBef>
              <a:spcAft>
                <a:spcPts val="0"/>
              </a:spcAft>
              <a:buNone/>
            </a:pPr>
            <a:r>
              <a:rPr lang="en-US" sz="2000" b="1">
                <a:solidFill>
                  <a:srgbClr val="1F497D"/>
                </a:solidFill>
                <a:latin typeface="Calibri"/>
                <a:ea typeface="Calibri"/>
                <a:cs typeface="Calibri"/>
                <a:sym typeface="Calibri"/>
              </a:rPr>
              <a:t>Thread Control Block (TCB)</a:t>
            </a:r>
            <a:endParaRPr sz="2000">
              <a:solidFill>
                <a:schemeClr val="dk1"/>
              </a:solidFill>
              <a:latin typeface="Calibri"/>
              <a:ea typeface="Calibri"/>
              <a:cs typeface="Calibri"/>
              <a:sym typeface="Calibri"/>
            </a:endParaRPr>
          </a:p>
        </p:txBody>
      </p:sp>
      <p:graphicFrame>
        <p:nvGraphicFramePr>
          <p:cNvPr id="156" name="Google Shape;156;p3"/>
          <p:cNvGraphicFramePr/>
          <p:nvPr/>
        </p:nvGraphicFramePr>
        <p:xfrm>
          <a:off x="6193324" y="4925446"/>
          <a:ext cx="3000000" cy="3000000"/>
        </p:xfrm>
        <a:graphic>
          <a:graphicData uri="http://schemas.openxmlformats.org/drawingml/2006/table">
            <a:tbl>
              <a:tblPr firstRow="1" bandRow="1">
                <a:noFill/>
                <a:tableStyleId>{3D715CA8-D753-48EC-8054-6557CA063D8E}</a:tableStyleId>
              </a:tblPr>
              <a:tblGrid>
                <a:gridCol w="2356100">
                  <a:extLst>
                    <a:ext uri="{9D8B030D-6E8A-4147-A177-3AD203B41FA5}">
                      <a16:colId xmlns:a16="http://schemas.microsoft.com/office/drawing/2014/main" val="20000"/>
                    </a:ext>
                  </a:extLst>
                </a:gridCol>
                <a:gridCol w="130825">
                  <a:extLst>
                    <a:ext uri="{9D8B030D-6E8A-4147-A177-3AD203B41FA5}">
                      <a16:colId xmlns:a16="http://schemas.microsoft.com/office/drawing/2014/main" val="20001"/>
                    </a:ext>
                  </a:extLst>
                </a:gridCol>
                <a:gridCol w="421475">
                  <a:extLst>
                    <a:ext uri="{9D8B030D-6E8A-4147-A177-3AD203B41FA5}">
                      <a16:colId xmlns:a16="http://schemas.microsoft.com/office/drawing/2014/main" val="20002"/>
                    </a:ext>
                  </a:extLst>
                </a:gridCol>
              </a:tblGrid>
              <a:tr h="160725">
                <a:tc rowSpan="2">
                  <a:txBody>
                    <a:bodyPr/>
                    <a:lstStyle/>
                    <a:p>
                      <a:pPr marL="1251585" marR="0" lvl="0" indent="0" algn="l" rtl="0">
                        <a:lnSpc>
                          <a:spcPct val="100000"/>
                        </a:lnSpc>
                        <a:spcBef>
                          <a:spcPts val="0"/>
                        </a:spcBef>
                        <a:spcAft>
                          <a:spcPts val="0"/>
                        </a:spcAft>
                        <a:buNone/>
                      </a:pPr>
                      <a:r>
                        <a:rPr lang="en-US" sz="1500" u="none" strike="noStrike" cap="none">
                          <a:latin typeface="Calibri"/>
                          <a:ea typeface="Calibri"/>
                          <a:cs typeface="Calibri"/>
                          <a:sym typeface="Calibri"/>
                        </a:rPr>
                        <a:t>Next TCB</a:t>
                      </a:r>
                      <a:endParaRPr sz="1500" u="none" strike="noStrike" cap="none">
                        <a:latin typeface="Calibri"/>
                        <a:ea typeface="Calibri"/>
                        <a:cs typeface="Calibri"/>
                        <a:sym typeface="Calibri"/>
                      </a:endParaRPr>
                    </a:p>
                  </a:txBody>
                  <a:tcPr marL="0" marR="0" marT="23225" marB="0">
                    <a:lnL w="19050" cap="flat" cmpd="sng">
                      <a:solidFill>
                        <a:srgbClr val="000000"/>
                      </a:solidFill>
                      <a:prstDash val="solid"/>
                      <a:round/>
                      <a:headEnd type="none" w="sm" len="sm"/>
                      <a:tailEnd type="none" w="sm" len="sm"/>
                    </a:lnL>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latin typeface="Times New Roman"/>
                        <a:ea typeface="Times New Roman"/>
                        <a:cs typeface="Times New Roman"/>
                        <a:sym typeface="Times New Roman"/>
                      </a:endParaRPr>
                    </a:p>
                  </a:txBody>
                  <a:tcPr marL="0" marR="0" marT="0" marB="0">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9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26350">
                <a:tc vMerge="1">
                  <a:txBody>
                    <a:bodyPr/>
                    <a:lstStyle/>
                    <a:p>
                      <a:endParaRPr lang="en-PK"/>
                    </a:p>
                  </a:txBody>
                  <a:tcPr/>
                </a:tc>
                <a:tc>
                  <a:txBody>
                    <a:bodyPr/>
                    <a:lstStyle/>
                    <a:p>
                      <a:pPr marL="0" marR="0" lvl="0" indent="0" algn="l" rtl="0">
                        <a:lnSpc>
                          <a:spcPct val="100000"/>
                        </a:lnSpc>
                        <a:spcBef>
                          <a:spcPts val="0"/>
                        </a:spcBef>
                        <a:spcAft>
                          <a:spcPts val="0"/>
                        </a:spcAft>
                        <a:buNone/>
                      </a:pPr>
                      <a:endParaRPr sz="700" u="none" strike="noStrike" cap="none">
                        <a:latin typeface="Times New Roman"/>
                        <a:ea typeface="Times New Roman"/>
                        <a:cs typeface="Times New Roman"/>
                        <a:sym typeface="Times New Roman"/>
                      </a:endParaRPr>
                    </a:p>
                  </a:txBody>
                  <a:tcPr marL="0" marR="0" marT="0" marB="0">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tcPr>
                </a:tc>
                <a:tc rowSpan="4">
                  <a:txBody>
                    <a:bodyPr/>
                    <a:lstStyle/>
                    <a:p>
                      <a:pPr marL="0" marR="0" lvl="0" indent="0" algn="l" rtl="0">
                        <a:lnSpc>
                          <a:spcPct val="100000"/>
                        </a:lnSpc>
                        <a:spcBef>
                          <a:spcPts val="0"/>
                        </a:spcBef>
                        <a:spcAft>
                          <a:spcPts val="0"/>
                        </a:spcAft>
                        <a:buNone/>
                      </a:pPr>
                      <a:endParaRPr sz="1500" u="none" strike="noStrike" cap="none">
                        <a:latin typeface="Times New Roman"/>
                        <a:ea typeface="Times New Roman"/>
                        <a:cs typeface="Times New Roman"/>
                        <a:sym typeface="Times New Roman"/>
                      </a:endParaRPr>
                    </a:p>
                  </a:txBody>
                  <a:tcPr marL="0" marR="0" marT="0" marB="0">
                    <a:lnL w="19050" cap="flat" cmpd="sng">
                      <a:solidFill>
                        <a:srgbClr val="000000"/>
                      </a:solidFill>
                      <a:prstDash val="solid"/>
                      <a:round/>
                      <a:headEnd type="none" w="sm" len="sm"/>
                      <a:tailEnd type="none" w="sm" len="sm"/>
                    </a:lnL>
                    <a:lnT w="19050" cap="flat" cmpd="sng">
                      <a:solidFill>
                        <a:srgbClr val="000000"/>
                      </a:solidFill>
                      <a:prstDash val="solid"/>
                      <a:round/>
                      <a:headEnd type="none" w="sm" len="sm"/>
                      <a:tailEnd type="none" w="sm" len="sm"/>
                    </a:lnT>
                  </a:tcPr>
                </a:tc>
                <a:extLst>
                  <a:ext uri="{0D108BD9-81ED-4DB2-BD59-A6C34878D82A}">
                    <a16:rowId xmlns:a16="http://schemas.microsoft.com/office/drawing/2014/main" val="10001"/>
                  </a:ext>
                </a:extLst>
              </a:tr>
              <a:tr h="332625">
                <a:tc gridSpan="2">
                  <a:txBody>
                    <a:bodyPr/>
                    <a:lstStyle/>
                    <a:p>
                      <a:pPr marL="802005" marR="0" lvl="0" indent="0" algn="l" rtl="0">
                        <a:lnSpc>
                          <a:spcPct val="100000"/>
                        </a:lnSpc>
                        <a:spcBef>
                          <a:spcPts val="0"/>
                        </a:spcBef>
                        <a:spcAft>
                          <a:spcPts val="0"/>
                        </a:spcAft>
                        <a:buNone/>
                      </a:pPr>
                      <a:r>
                        <a:rPr lang="en-US" sz="1500" u="none" strike="noStrike" cap="none">
                          <a:latin typeface="Calibri"/>
                          <a:ea typeface="Calibri"/>
                          <a:cs typeface="Calibri"/>
                          <a:sym typeface="Calibri"/>
                        </a:rPr>
                        <a:t>Program Counter</a:t>
                      </a:r>
                      <a:endParaRPr sz="1500" u="none" strike="noStrike" cap="none">
                        <a:latin typeface="Calibri"/>
                        <a:ea typeface="Calibri"/>
                        <a:cs typeface="Calibri"/>
                        <a:sym typeface="Calibri"/>
                      </a:endParaRPr>
                    </a:p>
                  </a:txBody>
                  <a:tcPr marL="0" marR="0" marT="50900"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PK"/>
                    </a:p>
                  </a:txBody>
                  <a:tcPr/>
                </a:tc>
                <a:tc vMerge="1">
                  <a:txBody>
                    <a:bodyPr/>
                    <a:lstStyle/>
                    <a:p>
                      <a:endParaRPr lang="en-PK"/>
                    </a:p>
                  </a:txBody>
                  <a:tcPr/>
                </a:tc>
                <a:extLst>
                  <a:ext uri="{0D108BD9-81ED-4DB2-BD59-A6C34878D82A}">
                    <a16:rowId xmlns:a16="http://schemas.microsoft.com/office/drawing/2014/main" val="10002"/>
                  </a:ext>
                </a:extLst>
              </a:tr>
              <a:tr h="381750">
                <a:tc gridSpan="2">
                  <a:txBody>
                    <a:bodyPr/>
                    <a:lstStyle/>
                    <a:p>
                      <a:pPr marL="635" marR="0" lvl="0" indent="0" algn="ctr" rtl="0">
                        <a:lnSpc>
                          <a:spcPct val="100000"/>
                        </a:lnSpc>
                        <a:spcBef>
                          <a:spcPts val="0"/>
                        </a:spcBef>
                        <a:spcAft>
                          <a:spcPts val="0"/>
                        </a:spcAft>
                        <a:buNone/>
                      </a:pPr>
                      <a:r>
                        <a:rPr lang="en-US" sz="1500" u="none" strike="noStrike" cap="none">
                          <a:latin typeface="Calibri"/>
                          <a:ea typeface="Calibri"/>
                          <a:cs typeface="Calibri"/>
                          <a:sym typeface="Calibri"/>
                        </a:rPr>
                        <a:t>Registers</a:t>
                      </a:r>
                      <a:endParaRPr sz="1500" u="none" strike="noStrike" cap="none">
                        <a:latin typeface="Calibri"/>
                        <a:ea typeface="Calibri"/>
                        <a:cs typeface="Calibri"/>
                        <a:sym typeface="Calibri"/>
                      </a:endParaRPr>
                    </a:p>
                  </a:txBody>
                  <a:tcPr marL="0" marR="0" marT="7277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PK"/>
                    </a:p>
                  </a:txBody>
                  <a:tcPr/>
                </a:tc>
                <a:tc vMerge="1">
                  <a:txBody>
                    <a:bodyPr/>
                    <a:lstStyle/>
                    <a:p>
                      <a:endParaRPr lang="en-PK"/>
                    </a:p>
                  </a:txBody>
                  <a:tcPr/>
                </a:tc>
                <a:extLst>
                  <a:ext uri="{0D108BD9-81ED-4DB2-BD59-A6C34878D82A}">
                    <a16:rowId xmlns:a16="http://schemas.microsoft.com/office/drawing/2014/main" val="10003"/>
                  </a:ext>
                </a:extLst>
              </a:tr>
              <a:tr h="392450">
                <a:tc gridSpan="2">
                  <a:txBody>
                    <a:bodyPr/>
                    <a:lstStyle/>
                    <a:p>
                      <a:pPr marL="27940" marR="0" lvl="0" indent="0" algn="ctr" rtl="0">
                        <a:lnSpc>
                          <a:spcPct val="100000"/>
                        </a:lnSpc>
                        <a:spcBef>
                          <a:spcPts val="0"/>
                        </a:spcBef>
                        <a:spcAft>
                          <a:spcPts val="0"/>
                        </a:spcAft>
                        <a:buNone/>
                      </a:pPr>
                      <a:r>
                        <a:rPr lang="en-US" sz="1500" u="none" strike="noStrike" cap="none">
                          <a:latin typeface="Calibri"/>
                          <a:ea typeface="Calibri"/>
                          <a:cs typeface="Calibri"/>
                          <a:sym typeface="Calibri"/>
                        </a:rPr>
                        <a:t>…</a:t>
                      </a:r>
                      <a:endParaRPr sz="1500" u="none" strike="noStrike" cap="none">
                        <a:latin typeface="Calibri"/>
                        <a:ea typeface="Calibri"/>
                        <a:cs typeface="Calibri"/>
                        <a:sym typeface="Calibri"/>
                      </a:endParaRPr>
                    </a:p>
                  </a:txBody>
                  <a:tcPr marL="0" marR="0" marT="78125" marB="0">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PK"/>
                    </a:p>
                  </a:txBody>
                  <a:tcPr/>
                </a:tc>
                <a:tc vMerge="1">
                  <a:txBody>
                    <a:bodyPr/>
                    <a:lstStyle/>
                    <a:p>
                      <a:endParaRPr lang="en-PK"/>
                    </a:p>
                  </a:txBody>
                  <a:tcPr/>
                </a:tc>
                <a:extLst>
                  <a:ext uri="{0D108BD9-81ED-4DB2-BD59-A6C34878D82A}">
                    <a16:rowId xmlns:a16="http://schemas.microsoft.com/office/drawing/2014/main" val="10004"/>
                  </a:ext>
                </a:extLst>
              </a:tr>
            </a:tbl>
          </a:graphicData>
        </a:graphic>
      </p:graphicFrame>
      <p:sp>
        <p:nvSpPr>
          <p:cNvPr id="157" name="Google Shape;157;p3"/>
          <p:cNvSpPr/>
          <p:nvPr/>
        </p:nvSpPr>
        <p:spPr>
          <a:xfrm>
            <a:off x="4660836" y="3815618"/>
            <a:ext cx="65400" cy="65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8" name="Google Shape;158;p3"/>
          <p:cNvSpPr/>
          <p:nvPr/>
        </p:nvSpPr>
        <p:spPr>
          <a:xfrm>
            <a:off x="6174186" y="3818163"/>
            <a:ext cx="109291" cy="65575"/>
          </a:xfrm>
          <a:custGeom>
            <a:avLst/>
            <a:gdLst/>
            <a:ahLst/>
            <a:cxnLst/>
            <a:rect l="l" t="t" r="r" b="b"/>
            <a:pathLst>
              <a:path w="155575" h="93345" extrusionOk="0">
                <a:moveTo>
                  <a:pt x="152" y="0"/>
                </a:moveTo>
                <a:lnTo>
                  <a:pt x="62128" y="46647"/>
                </a:lnTo>
                <a:lnTo>
                  <a:pt x="0" y="93078"/>
                </a:lnTo>
                <a:lnTo>
                  <a:pt x="155206" y="46799"/>
                </a:lnTo>
                <a:lnTo>
                  <a:pt x="15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59" name="Google Shape;159;p3"/>
          <p:cNvSpPr/>
          <p:nvPr/>
        </p:nvSpPr>
        <p:spPr>
          <a:xfrm>
            <a:off x="2337554" y="2081339"/>
            <a:ext cx="2463295" cy="4446600"/>
          </a:xfrm>
          <a:custGeom>
            <a:avLst/>
            <a:gdLst/>
            <a:ahLst/>
            <a:cxnLst/>
            <a:rect l="l" t="t" r="r" b="b"/>
            <a:pathLst>
              <a:path w="3506470" h="6329680" extrusionOk="0">
                <a:moveTo>
                  <a:pt x="0" y="0"/>
                </a:moveTo>
                <a:lnTo>
                  <a:pt x="3505883" y="0"/>
                </a:lnTo>
                <a:lnTo>
                  <a:pt x="3505883" y="6329205"/>
                </a:lnTo>
                <a:lnTo>
                  <a:pt x="0" y="6329205"/>
                </a:lnTo>
                <a:lnTo>
                  <a:pt x="0" y="0"/>
                </a:lnTo>
                <a:close/>
              </a:path>
            </a:pathLst>
          </a:custGeom>
          <a:noFill/>
          <a:ln w="15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0" name="Google Shape;160;p3"/>
          <p:cNvSpPr/>
          <p:nvPr/>
        </p:nvSpPr>
        <p:spPr>
          <a:xfrm>
            <a:off x="2337554" y="3204809"/>
            <a:ext cx="2463295" cy="381851"/>
          </a:xfrm>
          <a:custGeom>
            <a:avLst/>
            <a:gdLst/>
            <a:ahLst/>
            <a:cxnLst/>
            <a:rect l="l" t="t" r="r" b="b"/>
            <a:pathLst>
              <a:path w="3506470" h="543560" extrusionOk="0">
                <a:moveTo>
                  <a:pt x="0" y="0"/>
                </a:moveTo>
                <a:lnTo>
                  <a:pt x="3505883" y="0"/>
                </a:lnTo>
                <a:lnTo>
                  <a:pt x="3505883" y="542946"/>
                </a:lnTo>
                <a:lnTo>
                  <a:pt x="0" y="542946"/>
                </a:lnTo>
                <a:lnTo>
                  <a:pt x="0" y="0"/>
                </a:lnTo>
                <a:close/>
              </a:path>
            </a:pathLst>
          </a:custGeom>
          <a:noFill/>
          <a:ln w="15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1" name="Google Shape;161;p3"/>
          <p:cNvSpPr/>
          <p:nvPr/>
        </p:nvSpPr>
        <p:spPr>
          <a:xfrm>
            <a:off x="4693554" y="3390235"/>
            <a:ext cx="1552385" cy="2677"/>
          </a:xfrm>
          <a:custGeom>
            <a:avLst/>
            <a:gdLst/>
            <a:ahLst/>
            <a:cxnLst/>
            <a:rect l="l" t="t" r="r" b="b"/>
            <a:pathLst>
              <a:path w="2209800" h="3810" extrusionOk="0">
                <a:moveTo>
                  <a:pt x="0" y="0"/>
                </a:moveTo>
                <a:lnTo>
                  <a:pt x="2209273" y="3789"/>
                </a:lnTo>
              </a:path>
            </a:pathLst>
          </a:custGeom>
          <a:noFill/>
          <a:ln w="15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2" name="Google Shape;162;p3"/>
          <p:cNvSpPr/>
          <p:nvPr/>
        </p:nvSpPr>
        <p:spPr>
          <a:xfrm>
            <a:off x="4660836" y="3357507"/>
            <a:ext cx="65400" cy="654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3" name="Google Shape;163;p3"/>
          <p:cNvSpPr/>
          <p:nvPr/>
        </p:nvSpPr>
        <p:spPr>
          <a:xfrm>
            <a:off x="6174186" y="3360053"/>
            <a:ext cx="109291" cy="65575"/>
          </a:xfrm>
          <a:custGeom>
            <a:avLst/>
            <a:gdLst/>
            <a:ahLst/>
            <a:cxnLst/>
            <a:rect l="l" t="t" r="r" b="b"/>
            <a:pathLst>
              <a:path w="155575" h="93345" extrusionOk="0">
                <a:moveTo>
                  <a:pt x="152" y="0"/>
                </a:moveTo>
                <a:lnTo>
                  <a:pt x="62128" y="46634"/>
                </a:lnTo>
                <a:lnTo>
                  <a:pt x="0" y="93065"/>
                </a:lnTo>
                <a:lnTo>
                  <a:pt x="155206" y="46799"/>
                </a:lnTo>
                <a:lnTo>
                  <a:pt x="152"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4" name="Google Shape;164;p3"/>
          <p:cNvSpPr/>
          <p:nvPr/>
        </p:nvSpPr>
        <p:spPr>
          <a:xfrm>
            <a:off x="2337554" y="4502785"/>
            <a:ext cx="2463295" cy="784668"/>
          </a:xfrm>
          <a:custGeom>
            <a:avLst/>
            <a:gdLst/>
            <a:ahLst/>
            <a:cxnLst/>
            <a:rect l="l" t="t" r="r" b="b"/>
            <a:pathLst>
              <a:path w="3506470" h="1116965" extrusionOk="0">
                <a:moveTo>
                  <a:pt x="0" y="0"/>
                </a:moveTo>
                <a:lnTo>
                  <a:pt x="3505883" y="0"/>
                </a:lnTo>
                <a:lnTo>
                  <a:pt x="3505883" y="1116918"/>
                </a:lnTo>
                <a:lnTo>
                  <a:pt x="0" y="1116918"/>
                </a:lnTo>
                <a:lnTo>
                  <a:pt x="0" y="0"/>
                </a:lnTo>
                <a:close/>
              </a:path>
            </a:pathLst>
          </a:custGeom>
          <a:noFill/>
          <a:ln w="15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5" name="Google Shape;165;p3"/>
          <p:cNvSpPr/>
          <p:nvPr/>
        </p:nvSpPr>
        <p:spPr>
          <a:xfrm>
            <a:off x="2337554" y="3597475"/>
            <a:ext cx="2463295" cy="458132"/>
          </a:xfrm>
          <a:custGeom>
            <a:avLst/>
            <a:gdLst/>
            <a:ahLst/>
            <a:cxnLst/>
            <a:rect l="l" t="t" r="r" b="b"/>
            <a:pathLst>
              <a:path w="3506470" h="652145" extrusionOk="0">
                <a:moveTo>
                  <a:pt x="0" y="0"/>
                </a:moveTo>
                <a:lnTo>
                  <a:pt x="3505883" y="0"/>
                </a:lnTo>
                <a:lnTo>
                  <a:pt x="3505883" y="651535"/>
                </a:lnTo>
                <a:lnTo>
                  <a:pt x="0" y="651535"/>
                </a:lnTo>
                <a:lnTo>
                  <a:pt x="0" y="0"/>
                </a:lnTo>
                <a:close/>
              </a:path>
            </a:pathLst>
          </a:custGeom>
          <a:noFill/>
          <a:ln w="15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6" name="Google Shape;166;p3"/>
          <p:cNvSpPr/>
          <p:nvPr/>
        </p:nvSpPr>
        <p:spPr>
          <a:xfrm>
            <a:off x="2337554" y="2801233"/>
            <a:ext cx="2463295" cy="392557"/>
          </a:xfrm>
          <a:custGeom>
            <a:avLst/>
            <a:gdLst/>
            <a:ahLst/>
            <a:cxnLst/>
            <a:rect l="l" t="t" r="r" b="b"/>
            <a:pathLst>
              <a:path w="3506470" h="558800" extrusionOk="0">
                <a:moveTo>
                  <a:pt x="0" y="0"/>
                </a:moveTo>
                <a:lnTo>
                  <a:pt x="3505883" y="0"/>
                </a:lnTo>
                <a:lnTo>
                  <a:pt x="3505883" y="558459"/>
                </a:lnTo>
                <a:lnTo>
                  <a:pt x="0" y="558459"/>
                </a:lnTo>
                <a:lnTo>
                  <a:pt x="0" y="0"/>
                </a:lnTo>
                <a:close/>
              </a:path>
            </a:pathLst>
          </a:custGeom>
          <a:noFill/>
          <a:ln w="15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7" name="Google Shape;167;p3"/>
          <p:cNvSpPr/>
          <p:nvPr/>
        </p:nvSpPr>
        <p:spPr>
          <a:xfrm>
            <a:off x="4693554" y="5082240"/>
            <a:ext cx="1467628" cy="0"/>
          </a:xfrm>
          <a:custGeom>
            <a:avLst/>
            <a:gdLst/>
            <a:ahLst/>
            <a:cxnLst/>
            <a:rect l="l" t="t" r="r" b="b"/>
            <a:pathLst>
              <a:path w="2089150" h="120000" extrusionOk="0">
                <a:moveTo>
                  <a:pt x="0" y="0"/>
                </a:moveTo>
                <a:lnTo>
                  <a:pt x="2089055" y="0"/>
                </a:lnTo>
              </a:path>
            </a:pathLst>
          </a:custGeom>
          <a:noFill/>
          <a:ln w="155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8" name="Google Shape;168;p3"/>
          <p:cNvSpPr/>
          <p:nvPr/>
        </p:nvSpPr>
        <p:spPr>
          <a:xfrm>
            <a:off x="4660836" y="5049523"/>
            <a:ext cx="65400" cy="6540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69" name="Google Shape;169;p3"/>
          <p:cNvSpPr/>
          <p:nvPr/>
        </p:nvSpPr>
        <p:spPr>
          <a:xfrm>
            <a:off x="6089702" y="5049523"/>
            <a:ext cx="109291" cy="65575"/>
          </a:xfrm>
          <a:custGeom>
            <a:avLst/>
            <a:gdLst/>
            <a:ahLst/>
            <a:cxnLst/>
            <a:rect l="l" t="t" r="r" b="b"/>
            <a:pathLst>
              <a:path w="155575" h="93345" extrusionOk="0">
                <a:moveTo>
                  <a:pt x="0" y="0"/>
                </a:moveTo>
                <a:lnTo>
                  <a:pt x="62052" y="46532"/>
                </a:lnTo>
                <a:lnTo>
                  <a:pt x="0" y="93078"/>
                </a:lnTo>
                <a:lnTo>
                  <a:pt x="155130" y="46532"/>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0" name="Google Shape;170;p3"/>
          <p:cNvSpPr/>
          <p:nvPr/>
        </p:nvSpPr>
        <p:spPr>
          <a:xfrm>
            <a:off x="8522060" y="5059069"/>
            <a:ext cx="65400" cy="654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71" name="Google Shape;171;p3"/>
          <p:cNvSpPr/>
          <p:nvPr/>
        </p:nvSpPr>
        <p:spPr>
          <a:xfrm>
            <a:off x="9034704" y="5059069"/>
            <a:ext cx="109291" cy="65575"/>
          </a:xfrm>
          <a:custGeom>
            <a:avLst/>
            <a:gdLst/>
            <a:ahLst/>
            <a:cxnLst/>
            <a:rect l="l" t="t" r="r" b="b"/>
            <a:pathLst>
              <a:path w="155575" h="93345" extrusionOk="0">
                <a:moveTo>
                  <a:pt x="0" y="0"/>
                </a:moveTo>
                <a:lnTo>
                  <a:pt x="62052" y="46532"/>
                </a:lnTo>
                <a:lnTo>
                  <a:pt x="0" y="93065"/>
                </a:lnTo>
                <a:lnTo>
                  <a:pt x="155130" y="46532"/>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419695" y="647285"/>
            <a:ext cx="7124105" cy="639958"/>
          </a:xfrm>
          <a:prstGeom prst="rect">
            <a:avLst/>
          </a:prstGeom>
          <a:noFill/>
          <a:ln>
            <a:noFill/>
          </a:ln>
        </p:spPr>
        <p:txBody>
          <a:bodyPr spcFirstLastPara="1" wrap="square" lIns="0" tIns="8925" rIns="0" bIns="0" anchor="ctr" anchorCtr="0">
            <a:spAutoFit/>
          </a:bodyPr>
          <a:lstStyle/>
          <a:p>
            <a:pPr marL="8929" lvl="0" indent="0" algn="l" rtl="0">
              <a:spcBef>
                <a:spcPts val="0"/>
              </a:spcBef>
              <a:spcAft>
                <a:spcPts val="0"/>
              </a:spcAft>
              <a:buClr>
                <a:schemeClr val="dk2"/>
              </a:buClr>
              <a:buSzPts val="4100"/>
              <a:buFont typeface="Lucida Sans"/>
              <a:buNone/>
            </a:pPr>
            <a:r>
              <a:rPr lang="en-US"/>
              <a:t>Thread States</a:t>
            </a:r>
            <a:endParaRPr/>
          </a:p>
        </p:txBody>
      </p:sp>
      <p:sp>
        <p:nvSpPr>
          <p:cNvPr id="177" name="Google Shape;177;p8"/>
          <p:cNvSpPr txBox="1"/>
          <p:nvPr/>
        </p:nvSpPr>
        <p:spPr>
          <a:xfrm>
            <a:off x="464344" y="1565053"/>
            <a:ext cx="8174100" cy="2674500"/>
          </a:xfrm>
          <a:prstGeom prst="rect">
            <a:avLst/>
          </a:prstGeom>
          <a:noFill/>
          <a:ln>
            <a:noFill/>
          </a:ln>
        </p:spPr>
        <p:txBody>
          <a:bodyPr spcFirstLastPara="1" wrap="square" lIns="0" tIns="8925" rIns="0" bIns="0" anchor="t" anchorCtr="0">
            <a:spAutoFit/>
          </a:bodyPr>
          <a:lstStyle/>
          <a:p>
            <a:pPr marL="151799" marR="0" lvl="0" indent="-142870" algn="l" rtl="0">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The typical states for a thread are </a:t>
            </a:r>
            <a:r>
              <a:rPr lang="en-US" sz="1700" b="1">
                <a:solidFill>
                  <a:schemeClr val="dk1"/>
                </a:solidFill>
                <a:latin typeface="Arial"/>
                <a:ea typeface="Arial"/>
                <a:cs typeface="Arial"/>
                <a:sym typeface="Arial"/>
              </a:rPr>
              <a:t>running</a:t>
            </a:r>
            <a:r>
              <a:rPr lang="en-US" sz="1700">
                <a:solidFill>
                  <a:schemeClr val="dk1"/>
                </a:solidFill>
                <a:latin typeface="Arial"/>
                <a:ea typeface="Arial"/>
                <a:cs typeface="Arial"/>
                <a:sym typeface="Arial"/>
              </a:rPr>
              <a:t>, </a:t>
            </a:r>
            <a:r>
              <a:rPr lang="en-US" sz="1700" b="1">
                <a:solidFill>
                  <a:schemeClr val="dk1"/>
                </a:solidFill>
                <a:latin typeface="Arial"/>
                <a:ea typeface="Arial"/>
                <a:cs typeface="Arial"/>
                <a:sym typeface="Arial"/>
              </a:rPr>
              <a:t>ready</a:t>
            </a:r>
            <a:r>
              <a:rPr lang="en-US" sz="1700">
                <a:solidFill>
                  <a:schemeClr val="dk1"/>
                </a:solidFill>
                <a:latin typeface="Arial"/>
                <a:ea typeface="Arial"/>
                <a:cs typeface="Arial"/>
                <a:sym typeface="Arial"/>
              </a:rPr>
              <a:t>, </a:t>
            </a:r>
            <a:r>
              <a:rPr lang="en-US" sz="1700" b="1">
                <a:solidFill>
                  <a:schemeClr val="dk1"/>
                </a:solidFill>
                <a:latin typeface="Arial"/>
                <a:ea typeface="Arial"/>
                <a:cs typeface="Arial"/>
                <a:sym typeface="Arial"/>
              </a:rPr>
              <a:t>blocked</a:t>
            </a:r>
            <a:endParaRPr sz="1700">
              <a:solidFill>
                <a:schemeClr val="dk1"/>
              </a:solidFill>
              <a:latin typeface="Arial"/>
              <a:ea typeface="Arial"/>
              <a:cs typeface="Arial"/>
              <a:sym typeface="Arial"/>
            </a:endParaRPr>
          </a:p>
          <a:p>
            <a:pPr marL="151799" marR="0" lvl="0" indent="-142870" algn="l" rtl="0">
              <a:spcBef>
                <a:spcPts val="1709"/>
              </a:spcBef>
              <a:spcAft>
                <a:spcPts val="0"/>
              </a:spcAft>
              <a:buClr>
                <a:schemeClr val="dk1"/>
              </a:buClr>
              <a:buSzPts val="1700"/>
              <a:buFont typeface="Arial"/>
              <a:buChar char="•"/>
            </a:pPr>
            <a:r>
              <a:rPr lang="en-US" sz="1700">
                <a:solidFill>
                  <a:schemeClr val="dk1"/>
                </a:solidFill>
                <a:latin typeface="Arial"/>
                <a:ea typeface="Arial"/>
                <a:cs typeface="Arial"/>
                <a:sym typeface="Arial"/>
              </a:rPr>
              <a:t>Typical </a:t>
            </a:r>
            <a:r>
              <a:rPr lang="en-US" sz="1700" b="1">
                <a:solidFill>
                  <a:schemeClr val="dk1"/>
                </a:solidFill>
                <a:latin typeface="Arial"/>
                <a:ea typeface="Arial"/>
                <a:cs typeface="Arial"/>
                <a:sym typeface="Arial"/>
              </a:rPr>
              <a:t>thread operations </a:t>
            </a:r>
            <a:r>
              <a:rPr lang="en-US" sz="1700">
                <a:solidFill>
                  <a:schemeClr val="dk1"/>
                </a:solidFill>
                <a:latin typeface="Arial"/>
                <a:ea typeface="Arial"/>
                <a:cs typeface="Arial"/>
                <a:sym typeface="Arial"/>
              </a:rPr>
              <a:t>associated with a change in thread state are:</a:t>
            </a:r>
            <a:endParaRPr sz="1700">
              <a:solidFill>
                <a:schemeClr val="dk1"/>
              </a:solidFill>
              <a:latin typeface="Arial"/>
              <a:ea typeface="Arial"/>
              <a:cs typeface="Arial"/>
              <a:sym typeface="Arial"/>
            </a:endParaRPr>
          </a:p>
          <a:p>
            <a:pPr marL="392892" marR="0" lvl="1" indent="-142870" algn="l" rtl="0">
              <a:spcBef>
                <a:spcPts val="1712"/>
              </a:spcBef>
              <a:spcAft>
                <a:spcPts val="0"/>
              </a:spcAft>
              <a:buClr>
                <a:schemeClr val="dk1"/>
              </a:buClr>
              <a:buSzPts val="1700"/>
              <a:buFont typeface="Arial"/>
              <a:buChar char="•"/>
            </a:pPr>
            <a:r>
              <a:rPr lang="en-US" sz="1700" b="1" i="0" u="none" strike="noStrike" cap="none">
                <a:solidFill>
                  <a:schemeClr val="dk1"/>
                </a:solidFill>
                <a:latin typeface="Arial"/>
                <a:ea typeface="Arial"/>
                <a:cs typeface="Arial"/>
                <a:sym typeface="Arial"/>
              </a:rPr>
              <a:t>Spawn</a:t>
            </a:r>
            <a:r>
              <a:rPr lang="en-US" sz="1700" b="0" i="0" u="none" strike="noStrike" cap="none">
                <a:solidFill>
                  <a:schemeClr val="dk1"/>
                </a:solidFill>
                <a:latin typeface="Arial"/>
                <a:ea typeface="Arial"/>
                <a:cs typeface="Arial"/>
                <a:sym typeface="Arial"/>
              </a:rPr>
              <a:t>: a thread within a process may spawn another thread</a:t>
            </a:r>
            <a:endParaRPr/>
          </a:p>
          <a:p>
            <a:pPr marL="392892" marR="0" lvl="0" indent="-142870" algn="l" rtl="0">
              <a:spcBef>
                <a:spcPts val="1702"/>
              </a:spcBef>
              <a:spcAft>
                <a:spcPts val="0"/>
              </a:spcAft>
              <a:buClr>
                <a:schemeClr val="dk1"/>
              </a:buClr>
              <a:buSzPts val="1700"/>
              <a:buFont typeface="Arial"/>
              <a:buChar char="•"/>
            </a:pPr>
            <a:r>
              <a:rPr lang="en-US" sz="1700" b="1">
                <a:solidFill>
                  <a:schemeClr val="dk1"/>
                </a:solidFill>
                <a:latin typeface="Arial"/>
                <a:ea typeface="Arial"/>
                <a:cs typeface="Arial"/>
                <a:sym typeface="Arial"/>
              </a:rPr>
              <a:t>Block</a:t>
            </a:r>
            <a:r>
              <a:rPr lang="en-US" sz="1700">
                <a:solidFill>
                  <a:schemeClr val="dk1"/>
                </a:solidFill>
                <a:latin typeface="Arial"/>
                <a:ea typeface="Arial"/>
                <a:cs typeface="Arial"/>
                <a:sym typeface="Arial"/>
              </a:rPr>
              <a:t>: a thread needs to wait for an event</a:t>
            </a:r>
            <a:endParaRPr sz="1700">
              <a:solidFill>
                <a:schemeClr val="dk1"/>
              </a:solidFill>
              <a:latin typeface="Arial"/>
              <a:ea typeface="Arial"/>
              <a:cs typeface="Arial"/>
              <a:sym typeface="Arial"/>
            </a:endParaRPr>
          </a:p>
          <a:p>
            <a:pPr marL="392892" marR="0" lvl="0" indent="-142870" algn="l" rtl="0">
              <a:spcBef>
                <a:spcPts val="1705"/>
              </a:spcBef>
              <a:spcAft>
                <a:spcPts val="0"/>
              </a:spcAft>
              <a:buClr>
                <a:schemeClr val="dk1"/>
              </a:buClr>
              <a:buSzPts val="1700"/>
              <a:buFont typeface="Arial"/>
              <a:buChar char="•"/>
            </a:pPr>
            <a:r>
              <a:rPr lang="en-US" sz="1700" b="1">
                <a:solidFill>
                  <a:schemeClr val="dk1"/>
                </a:solidFill>
                <a:latin typeface="Arial"/>
                <a:ea typeface="Arial"/>
                <a:cs typeface="Arial"/>
                <a:sym typeface="Arial"/>
              </a:rPr>
              <a:t>Unblock</a:t>
            </a:r>
            <a:r>
              <a:rPr lang="en-US" sz="1700">
                <a:solidFill>
                  <a:schemeClr val="dk1"/>
                </a:solidFill>
                <a:latin typeface="Arial"/>
                <a:ea typeface="Arial"/>
                <a:cs typeface="Arial"/>
                <a:sym typeface="Arial"/>
              </a:rPr>
              <a:t>: When the event for which a thread is blocked occurs</a:t>
            </a:r>
            <a:endParaRPr sz="1700">
              <a:solidFill>
                <a:schemeClr val="dk1"/>
              </a:solidFill>
              <a:latin typeface="Arial"/>
              <a:ea typeface="Arial"/>
              <a:cs typeface="Arial"/>
              <a:sym typeface="Arial"/>
            </a:endParaRPr>
          </a:p>
          <a:p>
            <a:pPr marL="392892" marR="0" lvl="0" indent="-142870" algn="l" rtl="0">
              <a:spcBef>
                <a:spcPts val="1712"/>
              </a:spcBef>
              <a:spcAft>
                <a:spcPts val="0"/>
              </a:spcAft>
              <a:buClr>
                <a:schemeClr val="dk1"/>
              </a:buClr>
              <a:buSzPts val="1700"/>
              <a:buFont typeface="Arial"/>
              <a:buChar char="•"/>
            </a:pPr>
            <a:r>
              <a:rPr lang="en-US" sz="1700" b="1">
                <a:solidFill>
                  <a:schemeClr val="dk1"/>
                </a:solidFill>
                <a:latin typeface="Arial"/>
                <a:ea typeface="Arial"/>
                <a:cs typeface="Arial"/>
                <a:sym typeface="Arial"/>
              </a:rPr>
              <a:t>Finish</a:t>
            </a:r>
            <a:r>
              <a:rPr lang="en-US" sz="1700">
                <a:solidFill>
                  <a:schemeClr val="dk1"/>
                </a:solidFill>
                <a:latin typeface="Arial"/>
                <a:ea typeface="Arial"/>
                <a:cs typeface="Arial"/>
                <a:sym typeface="Arial"/>
              </a:rPr>
              <a:t>: When a thread completes, its register context and stacks are deallocated.</a:t>
            </a:r>
            <a:endParaRPr sz="17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7"/>
          <p:cNvSpPr txBox="1">
            <a:spLocks noGrp="1"/>
          </p:cNvSpPr>
          <p:nvPr>
            <p:ph type="title"/>
          </p:nvPr>
        </p:nvSpPr>
        <p:spPr>
          <a:xfrm>
            <a:off x="344069" y="92585"/>
            <a:ext cx="8078700" cy="640200"/>
          </a:xfrm>
          <a:prstGeom prst="rect">
            <a:avLst/>
          </a:prstGeom>
          <a:noFill/>
          <a:ln>
            <a:noFill/>
          </a:ln>
        </p:spPr>
        <p:txBody>
          <a:bodyPr spcFirstLastPara="1" wrap="square" lIns="0" tIns="8925" rIns="0" bIns="0" anchor="ctr" anchorCtr="0">
            <a:spAutoFit/>
          </a:bodyPr>
          <a:lstStyle/>
          <a:p>
            <a:pPr marL="0" lvl="0" indent="0" algn="l" rtl="0">
              <a:spcBef>
                <a:spcPts val="0"/>
              </a:spcBef>
              <a:spcAft>
                <a:spcPts val="0"/>
              </a:spcAft>
              <a:buClr>
                <a:schemeClr val="dk2"/>
              </a:buClr>
              <a:buSzPts val="4100"/>
              <a:buFont typeface="Lucida Sans"/>
              <a:buNone/>
            </a:pPr>
            <a:r>
              <a:rPr lang="en-US"/>
              <a:t>Multithreading</a:t>
            </a:r>
            <a:endParaRPr/>
          </a:p>
        </p:txBody>
      </p:sp>
      <p:sp>
        <p:nvSpPr>
          <p:cNvPr id="183" name="Google Shape;183;p7"/>
          <p:cNvSpPr txBox="1"/>
          <p:nvPr/>
        </p:nvSpPr>
        <p:spPr>
          <a:xfrm>
            <a:off x="491125" y="956600"/>
            <a:ext cx="8007300" cy="2319600"/>
          </a:xfrm>
          <a:prstGeom prst="rect">
            <a:avLst/>
          </a:prstGeom>
          <a:noFill/>
          <a:ln>
            <a:noFill/>
          </a:ln>
        </p:spPr>
        <p:txBody>
          <a:bodyPr spcFirstLastPara="1" wrap="square" lIns="0" tIns="8925" rIns="0" bIns="0" anchor="t" anchorCtr="0">
            <a:spAutoFit/>
          </a:bodyPr>
          <a:lstStyle/>
          <a:p>
            <a:pPr marL="151799" marR="0" lvl="0" indent="-142869" algn="l" rtl="0">
              <a:spcBef>
                <a:spcPts val="0"/>
              </a:spcBef>
              <a:spcAft>
                <a:spcPts val="0"/>
              </a:spcAft>
              <a:buClr>
                <a:schemeClr val="dk1"/>
              </a:buClr>
              <a:buSzPts val="1700"/>
              <a:buFont typeface="Arial"/>
              <a:buChar char="•"/>
            </a:pPr>
            <a:r>
              <a:rPr lang="en-US" sz="1700" b="1">
                <a:solidFill>
                  <a:schemeClr val="dk1"/>
                </a:solidFill>
                <a:latin typeface="Arial"/>
                <a:ea typeface="Arial"/>
                <a:cs typeface="Arial"/>
                <a:sym typeface="Arial"/>
              </a:rPr>
              <a:t>Advantages of multithreaded programming</a:t>
            </a:r>
            <a:endParaRPr sz="1700" b="1">
              <a:solidFill>
                <a:schemeClr val="dk1"/>
              </a:solidFill>
              <a:latin typeface="Arial"/>
              <a:ea typeface="Arial"/>
              <a:cs typeface="Arial"/>
              <a:sym typeface="Arial"/>
            </a:endParaRPr>
          </a:p>
          <a:p>
            <a:pPr marL="914400" marR="0" lvl="1" indent="-336550" algn="l" rtl="0">
              <a:spcBef>
                <a:spcPts val="0"/>
              </a:spcBef>
              <a:spcAft>
                <a:spcPts val="0"/>
              </a:spcAft>
              <a:buClr>
                <a:schemeClr val="dk1"/>
              </a:buClr>
              <a:buSzPts val="1700"/>
              <a:buChar char="•"/>
            </a:pPr>
            <a:r>
              <a:rPr lang="en-US" sz="1700" b="1">
                <a:solidFill>
                  <a:schemeClr val="dk1"/>
                </a:solidFill>
              </a:rPr>
              <a:t>Responsiveness:</a:t>
            </a:r>
            <a:r>
              <a:rPr lang="en-US" sz="1700">
                <a:solidFill>
                  <a:schemeClr val="dk1"/>
                </a:solidFill>
              </a:rPr>
              <a:t>Shared or divided work</a:t>
            </a:r>
            <a:endParaRPr sz="1700">
              <a:solidFill>
                <a:schemeClr val="dk1"/>
              </a:solidFill>
            </a:endParaRPr>
          </a:p>
          <a:p>
            <a:pPr marL="914400" marR="0" lvl="1" indent="-336550" algn="l" rtl="0">
              <a:lnSpc>
                <a:spcPct val="100000"/>
              </a:lnSpc>
              <a:spcBef>
                <a:spcPts val="0"/>
              </a:spcBef>
              <a:spcAft>
                <a:spcPts val="0"/>
              </a:spcAft>
              <a:buClr>
                <a:schemeClr val="dk1"/>
              </a:buClr>
              <a:buSzPts val="1700"/>
              <a:buChar char="•"/>
            </a:pPr>
            <a:r>
              <a:rPr lang="en-US" sz="1700" b="1">
                <a:solidFill>
                  <a:schemeClr val="dk1"/>
                </a:solidFill>
              </a:rPr>
              <a:t>Resource sharing</a:t>
            </a:r>
            <a:r>
              <a:rPr lang="en-US" sz="1700">
                <a:solidFill>
                  <a:schemeClr val="dk1"/>
                </a:solidFill>
              </a:rPr>
              <a:t>: unlike separate processes    </a:t>
            </a:r>
            <a:endParaRPr sz="1700">
              <a:solidFill>
                <a:schemeClr val="dk1"/>
              </a:solidFill>
            </a:endParaRPr>
          </a:p>
          <a:p>
            <a:pPr marL="914400" marR="0" lvl="1" indent="-336550" algn="l" rtl="0">
              <a:spcBef>
                <a:spcPts val="0"/>
              </a:spcBef>
              <a:spcAft>
                <a:spcPts val="0"/>
              </a:spcAft>
              <a:buClr>
                <a:schemeClr val="dk1"/>
              </a:buClr>
              <a:buSzPts val="1700"/>
              <a:buChar char="•"/>
            </a:pPr>
            <a:r>
              <a:rPr lang="en-US" sz="1700" b="1">
                <a:solidFill>
                  <a:schemeClr val="dk1"/>
                </a:solidFill>
              </a:rPr>
              <a:t>Economy:</a:t>
            </a:r>
            <a:r>
              <a:rPr lang="en-US" sz="1700">
                <a:solidFill>
                  <a:schemeClr val="dk1"/>
                </a:solidFill>
              </a:rPr>
              <a:t>  easy to create thread in existing process than new process   </a:t>
            </a:r>
            <a:endParaRPr sz="1700">
              <a:solidFill>
                <a:schemeClr val="dk1"/>
              </a:solidFill>
            </a:endParaRPr>
          </a:p>
          <a:p>
            <a:pPr marL="914400" marR="0" lvl="1" indent="-336550" algn="l" rtl="0">
              <a:spcBef>
                <a:spcPts val="0"/>
              </a:spcBef>
              <a:spcAft>
                <a:spcPts val="0"/>
              </a:spcAft>
              <a:buClr>
                <a:schemeClr val="dk1"/>
              </a:buClr>
              <a:buSzPts val="1700"/>
              <a:buChar char="•"/>
            </a:pPr>
            <a:r>
              <a:rPr lang="en-US" sz="1700" b="1">
                <a:solidFill>
                  <a:schemeClr val="dk1"/>
                </a:solidFill>
              </a:rPr>
              <a:t>Scalability:</a:t>
            </a:r>
            <a:r>
              <a:rPr lang="en-US" sz="1700">
                <a:solidFill>
                  <a:schemeClr val="dk1"/>
                </a:solidFill>
              </a:rPr>
              <a:t>  multiprocessor, single thread process on one cpu     </a:t>
            </a:r>
            <a:endParaRPr sz="1700">
              <a:solidFill>
                <a:schemeClr val="dk1"/>
              </a:solidFill>
            </a:endParaRPr>
          </a:p>
          <a:p>
            <a:pPr marL="151799" marR="0" lvl="0" indent="-142869" algn="l" rtl="0">
              <a:spcBef>
                <a:spcPts val="1694"/>
              </a:spcBef>
              <a:spcAft>
                <a:spcPts val="0"/>
              </a:spcAft>
              <a:buClr>
                <a:schemeClr val="dk1"/>
              </a:buClr>
              <a:buSzPts val="1700"/>
              <a:buFont typeface="Arial"/>
              <a:buChar char="•"/>
            </a:pPr>
            <a:r>
              <a:rPr lang="en-US" sz="1700" b="1">
                <a:solidFill>
                  <a:schemeClr val="dk1"/>
                </a:solidFill>
                <a:latin typeface="Arial"/>
                <a:ea typeface="Arial"/>
                <a:cs typeface="Arial"/>
                <a:sym typeface="Arial"/>
              </a:rPr>
              <a:t>Disadvantages</a:t>
            </a:r>
            <a:endParaRPr sz="1700" b="1">
              <a:solidFill>
                <a:schemeClr val="dk1"/>
              </a:solidFill>
              <a:latin typeface="Arial"/>
              <a:ea typeface="Arial"/>
              <a:cs typeface="Arial"/>
              <a:sym typeface="Arial"/>
            </a:endParaRPr>
          </a:p>
          <a:p>
            <a:pPr marL="914400" marR="0" lvl="1" indent="-336550" algn="l" rtl="0">
              <a:lnSpc>
                <a:spcPct val="100000"/>
              </a:lnSpc>
              <a:spcBef>
                <a:spcPts val="0"/>
              </a:spcBef>
              <a:spcAft>
                <a:spcPts val="0"/>
              </a:spcAft>
              <a:buClr>
                <a:schemeClr val="dk1"/>
              </a:buClr>
              <a:buSzPts val="1700"/>
              <a:buChar char="•"/>
            </a:pPr>
            <a:r>
              <a:rPr lang="en-US" sz="1700" b="1">
                <a:solidFill>
                  <a:schemeClr val="dk1"/>
                </a:solidFill>
              </a:rPr>
              <a:t>Coordinated termination </a:t>
            </a:r>
            <a:endParaRPr sz="1700" b="1">
              <a:solidFill>
                <a:schemeClr val="dk1"/>
              </a:solidFill>
            </a:endParaRPr>
          </a:p>
          <a:p>
            <a:pPr marL="914400" marR="0" lvl="1" indent="-336550" algn="l" rtl="0">
              <a:lnSpc>
                <a:spcPct val="100000"/>
              </a:lnSpc>
              <a:spcBef>
                <a:spcPts val="0"/>
              </a:spcBef>
              <a:spcAft>
                <a:spcPts val="0"/>
              </a:spcAft>
              <a:buClr>
                <a:schemeClr val="dk1"/>
              </a:buClr>
              <a:buSzPts val="1700"/>
              <a:buChar char="•"/>
            </a:pPr>
            <a:r>
              <a:rPr lang="en-US" sz="1700" b="1">
                <a:solidFill>
                  <a:schemeClr val="dk1"/>
                </a:solidFill>
              </a:rPr>
              <a:t>Signal and error Handling : reentrant system calls</a:t>
            </a:r>
            <a:endParaRPr sz="1700">
              <a:solidFill>
                <a:schemeClr val="dk1"/>
              </a:solidFill>
              <a:latin typeface="Arial"/>
              <a:ea typeface="Arial"/>
              <a:cs typeface="Arial"/>
              <a:sym typeface="Arial"/>
            </a:endParaRPr>
          </a:p>
        </p:txBody>
      </p:sp>
      <p:sp>
        <p:nvSpPr>
          <p:cNvPr id="184" name="Google Shape;184;p7"/>
          <p:cNvSpPr/>
          <p:nvPr/>
        </p:nvSpPr>
        <p:spPr>
          <a:xfrm>
            <a:off x="415500" y="3500025"/>
            <a:ext cx="8007300" cy="33579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597634" y="-21625"/>
            <a:ext cx="8216100" cy="640200"/>
          </a:xfrm>
          <a:prstGeom prst="rect">
            <a:avLst/>
          </a:prstGeom>
          <a:noFill/>
          <a:ln>
            <a:noFill/>
          </a:ln>
        </p:spPr>
        <p:txBody>
          <a:bodyPr spcFirstLastPara="1" wrap="square" lIns="0" tIns="8925" rIns="0" bIns="0" anchor="ctr" anchorCtr="0">
            <a:spAutoFit/>
          </a:bodyPr>
          <a:lstStyle/>
          <a:p>
            <a:pPr marL="8929" lvl="0" indent="0" algn="l" rtl="0">
              <a:spcBef>
                <a:spcPts val="0"/>
              </a:spcBef>
              <a:spcAft>
                <a:spcPts val="0"/>
              </a:spcAft>
              <a:buClr>
                <a:schemeClr val="dk2"/>
              </a:buClr>
              <a:buSzPts val="4100"/>
              <a:buFont typeface="Lucida Sans"/>
              <a:buNone/>
            </a:pPr>
            <a:r>
              <a:rPr lang="en-US"/>
              <a:t>Thread Dispatching</a:t>
            </a:r>
            <a:endParaRPr/>
          </a:p>
        </p:txBody>
      </p:sp>
      <p:sp>
        <p:nvSpPr>
          <p:cNvPr id="190" name="Google Shape;190;p9"/>
          <p:cNvSpPr txBox="1"/>
          <p:nvPr/>
        </p:nvSpPr>
        <p:spPr>
          <a:xfrm>
            <a:off x="1794929" y="1665449"/>
            <a:ext cx="792510" cy="241201"/>
          </a:xfrm>
          <a:prstGeom prst="rect">
            <a:avLst/>
          </a:prstGeom>
          <a:noFill/>
          <a:ln>
            <a:noFill/>
          </a:ln>
        </p:spPr>
        <p:txBody>
          <a:bodyPr spcFirstLastPara="1" wrap="square" lIns="0" tIns="10250" rIns="0" bIns="0" anchor="t" anchorCtr="0">
            <a:spAutoFit/>
          </a:bodyPr>
          <a:lstStyle/>
          <a:p>
            <a:pPr marL="8929" marR="0" lvl="0" indent="0" algn="l" rtl="0">
              <a:spcBef>
                <a:spcPts val="0"/>
              </a:spcBef>
              <a:spcAft>
                <a:spcPts val="0"/>
              </a:spcAft>
              <a:buNone/>
            </a:pPr>
            <a:r>
              <a:rPr lang="en-US" sz="1500">
                <a:solidFill>
                  <a:schemeClr val="dk1"/>
                </a:solidFill>
                <a:latin typeface="Calibri"/>
                <a:ea typeface="Calibri"/>
                <a:cs typeface="Calibri"/>
                <a:sym typeface="Calibri"/>
              </a:rPr>
              <a:t>Thread T</a:t>
            </a:r>
            <a:r>
              <a:rPr lang="en-US" sz="1500" baseline="-25000">
                <a:solidFill>
                  <a:schemeClr val="dk1"/>
                </a:solidFill>
                <a:latin typeface="Calibri"/>
                <a:ea typeface="Calibri"/>
                <a:cs typeface="Calibri"/>
                <a:sym typeface="Calibri"/>
              </a:rPr>
              <a:t>1</a:t>
            </a:r>
            <a:endParaRPr sz="1500" baseline="-25000">
              <a:solidFill>
                <a:schemeClr val="dk1"/>
              </a:solidFill>
              <a:latin typeface="Calibri"/>
              <a:ea typeface="Calibri"/>
              <a:cs typeface="Calibri"/>
              <a:sym typeface="Calibri"/>
            </a:endParaRPr>
          </a:p>
        </p:txBody>
      </p:sp>
      <p:sp>
        <p:nvSpPr>
          <p:cNvPr id="191" name="Google Shape;191;p9"/>
          <p:cNvSpPr txBox="1"/>
          <p:nvPr/>
        </p:nvSpPr>
        <p:spPr>
          <a:xfrm>
            <a:off x="1069633" y="2192944"/>
            <a:ext cx="796082" cy="241201"/>
          </a:xfrm>
          <a:prstGeom prst="rect">
            <a:avLst/>
          </a:prstGeom>
          <a:noFill/>
          <a:ln>
            <a:noFill/>
          </a:ln>
        </p:spPr>
        <p:txBody>
          <a:bodyPr spcFirstLastPara="1" wrap="square" lIns="0" tIns="10250" rIns="0" bIns="0" anchor="t" anchorCtr="0">
            <a:spAutoFit/>
          </a:bodyPr>
          <a:lstStyle/>
          <a:p>
            <a:pPr marL="8929" marR="0" lvl="0" indent="0" algn="l" rtl="0">
              <a:spcBef>
                <a:spcPts val="0"/>
              </a:spcBef>
              <a:spcAft>
                <a:spcPts val="0"/>
              </a:spcAft>
              <a:buNone/>
            </a:pPr>
            <a:r>
              <a:rPr lang="en-US" sz="1500">
                <a:solidFill>
                  <a:schemeClr val="dk1"/>
                </a:solidFill>
                <a:latin typeface="Calibri"/>
                <a:ea typeface="Calibri"/>
                <a:cs typeface="Calibri"/>
                <a:sym typeface="Calibri"/>
              </a:rPr>
              <a:t>executing</a:t>
            </a:r>
            <a:endParaRPr sz="1500">
              <a:solidFill>
                <a:schemeClr val="dk1"/>
              </a:solidFill>
              <a:latin typeface="Calibri"/>
              <a:ea typeface="Calibri"/>
              <a:cs typeface="Calibri"/>
              <a:sym typeface="Calibri"/>
            </a:endParaRPr>
          </a:p>
        </p:txBody>
      </p:sp>
      <p:sp>
        <p:nvSpPr>
          <p:cNvPr id="192" name="Google Shape;192;p9"/>
          <p:cNvSpPr txBox="1"/>
          <p:nvPr/>
        </p:nvSpPr>
        <p:spPr>
          <a:xfrm>
            <a:off x="1083367" y="5809824"/>
            <a:ext cx="796082" cy="241201"/>
          </a:xfrm>
          <a:prstGeom prst="rect">
            <a:avLst/>
          </a:prstGeom>
          <a:noFill/>
          <a:ln>
            <a:noFill/>
          </a:ln>
        </p:spPr>
        <p:txBody>
          <a:bodyPr spcFirstLastPara="1" wrap="square" lIns="0" tIns="10250" rIns="0" bIns="0" anchor="t" anchorCtr="0">
            <a:spAutoFit/>
          </a:bodyPr>
          <a:lstStyle/>
          <a:p>
            <a:pPr marL="8929" marR="0" lvl="0" indent="0" algn="l" rtl="0">
              <a:spcBef>
                <a:spcPts val="0"/>
              </a:spcBef>
              <a:spcAft>
                <a:spcPts val="0"/>
              </a:spcAft>
              <a:buNone/>
            </a:pPr>
            <a:r>
              <a:rPr lang="en-US" sz="1500">
                <a:solidFill>
                  <a:schemeClr val="dk1"/>
                </a:solidFill>
                <a:latin typeface="Calibri"/>
                <a:ea typeface="Calibri"/>
                <a:cs typeface="Calibri"/>
                <a:sym typeface="Calibri"/>
              </a:rPr>
              <a:t>executing</a:t>
            </a:r>
            <a:endParaRPr sz="1500">
              <a:solidFill>
                <a:schemeClr val="dk1"/>
              </a:solidFill>
              <a:latin typeface="Calibri"/>
              <a:ea typeface="Calibri"/>
              <a:cs typeface="Calibri"/>
              <a:sym typeface="Calibri"/>
            </a:endParaRPr>
          </a:p>
        </p:txBody>
      </p:sp>
      <p:sp>
        <p:nvSpPr>
          <p:cNvPr id="193" name="Google Shape;193;p9"/>
          <p:cNvSpPr/>
          <p:nvPr/>
        </p:nvSpPr>
        <p:spPr>
          <a:xfrm>
            <a:off x="2265962" y="2152698"/>
            <a:ext cx="0" cy="362992"/>
          </a:xfrm>
          <a:custGeom>
            <a:avLst/>
            <a:gdLst/>
            <a:ahLst/>
            <a:cxnLst/>
            <a:rect l="l" t="t" r="r" b="b"/>
            <a:pathLst>
              <a:path w="120000" h="516254" extrusionOk="0">
                <a:moveTo>
                  <a:pt x="0" y="0"/>
                </a:moveTo>
                <a:lnTo>
                  <a:pt x="0" y="515768"/>
                </a:lnTo>
              </a:path>
            </a:pathLst>
          </a:custGeom>
          <a:noFill/>
          <a:ln w="46875" cap="flat" cmpd="sng">
            <a:solidFill>
              <a:srgbClr val="043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4" name="Google Shape;194;p9"/>
          <p:cNvSpPr/>
          <p:nvPr/>
        </p:nvSpPr>
        <p:spPr>
          <a:xfrm>
            <a:off x="2216509" y="2449404"/>
            <a:ext cx="99120" cy="99120"/>
          </a:xfrm>
          <a:custGeom>
            <a:avLst/>
            <a:gdLst/>
            <a:ahLst/>
            <a:cxnLst/>
            <a:rect l="l" t="t" r="r" b="b"/>
            <a:pathLst>
              <a:path w="140970" h="140970" extrusionOk="0">
                <a:moveTo>
                  <a:pt x="140665" y="0"/>
                </a:moveTo>
                <a:lnTo>
                  <a:pt x="0" y="0"/>
                </a:lnTo>
                <a:lnTo>
                  <a:pt x="70332" y="140665"/>
                </a:lnTo>
                <a:lnTo>
                  <a:pt x="140665"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5" name="Google Shape;195;p9"/>
          <p:cNvSpPr/>
          <p:nvPr/>
        </p:nvSpPr>
        <p:spPr>
          <a:xfrm>
            <a:off x="2134088" y="2548310"/>
            <a:ext cx="263872" cy="446"/>
          </a:xfrm>
          <a:custGeom>
            <a:avLst/>
            <a:gdLst/>
            <a:ahLst/>
            <a:cxnLst/>
            <a:rect l="l" t="t" r="r" b="b"/>
            <a:pathLst>
              <a:path w="375285" h="635" extrusionOk="0">
                <a:moveTo>
                  <a:pt x="0" y="0"/>
                </a:moveTo>
                <a:lnTo>
                  <a:pt x="375104" y="1"/>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6" name="Google Shape;196;p9"/>
          <p:cNvSpPr/>
          <p:nvPr/>
        </p:nvSpPr>
        <p:spPr>
          <a:xfrm>
            <a:off x="2265962" y="5713250"/>
            <a:ext cx="0" cy="362992"/>
          </a:xfrm>
          <a:custGeom>
            <a:avLst/>
            <a:gdLst/>
            <a:ahLst/>
            <a:cxnLst/>
            <a:rect l="l" t="t" r="r" b="b"/>
            <a:pathLst>
              <a:path w="120000" h="516254" extrusionOk="0">
                <a:moveTo>
                  <a:pt x="0" y="0"/>
                </a:moveTo>
                <a:lnTo>
                  <a:pt x="0" y="515768"/>
                </a:lnTo>
              </a:path>
            </a:pathLst>
          </a:custGeom>
          <a:noFill/>
          <a:ln w="46875" cap="flat" cmpd="sng">
            <a:solidFill>
              <a:srgbClr val="043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7" name="Google Shape;197;p9"/>
          <p:cNvSpPr/>
          <p:nvPr/>
        </p:nvSpPr>
        <p:spPr>
          <a:xfrm>
            <a:off x="2216509" y="6009966"/>
            <a:ext cx="99120" cy="99120"/>
          </a:xfrm>
          <a:custGeom>
            <a:avLst/>
            <a:gdLst/>
            <a:ahLst/>
            <a:cxnLst/>
            <a:rect l="l" t="t" r="r" b="b"/>
            <a:pathLst>
              <a:path w="140970" h="140970" extrusionOk="0">
                <a:moveTo>
                  <a:pt x="140665" y="0"/>
                </a:moveTo>
                <a:lnTo>
                  <a:pt x="0" y="0"/>
                </a:lnTo>
                <a:lnTo>
                  <a:pt x="70332" y="140663"/>
                </a:lnTo>
                <a:lnTo>
                  <a:pt x="140665"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8" name="Google Shape;198;p9"/>
          <p:cNvSpPr/>
          <p:nvPr/>
        </p:nvSpPr>
        <p:spPr>
          <a:xfrm>
            <a:off x="2134088" y="5713250"/>
            <a:ext cx="263872" cy="0"/>
          </a:xfrm>
          <a:custGeom>
            <a:avLst/>
            <a:gdLst/>
            <a:ahLst/>
            <a:cxnLst/>
            <a:rect l="l" t="t" r="r" b="b"/>
            <a:pathLst>
              <a:path w="375285" h="120000" extrusionOk="0">
                <a:moveTo>
                  <a:pt x="0" y="0"/>
                </a:moveTo>
                <a:lnTo>
                  <a:pt x="375104" y="0"/>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199" name="Google Shape;199;p9"/>
          <p:cNvSpPr/>
          <p:nvPr/>
        </p:nvSpPr>
        <p:spPr>
          <a:xfrm>
            <a:off x="2265962" y="2548309"/>
            <a:ext cx="0" cy="3165128"/>
          </a:xfrm>
          <a:custGeom>
            <a:avLst/>
            <a:gdLst/>
            <a:ahLst/>
            <a:cxnLst/>
            <a:rect l="l" t="t" r="r" b="b"/>
            <a:pathLst>
              <a:path w="120000" h="4501515" extrusionOk="0">
                <a:moveTo>
                  <a:pt x="0" y="0"/>
                </a:moveTo>
                <a:lnTo>
                  <a:pt x="0" y="4501249"/>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0" name="Google Shape;200;p9"/>
          <p:cNvSpPr txBox="1"/>
          <p:nvPr/>
        </p:nvSpPr>
        <p:spPr>
          <a:xfrm>
            <a:off x="1215241" y="3831730"/>
            <a:ext cx="691604" cy="486221"/>
          </a:xfrm>
          <a:prstGeom prst="rect">
            <a:avLst/>
          </a:prstGeom>
          <a:noFill/>
          <a:ln>
            <a:noFill/>
          </a:ln>
        </p:spPr>
        <p:txBody>
          <a:bodyPr spcFirstLastPara="1" wrap="square" lIns="0" tIns="22300" rIns="0" bIns="0" anchor="t" anchorCtr="0">
            <a:spAutoFit/>
          </a:bodyPr>
          <a:lstStyle/>
          <a:p>
            <a:pPr marL="52683" marR="3572" lvl="0" indent="-44200" algn="l" rtl="0">
              <a:lnSpc>
                <a:spcPct val="120933"/>
              </a:lnSpc>
              <a:spcBef>
                <a:spcPts val="0"/>
              </a:spcBef>
              <a:spcAft>
                <a:spcPts val="0"/>
              </a:spcAft>
              <a:buNone/>
            </a:pPr>
            <a:r>
              <a:rPr lang="en-US" sz="1500">
                <a:solidFill>
                  <a:schemeClr val="dk1"/>
                </a:solidFill>
                <a:latin typeface="Calibri"/>
                <a:ea typeface="Calibri"/>
                <a:cs typeface="Calibri"/>
                <a:sym typeface="Calibri"/>
              </a:rPr>
              <a:t>ready or  waiting</a:t>
            </a:r>
            <a:endParaRPr sz="1500">
              <a:solidFill>
                <a:schemeClr val="dk1"/>
              </a:solidFill>
              <a:latin typeface="Calibri"/>
              <a:ea typeface="Calibri"/>
              <a:cs typeface="Calibri"/>
              <a:sym typeface="Calibri"/>
            </a:endParaRPr>
          </a:p>
        </p:txBody>
      </p:sp>
      <p:sp>
        <p:nvSpPr>
          <p:cNvPr id="201" name="Google Shape;201;p9"/>
          <p:cNvSpPr/>
          <p:nvPr/>
        </p:nvSpPr>
        <p:spPr>
          <a:xfrm>
            <a:off x="3650626" y="4394526"/>
            <a:ext cx="2440037" cy="396032"/>
          </a:xfrm>
          <a:custGeom>
            <a:avLst/>
            <a:gdLst/>
            <a:ahLst/>
            <a:cxnLst/>
            <a:rect l="l" t="t" r="r" b="b"/>
            <a:pathLst>
              <a:path w="3470275" h="563245" extrusionOk="0">
                <a:moveTo>
                  <a:pt x="0" y="562655"/>
                </a:moveTo>
                <a:lnTo>
                  <a:pt x="3469716" y="562655"/>
                </a:lnTo>
                <a:lnTo>
                  <a:pt x="3469716" y="0"/>
                </a:lnTo>
                <a:lnTo>
                  <a:pt x="0" y="0"/>
                </a:lnTo>
                <a:lnTo>
                  <a:pt x="0" y="562655"/>
                </a:lnTo>
                <a:close/>
              </a:path>
            </a:pathLst>
          </a:custGeom>
          <a:solidFill>
            <a:srgbClr val="DF271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2" name="Google Shape;202;p9"/>
          <p:cNvSpPr txBox="1"/>
          <p:nvPr/>
        </p:nvSpPr>
        <p:spPr>
          <a:xfrm>
            <a:off x="3650626" y="4394522"/>
            <a:ext cx="2440037" cy="311981"/>
          </a:xfrm>
          <a:prstGeom prst="rect">
            <a:avLst/>
          </a:prstGeom>
          <a:noFill/>
          <a:ln w="15625" cap="flat" cmpd="sng">
            <a:solidFill>
              <a:srgbClr val="000000"/>
            </a:solidFill>
            <a:prstDash val="solid"/>
            <a:round/>
            <a:headEnd type="none" w="sm" len="sm"/>
            <a:tailEnd type="none" w="sm" len="sm"/>
          </a:ln>
        </p:spPr>
        <p:txBody>
          <a:bodyPr spcFirstLastPara="1" wrap="square" lIns="0" tIns="80350" rIns="0" bIns="0" anchor="t" anchorCtr="0">
            <a:spAutoFit/>
          </a:bodyPr>
          <a:lstStyle/>
          <a:p>
            <a:pPr marL="419680" marR="0" lvl="0" indent="0" algn="l" rtl="0">
              <a:spcBef>
                <a:spcPts val="0"/>
              </a:spcBef>
              <a:spcAft>
                <a:spcPts val="0"/>
              </a:spcAft>
              <a:buNone/>
            </a:pPr>
            <a:r>
              <a:rPr lang="en-US" sz="1500">
                <a:solidFill>
                  <a:schemeClr val="dk1"/>
                </a:solidFill>
                <a:latin typeface="Calibri"/>
                <a:ea typeface="Calibri"/>
                <a:cs typeface="Calibri"/>
                <a:sym typeface="Calibri"/>
              </a:rPr>
              <a:t>Save state into TCB</a:t>
            </a:r>
            <a:r>
              <a:rPr lang="en-US" sz="1500" baseline="-25000">
                <a:solidFill>
                  <a:schemeClr val="dk1"/>
                </a:solidFill>
                <a:latin typeface="Calibri"/>
                <a:ea typeface="Calibri"/>
                <a:cs typeface="Calibri"/>
                <a:sym typeface="Calibri"/>
              </a:rPr>
              <a:t>2</a:t>
            </a:r>
            <a:endParaRPr sz="1500" baseline="-25000">
              <a:solidFill>
                <a:schemeClr val="dk1"/>
              </a:solidFill>
              <a:latin typeface="Calibri"/>
              <a:ea typeface="Calibri"/>
              <a:cs typeface="Calibri"/>
              <a:sym typeface="Calibri"/>
            </a:endParaRPr>
          </a:p>
        </p:txBody>
      </p:sp>
      <p:sp>
        <p:nvSpPr>
          <p:cNvPr id="203" name="Google Shape;203;p9"/>
          <p:cNvSpPr/>
          <p:nvPr/>
        </p:nvSpPr>
        <p:spPr>
          <a:xfrm>
            <a:off x="3650626" y="4922020"/>
            <a:ext cx="2440037" cy="396032"/>
          </a:xfrm>
          <a:custGeom>
            <a:avLst/>
            <a:gdLst/>
            <a:ahLst/>
            <a:cxnLst/>
            <a:rect l="l" t="t" r="r" b="b"/>
            <a:pathLst>
              <a:path w="3470275" h="563245" extrusionOk="0">
                <a:moveTo>
                  <a:pt x="0" y="562655"/>
                </a:moveTo>
                <a:lnTo>
                  <a:pt x="3469716" y="562655"/>
                </a:lnTo>
                <a:lnTo>
                  <a:pt x="3469716" y="0"/>
                </a:lnTo>
                <a:lnTo>
                  <a:pt x="0" y="0"/>
                </a:lnTo>
                <a:lnTo>
                  <a:pt x="0" y="562655"/>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4" name="Google Shape;204;p9"/>
          <p:cNvSpPr txBox="1"/>
          <p:nvPr/>
        </p:nvSpPr>
        <p:spPr>
          <a:xfrm>
            <a:off x="3650626" y="4922017"/>
            <a:ext cx="2440037" cy="311981"/>
          </a:xfrm>
          <a:prstGeom prst="rect">
            <a:avLst/>
          </a:prstGeom>
          <a:noFill/>
          <a:ln w="15625" cap="flat" cmpd="sng">
            <a:solidFill>
              <a:srgbClr val="000000"/>
            </a:solidFill>
            <a:prstDash val="solid"/>
            <a:round/>
            <a:headEnd type="none" w="sm" len="sm"/>
            <a:tailEnd type="none" w="sm" len="sm"/>
          </a:ln>
        </p:spPr>
        <p:txBody>
          <a:bodyPr spcFirstLastPara="1" wrap="square" lIns="0" tIns="80350" rIns="0" bIns="0" anchor="t" anchorCtr="0">
            <a:spAutoFit/>
          </a:bodyPr>
          <a:lstStyle/>
          <a:p>
            <a:pPr marL="287526" marR="0" lvl="0" indent="0" algn="l" rtl="0">
              <a:spcBef>
                <a:spcPts val="0"/>
              </a:spcBef>
              <a:spcAft>
                <a:spcPts val="0"/>
              </a:spcAft>
              <a:buNone/>
            </a:pPr>
            <a:r>
              <a:rPr lang="en-US" sz="1500">
                <a:solidFill>
                  <a:schemeClr val="dk1"/>
                </a:solidFill>
                <a:latin typeface="Calibri"/>
                <a:ea typeface="Calibri"/>
                <a:cs typeface="Calibri"/>
                <a:sym typeface="Calibri"/>
              </a:rPr>
              <a:t>Reload state from TCB</a:t>
            </a:r>
            <a:r>
              <a:rPr lang="en-US" sz="1500" baseline="-25000">
                <a:solidFill>
                  <a:schemeClr val="dk1"/>
                </a:solidFill>
                <a:latin typeface="Calibri"/>
                <a:ea typeface="Calibri"/>
                <a:cs typeface="Calibri"/>
                <a:sym typeface="Calibri"/>
              </a:rPr>
              <a:t>1</a:t>
            </a:r>
            <a:endParaRPr sz="1500" baseline="-25000">
              <a:solidFill>
                <a:schemeClr val="dk1"/>
              </a:solidFill>
              <a:latin typeface="Calibri"/>
              <a:ea typeface="Calibri"/>
              <a:cs typeface="Calibri"/>
              <a:sym typeface="Calibri"/>
            </a:endParaRPr>
          </a:p>
        </p:txBody>
      </p:sp>
      <p:sp>
        <p:nvSpPr>
          <p:cNvPr id="205" name="Google Shape;205;p9"/>
          <p:cNvSpPr/>
          <p:nvPr/>
        </p:nvSpPr>
        <p:spPr>
          <a:xfrm>
            <a:off x="3584689" y="2284566"/>
            <a:ext cx="2440037" cy="396032"/>
          </a:xfrm>
          <a:custGeom>
            <a:avLst/>
            <a:gdLst/>
            <a:ahLst/>
            <a:cxnLst/>
            <a:rect l="l" t="t" r="r" b="b"/>
            <a:pathLst>
              <a:path w="3470275" h="563245" extrusionOk="0">
                <a:moveTo>
                  <a:pt x="0" y="562655"/>
                </a:moveTo>
                <a:lnTo>
                  <a:pt x="3469716" y="562655"/>
                </a:lnTo>
                <a:lnTo>
                  <a:pt x="3469716" y="0"/>
                </a:lnTo>
                <a:lnTo>
                  <a:pt x="0" y="0"/>
                </a:lnTo>
                <a:lnTo>
                  <a:pt x="0" y="562655"/>
                </a:lnTo>
                <a:close/>
              </a:path>
            </a:pathLst>
          </a:custGeom>
          <a:solidFill>
            <a:srgbClr val="DF271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6" name="Google Shape;206;p9"/>
          <p:cNvSpPr txBox="1"/>
          <p:nvPr/>
        </p:nvSpPr>
        <p:spPr>
          <a:xfrm>
            <a:off x="3584689" y="2284562"/>
            <a:ext cx="2440037" cy="311981"/>
          </a:xfrm>
          <a:prstGeom prst="rect">
            <a:avLst/>
          </a:prstGeom>
          <a:noFill/>
          <a:ln w="15625" cap="flat" cmpd="sng">
            <a:solidFill>
              <a:srgbClr val="000000"/>
            </a:solidFill>
            <a:prstDash val="solid"/>
            <a:round/>
            <a:headEnd type="none" w="sm" len="sm"/>
            <a:tailEnd type="none" w="sm" len="sm"/>
          </a:ln>
        </p:spPr>
        <p:txBody>
          <a:bodyPr spcFirstLastPara="1" wrap="square" lIns="0" tIns="80350" rIns="0" bIns="0" anchor="t" anchorCtr="0">
            <a:spAutoFit/>
          </a:bodyPr>
          <a:lstStyle/>
          <a:p>
            <a:pPr marL="419680" marR="0" lvl="0" indent="0" algn="l" rtl="0">
              <a:spcBef>
                <a:spcPts val="0"/>
              </a:spcBef>
              <a:spcAft>
                <a:spcPts val="0"/>
              </a:spcAft>
              <a:buNone/>
            </a:pPr>
            <a:r>
              <a:rPr lang="en-US" sz="1500">
                <a:solidFill>
                  <a:schemeClr val="dk1"/>
                </a:solidFill>
                <a:latin typeface="Calibri"/>
                <a:ea typeface="Calibri"/>
                <a:cs typeface="Calibri"/>
                <a:sym typeface="Calibri"/>
              </a:rPr>
              <a:t>Save state into TCB</a:t>
            </a:r>
            <a:r>
              <a:rPr lang="en-US" sz="1500" baseline="-25000">
                <a:solidFill>
                  <a:schemeClr val="dk1"/>
                </a:solidFill>
                <a:latin typeface="Calibri"/>
                <a:ea typeface="Calibri"/>
                <a:cs typeface="Calibri"/>
                <a:sym typeface="Calibri"/>
              </a:rPr>
              <a:t>1</a:t>
            </a:r>
            <a:endParaRPr sz="1500" baseline="-25000">
              <a:solidFill>
                <a:schemeClr val="dk1"/>
              </a:solidFill>
              <a:latin typeface="Calibri"/>
              <a:ea typeface="Calibri"/>
              <a:cs typeface="Calibri"/>
              <a:sym typeface="Calibri"/>
            </a:endParaRPr>
          </a:p>
        </p:txBody>
      </p:sp>
      <p:sp>
        <p:nvSpPr>
          <p:cNvPr id="207" name="Google Shape;207;p9"/>
          <p:cNvSpPr/>
          <p:nvPr/>
        </p:nvSpPr>
        <p:spPr>
          <a:xfrm>
            <a:off x="3584689" y="2812060"/>
            <a:ext cx="2440037" cy="396032"/>
          </a:xfrm>
          <a:custGeom>
            <a:avLst/>
            <a:gdLst/>
            <a:ahLst/>
            <a:cxnLst/>
            <a:rect l="l" t="t" r="r" b="b"/>
            <a:pathLst>
              <a:path w="3470275" h="563245" extrusionOk="0">
                <a:moveTo>
                  <a:pt x="0" y="562655"/>
                </a:moveTo>
                <a:lnTo>
                  <a:pt x="3469716" y="562655"/>
                </a:lnTo>
                <a:lnTo>
                  <a:pt x="3469716" y="0"/>
                </a:lnTo>
                <a:lnTo>
                  <a:pt x="0" y="0"/>
                </a:lnTo>
                <a:lnTo>
                  <a:pt x="0" y="562655"/>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08" name="Google Shape;208;p9"/>
          <p:cNvSpPr txBox="1"/>
          <p:nvPr/>
        </p:nvSpPr>
        <p:spPr>
          <a:xfrm>
            <a:off x="3584689" y="2812057"/>
            <a:ext cx="2440037" cy="311981"/>
          </a:xfrm>
          <a:prstGeom prst="rect">
            <a:avLst/>
          </a:prstGeom>
          <a:noFill/>
          <a:ln w="15625" cap="flat" cmpd="sng">
            <a:solidFill>
              <a:srgbClr val="000000"/>
            </a:solidFill>
            <a:prstDash val="solid"/>
            <a:round/>
            <a:headEnd type="none" w="sm" len="sm"/>
            <a:tailEnd type="none" w="sm" len="sm"/>
          </a:ln>
        </p:spPr>
        <p:txBody>
          <a:bodyPr spcFirstLastPara="1" wrap="square" lIns="0" tIns="80350" rIns="0" bIns="0" anchor="t" anchorCtr="0">
            <a:spAutoFit/>
          </a:bodyPr>
          <a:lstStyle/>
          <a:p>
            <a:pPr marL="287526" marR="0" lvl="0" indent="0" algn="l" rtl="0">
              <a:spcBef>
                <a:spcPts val="0"/>
              </a:spcBef>
              <a:spcAft>
                <a:spcPts val="0"/>
              </a:spcAft>
              <a:buNone/>
            </a:pPr>
            <a:r>
              <a:rPr lang="en-US" sz="1500">
                <a:solidFill>
                  <a:schemeClr val="dk1"/>
                </a:solidFill>
                <a:latin typeface="Calibri"/>
                <a:ea typeface="Calibri"/>
                <a:cs typeface="Calibri"/>
                <a:sym typeface="Calibri"/>
              </a:rPr>
              <a:t>Reload state from TCB</a:t>
            </a:r>
            <a:r>
              <a:rPr lang="en-US" sz="1500" baseline="-25000">
                <a:solidFill>
                  <a:schemeClr val="dk1"/>
                </a:solidFill>
                <a:latin typeface="Calibri"/>
                <a:ea typeface="Calibri"/>
                <a:cs typeface="Calibri"/>
                <a:sym typeface="Calibri"/>
              </a:rPr>
              <a:t>2</a:t>
            </a:r>
            <a:endParaRPr sz="1500" baseline="-25000">
              <a:solidFill>
                <a:schemeClr val="dk1"/>
              </a:solidFill>
              <a:latin typeface="Calibri"/>
              <a:ea typeface="Calibri"/>
              <a:cs typeface="Calibri"/>
              <a:sym typeface="Calibri"/>
            </a:endParaRPr>
          </a:p>
        </p:txBody>
      </p:sp>
      <p:sp>
        <p:nvSpPr>
          <p:cNvPr id="209" name="Google Shape;209;p9"/>
          <p:cNvSpPr txBox="1"/>
          <p:nvPr/>
        </p:nvSpPr>
        <p:spPr>
          <a:xfrm>
            <a:off x="3641142" y="1797323"/>
            <a:ext cx="1892201" cy="241201"/>
          </a:xfrm>
          <a:prstGeom prst="rect">
            <a:avLst/>
          </a:prstGeom>
          <a:noFill/>
          <a:ln>
            <a:noFill/>
          </a:ln>
        </p:spPr>
        <p:txBody>
          <a:bodyPr spcFirstLastPara="1" wrap="square" lIns="0" tIns="10250" rIns="0" bIns="0" anchor="t" anchorCtr="0">
            <a:spAutoFit/>
          </a:bodyPr>
          <a:lstStyle/>
          <a:p>
            <a:pPr marL="8929" marR="0" lvl="0" indent="0" algn="l" rtl="0">
              <a:spcBef>
                <a:spcPts val="0"/>
              </a:spcBef>
              <a:spcAft>
                <a:spcPts val="0"/>
              </a:spcAft>
              <a:buNone/>
            </a:pPr>
            <a:r>
              <a:rPr lang="en-US" sz="1500">
                <a:solidFill>
                  <a:schemeClr val="dk1"/>
                </a:solidFill>
                <a:latin typeface="Calibri"/>
                <a:ea typeface="Calibri"/>
                <a:cs typeface="Calibri"/>
                <a:sym typeface="Calibri"/>
              </a:rPr>
              <a:t>Interrupt or system call</a:t>
            </a:r>
            <a:endParaRPr sz="1500">
              <a:solidFill>
                <a:schemeClr val="dk1"/>
              </a:solidFill>
              <a:latin typeface="Calibri"/>
              <a:ea typeface="Calibri"/>
              <a:cs typeface="Calibri"/>
              <a:sym typeface="Calibri"/>
            </a:endParaRPr>
          </a:p>
        </p:txBody>
      </p:sp>
      <p:sp>
        <p:nvSpPr>
          <p:cNvPr id="210" name="Google Shape;210;p9"/>
          <p:cNvSpPr/>
          <p:nvPr/>
        </p:nvSpPr>
        <p:spPr>
          <a:xfrm>
            <a:off x="2463772" y="2152698"/>
            <a:ext cx="2242245" cy="396032"/>
          </a:xfrm>
          <a:custGeom>
            <a:avLst/>
            <a:gdLst/>
            <a:ahLst/>
            <a:cxnLst/>
            <a:rect l="l" t="t" r="r" b="b"/>
            <a:pathLst>
              <a:path w="3188970" h="563245" extrusionOk="0">
                <a:moveTo>
                  <a:pt x="0" y="562656"/>
                </a:moveTo>
                <a:lnTo>
                  <a:pt x="1183922" y="0"/>
                </a:lnTo>
                <a:lnTo>
                  <a:pt x="3188385" y="0"/>
                </a:lnTo>
                <a:lnTo>
                  <a:pt x="3188385" y="156293"/>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1" name="Google Shape;211;p9"/>
          <p:cNvSpPr/>
          <p:nvPr/>
        </p:nvSpPr>
        <p:spPr>
          <a:xfrm>
            <a:off x="4672637" y="2218634"/>
            <a:ext cx="66080" cy="66080"/>
          </a:xfrm>
          <a:custGeom>
            <a:avLst/>
            <a:gdLst/>
            <a:ahLst/>
            <a:cxnLst/>
            <a:rect l="l" t="t" r="r" b="b"/>
            <a:pathLst>
              <a:path w="93979" h="93980" extrusionOk="0">
                <a:moveTo>
                  <a:pt x="93776" y="0"/>
                </a:moveTo>
                <a:lnTo>
                  <a:pt x="0" y="0"/>
                </a:lnTo>
                <a:lnTo>
                  <a:pt x="46888" y="93764"/>
                </a:lnTo>
                <a:lnTo>
                  <a:pt x="9377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2" name="Google Shape;212;p9"/>
          <p:cNvSpPr/>
          <p:nvPr/>
        </p:nvSpPr>
        <p:spPr>
          <a:xfrm>
            <a:off x="2485671" y="5317637"/>
            <a:ext cx="2286000" cy="393799"/>
          </a:xfrm>
          <a:custGeom>
            <a:avLst/>
            <a:gdLst/>
            <a:ahLst/>
            <a:cxnLst/>
            <a:rect l="l" t="t" r="r" b="b"/>
            <a:pathLst>
              <a:path w="3251200" h="560070" extrusionOk="0">
                <a:moveTo>
                  <a:pt x="3251016" y="0"/>
                </a:moveTo>
                <a:lnTo>
                  <a:pt x="3251016" y="281328"/>
                </a:lnTo>
                <a:lnTo>
                  <a:pt x="0" y="559986"/>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3" name="Google Shape;213;p9"/>
          <p:cNvSpPr/>
          <p:nvPr/>
        </p:nvSpPr>
        <p:spPr>
          <a:xfrm>
            <a:off x="2463772" y="5674771"/>
            <a:ext cx="68759" cy="66080"/>
          </a:xfrm>
          <a:custGeom>
            <a:avLst/>
            <a:gdLst/>
            <a:ahLst/>
            <a:cxnLst/>
            <a:rect l="l" t="t" r="r" b="b"/>
            <a:pathLst>
              <a:path w="97789" h="93979" extrusionOk="0">
                <a:moveTo>
                  <a:pt x="89433" y="0"/>
                </a:moveTo>
                <a:lnTo>
                  <a:pt x="0" y="54724"/>
                </a:lnTo>
                <a:lnTo>
                  <a:pt x="97434" y="93433"/>
                </a:lnTo>
                <a:lnTo>
                  <a:pt x="89433"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4" name="Google Shape;214;p9"/>
          <p:cNvSpPr txBox="1"/>
          <p:nvPr/>
        </p:nvSpPr>
        <p:spPr>
          <a:xfrm>
            <a:off x="6753889" y="1721768"/>
            <a:ext cx="792510" cy="241201"/>
          </a:xfrm>
          <a:prstGeom prst="rect">
            <a:avLst/>
          </a:prstGeom>
          <a:noFill/>
          <a:ln>
            <a:noFill/>
          </a:ln>
        </p:spPr>
        <p:txBody>
          <a:bodyPr spcFirstLastPara="1" wrap="square" lIns="0" tIns="10250" rIns="0" bIns="0" anchor="t" anchorCtr="0">
            <a:spAutoFit/>
          </a:bodyPr>
          <a:lstStyle/>
          <a:p>
            <a:pPr marL="8929" marR="0" lvl="0" indent="0" algn="l" rtl="0">
              <a:spcBef>
                <a:spcPts val="0"/>
              </a:spcBef>
              <a:spcAft>
                <a:spcPts val="0"/>
              </a:spcAft>
              <a:buNone/>
            </a:pPr>
            <a:r>
              <a:rPr lang="en-US" sz="1500">
                <a:solidFill>
                  <a:schemeClr val="dk1"/>
                </a:solidFill>
                <a:latin typeface="Calibri"/>
                <a:ea typeface="Calibri"/>
                <a:cs typeface="Calibri"/>
                <a:sym typeface="Calibri"/>
              </a:rPr>
              <a:t>Thread T</a:t>
            </a:r>
            <a:r>
              <a:rPr lang="en-US" sz="1500" baseline="-25000">
                <a:solidFill>
                  <a:schemeClr val="dk1"/>
                </a:solidFill>
                <a:latin typeface="Calibri"/>
                <a:ea typeface="Calibri"/>
                <a:cs typeface="Calibri"/>
                <a:sym typeface="Calibri"/>
              </a:rPr>
              <a:t>2</a:t>
            </a:r>
            <a:endParaRPr sz="1500" baseline="-25000">
              <a:solidFill>
                <a:schemeClr val="dk1"/>
              </a:solidFill>
              <a:latin typeface="Calibri"/>
              <a:ea typeface="Calibri"/>
              <a:cs typeface="Calibri"/>
              <a:sym typeface="Calibri"/>
            </a:endParaRPr>
          </a:p>
        </p:txBody>
      </p:sp>
      <p:sp>
        <p:nvSpPr>
          <p:cNvPr id="215" name="Google Shape;215;p9"/>
          <p:cNvSpPr txBox="1"/>
          <p:nvPr/>
        </p:nvSpPr>
        <p:spPr>
          <a:xfrm>
            <a:off x="7479185" y="3831729"/>
            <a:ext cx="796082" cy="241201"/>
          </a:xfrm>
          <a:prstGeom prst="rect">
            <a:avLst/>
          </a:prstGeom>
          <a:noFill/>
          <a:ln>
            <a:noFill/>
          </a:ln>
        </p:spPr>
        <p:txBody>
          <a:bodyPr spcFirstLastPara="1" wrap="square" lIns="0" tIns="10250" rIns="0" bIns="0" anchor="t" anchorCtr="0">
            <a:spAutoFit/>
          </a:bodyPr>
          <a:lstStyle/>
          <a:p>
            <a:pPr marL="8929" marR="0" lvl="0" indent="0" algn="l" rtl="0">
              <a:spcBef>
                <a:spcPts val="0"/>
              </a:spcBef>
              <a:spcAft>
                <a:spcPts val="0"/>
              </a:spcAft>
              <a:buNone/>
            </a:pPr>
            <a:r>
              <a:rPr lang="en-US" sz="1500">
                <a:solidFill>
                  <a:schemeClr val="dk1"/>
                </a:solidFill>
                <a:latin typeface="Calibri"/>
                <a:ea typeface="Calibri"/>
                <a:cs typeface="Calibri"/>
                <a:sym typeface="Calibri"/>
              </a:rPr>
              <a:t>executing</a:t>
            </a:r>
            <a:endParaRPr sz="1500">
              <a:solidFill>
                <a:schemeClr val="dk1"/>
              </a:solidFill>
              <a:latin typeface="Calibri"/>
              <a:ea typeface="Calibri"/>
              <a:cs typeface="Calibri"/>
              <a:sym typeface="Calibri"/>
            </a:endParaRPr>
          </a:p>
        </p:txBody>
      </p:sp>
      <p:sp>
        <p:nvSpPr>
          <p:cNvPr id="216" name="Google Shape;216;p9"/>
          <p:cNvSpPr/>
          <p:nvPr/>
        </p:nvSpPr>
        <p:spPr>
          <a:xfrm>
            <a:off x="7093047" y="3066187"/>
            <a:ext cx="263872" cy="446"/>
          </a:xfrm>
          <a:custGeom>
            <a:avLst/>
            <a:gdLst/>
            <a:ahLst/>
            <a:cxnLst/>
            <a:rect l="l" t="t" r="r" b="b"/>
            <a:pathLst>
              <a:path w="375284" h="635" extrusionOk="0">
                <a:moveTo>
                  <a:pt x="0" y="0"/>
                </a:moveTo>
                <a:lnTo>
                  <a:pt x="375104" y="1"/>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7" name="Google Shape;217;p9"/>
          <p:cNvSpPr/>
          <p:nvPr/>
        </p:nvSpPr>
        <p:spPr>
          <a:xfrm>
            <a:off x="7211187" y="3075804"/>
            <a:ext cx="0" cy="1879253"/>
          </a:xfrm>
          <a:custGeom>
            <a:avLst/>
            <a:gdLst/>
            <a:ahLst/>
            <a:cxnLst/>
            <a:rect l="l" t="t" r="r" b="b"/>
            <a:pathLst>
              <a:path w="120000" h="2672715" extrusionOk="0">
                <a:moveTo>
                  <a:pt x="0" y="0"/>
                </a:moveTo>
                <a:lnTo>
                  <a:pt x="0" y="2672617"/>
                </a:lnTo>
              </a:path>
            </a:pathLst>
          </a:custGeom>
          <a:noFill/>
          <a:ln w="46875" cap="flat" cmpd="sng">
            <a:solidFill>
              <a:srgbClr val="0433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8" name="Google Shape;218;p9"/>
          <p:cNvSpPr/>
          <p:nvPr/>
        </p:nvSpPr>
        <p:spPr>
          <a:xfrm>
            <a:off x="7161734" y="4889048"/>
            <a:ext cx="99120" cy="99120"/>
          </a:xfrm>
          <a:custGeom>
            <a:avLst/>
            <a:gdLst/>
            <a:ahLst/>
            <a:cxnLst/>
            <a:rect l="l" t="t" r="r" b="b"/>
            <a:pathLst>
              <a:path w="140970" h="140970" extrusionOk="0">
                <a:moveTo>
                  <a:pt x="140665" y="0"/>
                </a:moveTo>
                <a:lnTo>
                  <a:pt x="0" y="0"/>
                </a:lnTo>
                <a:lnTo>
                  <a:pt x="70332" y="140665"/>
                </a:lnTo>
                <a:lnTo>
                  <a:pt x="140665" y="0"/>
                </a:lnTo>
                <a:close/>
              </a:path>
            </a:pathLst>
          </a:custGeom>
          <a:solidFill>
            <a:srgbClr val="0433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19" name="Google Shape;219;p9"/>
          <p:cNvSpPr/>
          <p:nvPr/>
        </p:nvSpPr>
        <p:spPr>
          <a:xfrm>
            <a:off x="7079313" y="4987953"/>
            <a:ext cx="263872" cy="0"/>
          </a:xfrm>
          <a:custGeom>
            <a:avLst/>
            <a:gdLst/>
            <a:ahLst/>
            <a:cxnLst/>
            <a:rect l="l" t="t" r="r" b="b"/>
            <a:pathLst>
              <a:path w="375284" h="120000" extrusionOk="0">
                <a:moveTo>
                  <a:pt x="0" y="0"/>
                </a:moveTo>
                <a:lnTo>
                  <a:pt x="375104" y="0"/>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0" name="Google Shape;220;p9"/>
          <p:cNvSpPr/>
          <p:nvPr/>
        </p:nvSpPr>
        <p:spPr>
          <a:xfrm>
            <a:off x="7211187" y="2152697"/>
            <a:ext cx="0" cy="923330"/>
          </a:xfrm>
          <a:custGeom>
            <a:avLst/>
            <a:gdLst/>
            <a:ahLst/>
            <a:cxnLst/>
            <a:rect l="l" t="t" r="r" b="b"/>
            <a:pathLst>
              <a:path w="120000" h="1313179" extrusionOk="0">
                <a:moveTo>
                  <a:pt x="0" y="0"/>
                </a:moveTo>
                <a:lnTo>
                  <a:pt x="0" y="1312864"/>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1" name="Google Shape;221;p9"/>
          <p:cNvSpPr/>
          <p:nvPr/>
        </p:nvSpPr>
        <p:spPr>
          <a:xfrm>
            <a:off x="7211187" y="4987953"/>
            <a:ext cx="0" cy="923330"/>
          </a:xfrm>
          <a:custGeom>
            <a:avLst/>
            <a:gdLst/>
            <a:ahLst/>
            <a:cxnLst/>
            <a:rect l="l" t="t" r="r" b="b"/>
            <a:pathLst>
              <a:path w="120000" h="1313179" extrusionOk="0">
                <a:moveTo>
                  <a:pt x="0" y="0"/>
                </a:moveTo>
                <a:lnTo>
                  <a:pt x="0" y="1312864"/>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2" name="Google Shape;222;p9"/>
          <p:cNvSpPr/>
          <p:nvPr/>
        </p:nvSpPr>
        <p:spPr>
          <a:xfrm>
            <a:off x="4705606" y="3084899"/>
            <a:ext cx="2287786" cy="321022"/>
          </a:xfrm>
          <a:custGeom>
            <a:avLst/>
            <a:gdLst/>
            <a:ahLst/>
            <a:cxnLst/>
            <a:rect l="l" t="t" r="r" b="b"/>
            <a:pathLst>
              <a:path w="3253740" h="456564" extrusionOk="0">
                <a:moveTo>
                  <a:pt x="0" y="174617"/>
                </a:moveTo>
                <a:lnTo>
                  <a:pt x="0" y="455945"/>
                </a:lnTo>
                <a:lnTo>
                  <a:pt x="2250624" y="455945"/>
                </a:lnTo>
                <a:lnTo>
                  <a:pt x="3253708" y="0"/>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3" name="Google Shape;223;p9"/>
          <p:cNvSpPr/>
          <p:nvPr/>
        </p:nvSpPr>
        <p:spPr>
          <a:xfrm>
            <a:off x="6939707" y="3073072"/>
            <a:ext cx="73670" cy="60275"/>
          </a:xfrm>
          <a:custGeom>
            <a:avLst/>
            <a:gdLst/>
            <a:ahLst/>
            <a:cxnLst/>
            <a:rect l="l" t="t" r="r" b="b"/>
            <a:pathLst>
              <a:path w="104775" h="85725" extrusionOk="0">
                <a:moveTo>
                  <a:pt x="0" y="0"/>
                </a:moveTo>
                <a:lnTo>
                  <a:pt x="38811" y="85369"/>
                </a:lnTo>
                <a:lnTo>
                  <a:pt x="104775" y="3886"/>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4" name="Google Shape;224;p9"/>
          <p:cNvSpPr/>
          <p:nvPr/>
        </p:nvSpPr>
        <p:spPr>
          <a:xfrm>
            <a:off x="4705606" y="4196721"/>
            <a:ext cx="2307878" cy="791617"/>
          </a:xfrm>
          <a:custGeom>
            <a:avLst/>
            <a:gdLst/>
            <a:ahLst/>
            <a:cxnLst/>
            <a:rect l="l" t="t" r="r" b="b"/>
            <a:pathLst>
              <a:path w="3282315" h="1125854" extrusionOk="0">
                <a:moveTo>
                  <a:pt x="3282161" y="1125312"/>
                </a:moveTo>
                <a:lnTo>
                  <a:pt x="2156848" y="0"/>
                </a:lnTo>
                <a:lnTo>
                  <a:pt x="0" y="0"/>
                </a:lnTo>
                <a:lnTo>
                  <a:pt x="0" y="250069"/>
                </a:lnTo>
              </a:path>
            </a:pathLst>
          </a:custGeom>
          <a:noFill/>
          <a:ln w="156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5" name="Google Shape;225;p9"/>
          <p:cNvSpPr/>
          <p:nvPr/>
        </p:nvSpPr>
        <p:spPr>
          <a:xfrm>
            <a:off x="4672637" y="4328594"/>
            <a:ext cx="66080" cy="66080"/>
          </a:xfrm>
          <a:custGeom>
            <a:avLst/>
            <a:gdLst/>
            <a:ahLst/>
            <a:cxnLst/>
            <a:rect l="l" t="t" r="r" b="b"/>
            <a:pathLst>
              <a:path w="93979" h="93979" extrusionOk="0">
                <a:moveTo>
                  <a:pt x="93776" y="0"/>
                </a:moveTo>
                <a:lnTo>
                  <a:pt x="0" y="0"/>
                </a:lnTo>
                <a:lnTo>
                  <a:pt x="46888" y="93764"/>
                </a:lnTo>
                <a:lnTo>
                  <a:pt x="9377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Verdana"/>
              <a:ea typeface="Verdana"/>
              <a:cs typeface="Verdana"/>
              <a:sym typeface="Verdana"/>
            </a:endParaRPr>
          </a:p>
        </p:txBody>
      </p:sp>
      <p:sp>
        <p:nvSpPr>
          <p:cNvPr id="226" name="Google Shape;226;p9"/>
          <p:cNvSpPr txBox="1"/>
          <p:nvPr/>
        </p:nvSpPr>
        <p:spPr>
          <a:xfrm>
            <a:off x="3720821" y="3633927"/>
            <a:ext cx="1892201" cy="241201"/>
          </a:xfrm>
          <a:prstGeom prst="rect">
            <a:avLst/>
          </a:prstGeom>
          <a:noFill/>
          <a:ln>
            <a:noFill/>
          </a:ln>
        </p:spPr>
        <p:txBody>
          <a:bodyPr spcFirstLastPara="1" wrap="square" lIns="0" tIns="10250" rIns="0" bIns="0" anchor="t" anchorCtr="0">
            <a:spAutoFit/>
          </a:bodyPr>
          <a:lstStyle/>
          <a:p>
            <a:pPr marL="8929" marR="0" lvl="0" indent="0" algn="l" rtl="0">
              <a:spcBef>
                <a:spcPts val="0"/>
              </a:spcBef>
              <a:spcAft>
                <a:spcPts val="0"/>
              </a:spcAft>
              <a:buNone/>
            </a:pPr>
            <a:r>
              <a:rPr lang="en-US" sz="1500">
                <a:solidFill>
                  <a:schemeClr val="dk1"/>
                </a:solidFill>
                <a:latin typeface="Calibri"/>
                <a:ea typeface="Calibri"/>
                <a:cs typeface="Calibri"/>
                <a:sym typeface="Calibri"/>
              </a:rPr>
              <a:t>Interrupt or system call</a:t>
            </a:r>
            <a:endParaRPr sz="1500">
              <a:solidFill>
                <a:schemeClr val="dk1"/>
              </a:solidFill>
              <a:latin typeface="Calibri"/>
              <a:ea typeface="Calibri"/>
              <a:cs typeface="Calibri"/>
              <a:sym typeface="Calibri"/>
            </a:endParaRPr>
          </a:p>
        </p:txBody>
      </p:sp>
      <p:sp>
        <p:nvSpPr>
          <p:cNvPr id="227" name="Google Shape;227;p9"/>
          <p:cNvSpPr txBox="1"/>
          <p:nvPr/>
        </p:nvSpPr>
        <p:spPr>
          <a:xfrm>
            <a:off x="7611059" y="2381137"/>
            <a:ext cx="691604" cy="486221"/>
          </a:xfrm>
          <a:prstGeom prst="rect">
            <a:avLst/>
          </a:prstGeom>
          <a:noFill/>
          <a:ln>
            <a:noFill/>
          </a:ln>
        </p:spPr>
        <p:txBody>
          <a:bodyPr spcFirstLastPara="1" wrap="square" lIns="0" tIns="22300" rIns="0" bIns="0" anchor="t" anchorCtr="0">
            <a:spAutoFit/>
          </a:bodyPr>
          <a:lstStyle/>
          <a:p>
            <a:pPr marL="52683" marR="3572" lvl="0" indent="-44200" algn="l" rtl="0">
              <a:lnSpc>
                <a:spcPct val="120933"/>
              </a:lnSpc>
              <a:spcBef>
                <a:spcPts val="0"/>
              </a:spcBef>
              <a:spcAft>
                <a:spcPts val="0"/>
              </a:spcAft>
              <a:buNone/>
            </a:pPr>
            <a:r>
              <a:rPr lang="en-US" sz="1500">
                <a:solidFill>
                  <a:schemeClr val="dk1"/>
                </a:solidFill>
                <a:latin typeface="Calibri"/>
                <a:ea typeface="Calibri"/>
                <a:cs typeface="Calibri"/>
                <a:sym typeface="Calibri"/>
              </a:rPr>
              <a:t>ready or  waiting</a:t>
            </a:r>
            <a:endParaRPr sz="1500">
              <a:solidFill>
                <a:schemeClr val="dk1"/>
              </a:solidFill>
              <a:latin typeface="Calibri"/>
              <a:ea typeface="Calibri"/>
              <a:cs typeface="Calibri"/>
              <a:sym typeface="Calibri"/>
            </a:endParaRPr>
          </a:p>
        </p:txBody>
      </p:sp>
      <p:sp>
        <p:nvSpPr>
          <p:cNvPr id="228" name="Google Shape;228;p9"/>
          <p:cNvSpPr txBox="1"/>
          <p:nvPr/>
        </p:nvSpPr>
        <p:spPr>
          <a:xfrm>
            <a:off x="7611059" y="5282330"/>
            <a:ext cx="691604" cy="486221"/>
          </a:xfrm>
          <a:prstGeom prst="rect">
            <a:avLst/>
          </a:prstGeom>
          <a:noFill/>
          <a:ln>
            <a:noFill/>
          </a:ln>
        </p:spPr>
        <p:txBody>
          <a:bodyPr spcFirstLastPara="1" wrap="square" lIns="0" tIns="22300" rIns="0" bIns="0" anchor="t" anchorCtr="0">
            <a:spAutoFit/>
          </a:bodyPr>
          <a:lstStyle/>
          <a:p>
            <a:pPr marL="52683" marR="3572" lvl="0" indent="-44200" algn="l" rtl="0">
              <a:lnSpc>
                <a:spcPct val="120933"/>
              </a:lnSpc>
              <a:spcBef>
                <a:spcPts val="0"/>
              </a:spcBef>
              <a:spcAft>
                <a:spcPts val="0"/>
              </a:spcAft>
              <a:buNone/>
            </a:pPr>
            <a:r>
              <a:rPr lang="en-US" sz="1500">
                <a:solidFill>
                  <a:schemeClr val="dk1"/>
                </a:solidFill>
                <a:latin typeface="Calibri"/>
                <a:ea typeface="Calibri"/>
                <a:cs typeface="Calibri"/>
                <a:sym typeface="Calibri"/>
              </a:rPr>
              <a:t>ready or  waiting</a:t>
            </a:r>
            <a:endParaRPr sz="1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2064</Words>
  <Application>Microsoft Office PowerPoint</Application>
  <PresentationFormat>On-screen Show (4:3)</PresentationFormat>
  <Paragraphs>310</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Verdana</vt:lpstr>
      <vt:lpstr>Calibri</vt:lpstr>
      <vt:lpstr>Lucida Sans</vt:lpstr>
      <vt:lpstr>Arimo</vt:lpstr>
      <vt:lpstr>Noto Sans Symbols</vt:lpstr>
      <vt:lpstr>Times New Roman</vt:lpstr>
      <vt:lpstr>Helvetica Neue</vt:lpstr>
      <vt:lpstr>Concourse</vt:lpstr>
      <vt:lpstr>Threads and Concurrency  </vt:lpstr>
      <vt:lpstr>Process Concept</vt:lpstr>
      <vt:lpstr>Process Vs. Threads</vt:lpstr>
      <vt:lpstr>MultiThreading </vt:lpstr>
      <vt:lpstr>Single &amp; Multithreading Process</vt:lpstr>
      <vt:lpstr>Thread Control Blocks</vt:lpstr>
      <vt:lpstr>Thread States</vt:lpstr>
      <vt:lpstr>Multithreading</vt:lpstr>
      <vt:lpstr>Thread Dispatching</vt:lpstr>
      <vt:lpstr>Threads  </vt:lpstr>
      <vt:lpstr>Concurrent Execution on a Single-core System</vt:lpstr>
      <vt:lpstr>Multicore Programming</vt:lpstr>
      <vt:lpstr>Types of Parallelism</vt:lpstr>
      <vt:lpstr>Types of Parallelism</vt:lpstr>
      <vt:lpstr>Data vs. Task Parallelism</vt:lpstr>
      <vt:lpstr>Amdahl’s Law</vt:lpstr>
      <vt:lpstr>Amdahl’s Law Example</vt:lpstr>
      <vt:lpstr>Multithreading Models</vt:lpstr>
      <vt:lpstr>User Threads and Kernel Threads</vt:lpstr>
      <vt:lpstr>Multithreading Models</vt:lpstr>
      <vt:lpstr>Many-to-One</vt:lpstr>
      <vt:lpstr>One-to-One</vt:lpstr>
      <vt:lpstr>Many-to-Many Model</vt:lpstr>
      <vt:lpstr>Thread Libraries</vt:lpstr>
      <vt:lpstr>Pthreads:</vt:lpstr>
      <vt:lpstr>POSIX: Thread Creation</vt:lpstr>
      <vt:lpstr>POSIX: Thread</vt:lpstr>
      <vt:lpstr>Implicit Threading: Thread Pools</vt:lpstr>
      <vt:lpstr>Implicit Threading: Fork – Join Model</vt:lpstr>
      <vt:lpstr>Implicit Thread: Fork join-OpenMP</vt:lpstr>
      <vt:lpstr>Signal Handling</vt:lpstr>
      <vt:lpstr>Thread Scheduling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Threads and Concurrency  </dc:title>
  <dc:creator>doman</dc:creator>
  <cp:lastModifiedBy>Ammar Siddiqui</cp:lastModifiedBy>
  <cp:revision>1</cp:revision>
  <dcterms:created xsi:type="dcterms:W3CDTF">2013-01-18T23:34:39Z</dcterms:created>
  <dcterms:modified xsi:type="dcterms:W3CDTF">2022-04-18T00:54:40Z</dcterms:modified>
</cp:coreProperties>
</file>