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8" r:id="rId3"/>
    <p:sldId id="259" r:id="rId4"/>
    <p:sldId id="260" r:id="rId5"/>
    <p:sldId id="265" r:id="rId6"/>
    <p:sldId id="263" r:id="rId7"/>
    <p:sldId id="264"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mar Siddiqui" userId="606fabcf63378a50" providerId="LiveId" clId="{1D3A792B-F541-42F9-8351-4FCEEAAC1400}"/>
    <pc:docChg chg="custSel addSld delSld modSld modMainMaster">
      <pc:chgData name="Ammar Siddiqui" userId="606fabcf63378a50" providerId="LiveId" clId="{1D3A792B-F541-42F9-8351-4FCEEAAC1400}" dt="2021-12-23T03:51:59.098" v="620"/>
      <pc:docMkLst>
        <pc:docMk/>
      </pc:docMkLst>
      <pc:sldChg chg="addSp modSp mod modTransition modClrScheme chgLayout">
        <pc:chgData name="Ammar Siddiqui" userId="606fabcf63378a50" providerId="LiveId" clId="{1D3A792B-F541-42F9-8351-4FCEEAAC1400}" dt="2021-12-23T03:51:59.098" v="620"/>
        <pc:sldMkLst>
          <pc:docMk/>
          <pc:sldMk cId="1502029326" sldId="256"/>
        </pc:sldMkLst>
        <pc:spChg chg="mod ord">
          <ac:chgData name="Ammar Siddiqui" userId="606fabcf63378a50" providerId="LiveId" clId="{1D3A792B-F541-42F9-8351-4FCEEAAC1400}" dt="2021-12-23T03:49:10.117" v="591" actId="1076"/>
          <ac:spMkLst>
            <pc:docMk/>
            <pc:sldMk cId="1502029326" sldId="256"/>
            <ac:spMk id="2" creationId="{00000000-0000-0000-0000-000000000000}"/>
          </ac:spMkLst>
        </pc:spChg>
        <pc:spChg chg="add mod ord">
          <ac:chgData name="Ammar Siddiqui" userId="606fabcf63378a50" providerId="LiveId" clId="{1D3A792B-F541-42F9-8351-4FCEEAAC1400}" dt="2021-12-23T03:49:16.772" v="595" actId="27636"/>
          <ac:spMkLst>
            <pc:docMk/>
            <pc:sldMk cId="1502029326" sldId="256"/>
            <ac:spMk id="3" creationId="{F4728BF3-9345-48F6-9B36-EFF8C80D1F5A}"/>
          </ac:spMkLst>
        </pc:spChg>
        <pc:picChg chg="add mod">
          <ac:chgData name="Ammar Siddiqui" userId="606fabcf63378a50" providerId="LiveId" clId="{1D3A792B-F541-42F9-8351-4FCEEAAC1400}" dt="2021-12-23T03:49:20.819" v="596" actId="1076"/>
          <ac:picMkLst>
            <pc:docMk/>
            <pc:sldMk cId="1502029326" sldId="256"/>
            <ac:picMk id="4" creationId="{9945DF22-AC18-4EFD-947B-E3AFD3822425}"/>
          </ac:picMkLst>
        </pc:picChg>
      </pc:sldChg>
      <pc:sldChg chg="del">
        <pc:chgData name="Ammar Siddiqui" userId="606fabcf63378a50" providerId="LiveId" clId="{1D3A792B-F541-42F9-8351-4FCEEAAC1400}" dt="2021-12-23T03:49:24.459" v="597" actId="2696"/>
        <pc:sldMkLst>
          <pc:docMk/>
          <pc:sldMk cId="83682700" sldId="257"/>
        </pc:sldMkLst>
      </pc:sldChg>
      <pc:sldChg chg="modSp mod modTransition">
        <pc:chgData name="Ammar Siddiqui" userId="606fabcf63378a50" providerId="LiveId" clId="{1D3A792B-F541-42F9-8351-4FCEEAAC1400}" dt="2021-12-23T03:51:59.098" v="620"/>
        <pc:sldMkLst>
          <pc:docMk/>
          <pc:sldMk cId="2330320140" sldId="258"/>
        </pc:sldMkLst>
        <pc:spChg chg="mod">
          <ac:chgData name="Ammar Siddiqui" userId="606fabcf63378a50" providerId="LiveId" clId="{1D3A792B-F541-42F9-8351-4FCEEAAC1400}" dt="2021-12-23T03:50:41.174" v="616" actId="403"/>
          <ac:spMkLst>
            <pc:docMk/>
            <pc:sldMk cId="2330320140" sldId="258"/>
            <ac:spMk id="3" creationId="{00000000-0000-0000-0000-000000000000}"/>
          </ac:spMkLst>
        </pc:spChg>
      </pc:sldChg>
      <pc:sldChg chg="modSp mod modTransition">
        <pc:chgData name="Ammar Siddiqui" userId="606fabcf63378a50" providerId="LiveId" clId="{1D3A792B-F541-42F9-8351-4FCEEAAC1400}" dt="2021-12-23T03:51:59.098" v="620"/>
        <pc:sldMkLst>
          <pc:docMk/>
          <pc:sldMk cId="663229843" sldId="259"/>
        </pc:sldMkLst>
        <pc:spChg chg="mod">
          <ac:chgData name="Ammar Siddiqui" userId="606fabcf63378a50" providerId="LiveId" clId="{1D3A792B-F541-42F9-8351-4FCEEAAC1400}" dt="2021-12-23T03:50:52.696" v="617"/>
          <ac:spMkLst>
            <pc:docMk/>
            <pc:sldMk cId="663229843" sldId="259"/>
            <ac:spMk id="4" creationId="{00000000-0000-0000-0000-000000000000}"/>
          </ac:spMkLst>
        </pc:spChg>
      </pc:sldChg>
      <pc:sldChg chg="modSp modTransition">
        <pc:chgData name="Ammar Siddiqui" userId="606fabcf63378a50" providerId="LiveId" clId="{1D3A792B-F541-42F9-8351-4FCEEAAC1400}" dt="2021-12-23T03:51:59.098" v="620"/>
        <pc:sldMkLst>
          <pc:docMk/>
          <pc:sldMk cId="2321639389" sldId="260"/>
        </pc:sldMkLst>
        <pc:spChg chg="mod">
          <ac:chgData name="Ammar Siddiqui" userId="606fabcf63378a50" providerId="LiveId" clId="{1D3A792B-F541-42F9-8351-4FCEEAAC1400}" dt="2021-12-23T03:48:38.447" v="586"/>
          <ac:spMkLst>
            <pc:docMk/>
            <pc:sldMk cId="2321639389" sldId="260"/>
            <ac:spMk id="2" creationId="{00000000-0000-0000-0000-000000000000}"/>
          </ac:spMkLst>
        </pc:spChg>
      </pc:sldChg>
      <pc:sldChg chg="del">
        <pc:chgData name="Ammar Siddiqui" userId="606fabcf63378a50" providerId="LiveId" clId="{1D3A792B-F541-42F9-8351-4FCEEAAC1400}" dt="2021-12-23T03:51:27.803" v="618" actId="2696"/>
        <pc:sldMkLst>
          <pc:docMk/>
          <pc:sldMk cId="991344086" sldId="262"/>
        </pc:sldMkLst>
      </pc:sldChg>
      <pc:sldChg chg="modSp modTransition">
        <pc:chgData name="Ammar Siddiqui" userId="606fabcf63378a50" providerId="LiveId" clId="{1D3A792B-F541-42F9-8351-4FCEEAAC1400}" dt="2021-12-23T03:51:59.098" v="620"/>
        <pc:sldMkLst>
          <pc:docMk/>
          <pc:sldMk cId="207131330" sldId="263"/>
        </pc:sldMkLst>
        <pc:spChg chg="mod">
          <ac:chgData name="Ammar Siddiqui" userId="606fabcf63378a50" providerId="LiveId" clId="{1D3A792B-F541-42F9-8351-4FCEEAAC1400}" dt="2021-12-23T03:48:38.447" v="586"/>
          <ac:spMkLst>
            <pc:docMk/>
            <pc:sldMk cId="207131330" sldId="263"/>
            <ac:spMk id="2" creationId="{00000000-0000-0000-0000-000000000000}"/>
          </ac:spMkLst>
        </pc:spChg>
      </pc:sldChg>
      <pc:sldChg chg="modTransition">
        <pc:chgData name="Ammar Siddiqui" userId="606fabcf63378a50" providerId="LiveId" clId="{1D3A792B-F541-42F9-8351-4FCEEAAC1400}" dt="2021-12-23T03:51:59.098" v="620"/>
        <pc:sldMkLst>
          <pc:docMk/>
          <pc:sldMk cId="19480238" sldId="264"/>
        </pc:sldMkLst>
      </pc:sldChg>
      <pc:sldChg chg="modSp new mod modTransition">
        <pc:chgData name="Ammar Siddiqui" userId="606fabcf63378a50" providerId="LiveId" clId="{1D3A792B-F541-42F9-8351-4FCEEAAC1400}" dt="2021-12-23T03:51:59.098" v="620"/>
        <pc:sldMkLst>
          <pc:docMk/>
          <pc:sldMk cId="3779398491" sldId="265"/>
        </pc:sldMkLst>
        <pc:spChg chg="mod">
          <ac:chgData name="Ammar Siddiqui" userId="606fabcf63378a50" providerId="LiveId" clId="{1D3A792B-F541-42F9-8351-4FCEEAAC1400}" dt="2021-12-23T03:48:38.447" v="586"/>
          <ac:spMkLst>
            <pc:docMk/>
            <pc:sldMk cId="3779398491" sldId="265"/>
            <ac:spMk id="2" creationId="{8EE8D85E-E895-4254-9AB9-C50946799D37}"/>
          </ac:spMkLst>
        </pc:spChg>
        <pc:spChg chg="mod">
          <ac:chgData name="Ammar Siddiqui" userId="606fabcf63378a50" providerId="LiveId" clId="{1D3A792B-F541-42F9-8351-4FCEEAAC1400}" dt="2021-12-23T03:44:09.622" v="377" actId="1076"/>
          <ac:spMkLst>
            <pc:docMk/>
            <pc:sldMk cId="3779398491" sldId="265"/>
            <ac:spMk id="3" creationId="{0DFD5A56-9180-4BB7-8A3E-6937A72ED1C0}"/>
          </ac:spMkLst>
        </pc:spChg>
      </pc:sldChg>
      <pc:sldMasterChg chg="modTransition modSldLayout">
        <pc:chgData name="Ammar Siddiqui" userId="606fabcf63378a50" providerId="LiveId" clId="{1D3A792B-F541-42F9-8351-4FCEEAAC1400}" dt="2021-12-23T03:51:59.098" v="620"/>
        <pc:sldMasterMkLst>
          <pc:docMk/>
          <pc:sldMasterMk cId="2160921608" sldId="2147483677"/>
        </pc:sldMasterMkLst>
        <pc:sldLayoutChg chg="modTransition">
          <pc:chgData name="Ammar Siddiqui" userId="606fabcf63378a50" providerId="LiveId" clId="{1D3A792B-F541-42F9-8351-4FCEEAAC1400}" dt="2021-12-23T03:51:59.098" v="620"/>
          <pc:sldLayoutMkLst>
            <pc:docMk/>
            <pc:sldMasterMk cId="2160921608" sldId="2147483677"/>
            <pc:sldLayoutMk cId="2052560798" sldId="2147483678"/>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1546482703" sldId="2147483679"/>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3493957074" sldId="2147483680"/>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3567057111" sldId="2147483681"/>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158155376" sldId="2147483682"/>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1342966427" sldId="2147483683"/>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3463552481" sldId="2147483684"/>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2435401060" sldId="2147483685"/>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3370412819" sldId="2147483686"/>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627951799" sldId="2147483687"/>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3878129790" sldId="2147483688"/>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3708841773" sldId="2147483689"/>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2984715241" sldId="2147483690"/>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2715796733" sldId="2147483691"/>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2001699779" sldId="2147483692"/>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3700504011" sldId="2147483693"/>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2724558612" sldId="2147483694"/>
          </pc:sldLayoutMkLst>
        </pc:sldLayoutChg>
        <pc:sldLayoutChg chg="modTransition">
          <pc:chgData name="Ammar Siddiqui" userId="606fabcf63378a50" providerId="LiveId" clId="{1D3A792B-F541-42F9-8351-4FCEEAAC1400}" dt="2021-12-23T03:51:59.098" v="620"/>
          <pc:sldLayoutMkLst>
            <pc:docMk/>
            <pc:sldMasterMk cId="2160921608" sldId="2147483677"/>
            <pc:sldLayoutMk cId="1458277108" sldId="214748369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205256079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A75AB-21BF-4804-B766-54E18E23FE56}"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62795179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38781297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1552C-FFAF-46EB-9E60-EA1357ADE17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0884177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29847152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FA75AB-21BF-4804-B766-54E18E23FE56}" type="datetimeFigureOut">
              <a:rPr lang="en-US" smtClean="0"/>
              <a:t>12/23/2021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27157967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FA75AB-21BF-4804-B766-54E18E23FE56}" type="datetimeFigureOut">
              <a:rPr lang="en-US" smtClean="0"/>
              <a:t>12/23/2021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200169977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37005040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27245586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145827710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154648270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349395707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FA75AB-21BF-4804-B766-54E18E23FE56}"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356705711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FA75AB-21BF-4804-B766-54E18E23FE56}"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1581553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134296642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34635524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2FA75AB-21BF-4804-B766-54E18E23FE56}" type="datetimeFigureOut">
              <a:rPr lang="en-US" smtClean="0"/>
              <a:t>12/23/2021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24354010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FA75AB-21BF-4804-B766-54E18E23FE56}"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01552C-FFAF-46EB-9E60-EA1357ADE171}" type="slidenum">
              <a:rPr lang="en-US" smtClean="0"/>
              <a:t>‹#›</a:t>
            </a:fld>
            <a:endParaRPr lang="en-US"/>
          </a:p>
        </p:txBody>
      </p:sp>
    </p:spTree>
    <p:extLst>
      <p:ext uri="{BB962C8B-B14F-4D97-AF65-F5344CB8AC3E}">
        <p14:creationId xmlns:p14="http://schemas.microsoft.com/office/powerpoint/2010/main" val="337041281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FA75AB-21BF-4804-B766-54E18E23FE56}" type="datetimeFigureOut">
              <a:rPr lang="en-US" smtClean="0"/>
              <a:t>12/23/2021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01552C-FFAF-46EB-9E60-EA1357ADE171}" type="slidenum">
              <a:rPr lang="en-US" smtClean="0"/>
              <a:t>‹#›</a:t>
            </a:fld>
            <a:endParaRPr lang="en-US"/>
          </a:p>
        </p:txBody>
      </p:sp>
    </p:spTree>
    <p:extLst>
      <p:ext uri="{BB962C8B-B14F-4D97-AF65-F5344CB8AC3E}">
        <p14:creationId xmlns:p14="http://schemas.microsoft.com/office/powerpoint/2010/main" val="216092160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4213" y="629920"/>
            <a:ext cx="8517465" cy="1630680"/>
          </a:xfrm>
          <a:noFill/>
          <a:ln>
            <a:solidFill>
              <a:schemeClr val="accent1"/>
            </a:solidFill>
          </a:ln>
        </p:spPr>
        <p:txBody>
          <a:bodyPr anchor="t">
            <a:normAutofit/>
          </a:bodyPr>
          <a:lstStyle/>
          <a:p>
            <a:pPr algn="ctr"/>
            <a:r>
              <a:rPr lang="en-US" sz="4000" b="1" u="sng" dirty="0">
                <a:solidFill>
                  <a:schemeClr val="bg1"/>
                </a:solidFill>
                <a:latin typeface="Times New Roman" panose="02020603050405020304" pitchFamily="18" charset="0"/>
                <a:cs typeface="Times New Roman" panose="02020603050405020304" pitchFamily="18" charset="0"/>
              </a:rPr>
              <a:t>ENCRYPTION AND DECRYPTION USING RSA ALGORITHM:</a:t>
            </a:r>
          </a:p>
        </p:txBody>
      </p:sp>
      <p:sp>
        <p:nvSpPr>
          <p:cNvPr id="3" name="Text Placeholder 2">
            <a:extLst>
              <a:ext uri="{FF2B5EF4-FFF2-40B4-BE49-F238E27FC236}">
                <a16:creationId xmlns:a16="http://schemas.microsoft.com/office/drawing/2014/main" id="{F4728BF3-9345-48F6-9B36-EFF8C80D1F5A}"/>
              </a:ext>
            </a:extLst>
          </p:cNvPr>
          <p:cNvSpPr>
            <a:spLocks noGrp="1"/>
          </p:cNvSpPr>
          <p:nvPr>
            <p:ph type="body" idx="1"/>
          </p:nvPr>
        </p:nvSpPr>
        <p:spPr>
          <a:xfrm>
            <a:off x="677334" y="4013200"/>
            <a:ext cx="9391225" cy="2600960"/>
          </a:xfrm>
        </p:spPr>
        <p:txBody>
          <a:bodyPr>
            <a:normAutofit fontScale="92500" lnSpcReduction="10000"/>
          </a:bodyPr>
          <a:lstStyle/>
          <a:p>
            <a:endParaRPr lang="en-US" sz="2800" dirty="0"/>
          </a:p>
          <a:p>
            <a:r>
              <a:rPr lang="en-US" sz="2800" dirty="0"/>
              <a:t>Group Members:</a:t>
            </a:r>
          </a:p>
          <a:p>
            <a:endParaRPr lang="en-US" dirty="0"/>
          </a:p>
          <a:p>
            <a:pPr marL="400050" indent="-400050">
              <a:buFont typeface="+mj-lt"/>
              <a:buAutoNum type="romanLcPeriod"/>
            </a:pPr>
            <a:r>
              <a:rPr lang="en-US" sz="2300" dirty="0"/>
              <a:t>Ammar Siddiqui (20k-0177)</a:t>
            </a:r>
          </a:p>
          <a:p>
            <a:pPr marL="400050" indent="-400050">
              <a:buFont typeface="+mj-lt"/>
              <a:buAutoNum type="romanLcPeriod"/>
            </a:pPr>
            <a:r>
              <a:rPr lang="en-US" sz="2300" dirty="0"/>
              <a:t>Muhammad </a:t>
            </a:r>
            <a:r>
              <a:rPr lang="en-US" sz="2300" dirty="0" err="1"/>
              <a:t>Zunique</a:t>
            </a:r>
            <a:r>
              <a:rPr lang="en-US" sz="2300" dirty="0"/>
              <a:t> (20k-0145)</a:t>
            </a:r>
          </a:p>
          <a:p>
            <a:pPr marL="400050" indent="-400050">
              <a:buFont typeface="+mj-lt"/>
              <a:buAutoNum type="romanLcPeriod"/>
            </a:pPr>
            <a:r>
              <a:rPr lang="en-US" sz="2300" dirty="0"/>
              <a:t>Muaz Zafar (20k-0363)</a:t>
            </a:r>
            <a:endParaRPr lang="en-PK" sz="2300" dirty="0"/>
          </a:p>
        </p:txBody>
      </p:sp>
      <p:pic>
        <p:nvPicPr>
          <p:cNvPr id="4" name="Picture 3">
            <a:extLst>
              <a:ext uri="{FF2B5EF4-FFF2-40B4-BE49-F238E27FC236}">
                <a16:creationId xmlns:a16="http://schemas.microsoft.com/office/drawing/2014/main" id="{9945DF22-AC18-4EFD-947B-E3AFD3822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6721" y="2542540"/>
            <a:ext cx="5459561" cy="1772920"/>
          </a:xfrm>
          <a:prstGeom prst="rect">
            <a:avLst/>
          </a:prstGeom>
        </p:spPr>
      </p:pic>
    </p:spTree>
    <p:extLst>
      <p:ext uri="{BB962C8B-B14F-4D97-AF65-F5344CB8AC3E}">
        <p14:creationId xmlns:p14="http://schemas.microsoft.com/office/powerpoint/2010/main" val="15020293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40675"/>
            <a:ext cx="8596668" cy="5600687"/>
          </a:xfrm>
        </p:spPr>
        <p:txBody>
          <a:bodyPr/>
          <a:lstStyle/>
          <a:p>
            <a:pPr marL="0" indent="0">
              <a:buNone/>
            </a:pPr>
            <a:r>
              <a:rPr lang="en-US" sz="3200" b="1" i="1" dirty="0">
                <a:latin typeface="Algerian" panose="04020705040A02060702" pitchFamily="82" charset="0"/>
                <a:cs typeface="Arial" panose="020B0604020202020204" pitchFamily="34" charset="0"/>
              </a:rPr>
              <a:t>RSA TECHNIQUE:</a:t>
            </a:r>
          </a:p>
          <a:p>
            <a:pPr marL="0" indent="0">
              <a:buNone/>
            </a:pPr>
            <a:r>
              <a:rPr lang="en-US" sz="2400" dirty="0">
                <a:latin typeface="Arial" panose="020B0604020202020204" pitchFamily="34" charset="0"/>
                <a:cs typeface="Arial" panose="020B0604020202020204" pitchFamily="34" charset="0"/>
              </a:rPr>
              <a:t>In  rsa we have different steps to generate encrypt message and decrypt message key.</a:t>
            </a:r>
          </a:p>
          <a:p>
            <a:pPr marL="0" indent="0">
              <a:buNone/>
            </a:pPr>
            <a:r>
              <a:rPr lang="en-US" sz="2800" b="1" i="1" dirty="0">
                <a:latin typeface="Algerian" panose="04020705040A02060702" pitchFamily="82" charset="0"/>
              </a:rPr>
              <a:t>GENERATING ENCRYPT MESSAGE KEY:</a:t>
            </a:r>
          </a:p>
          <a:p>
            <a:pPr>
              <a:buAutoNum type="arabicParenR"/>
            </a:pPr>
            <a:r>
              <a:rPr lang="en-US" dirty="0">
                <a:latin typeface="Arial" panose="020B0604020202020204" pitchFamily="34" charset="0"/>
                <a:cs typeface="Arial" panose="020B0604020202020204" pitchFamily="34" charset="0"/>
              </a:rPr>
              <a:t>Choose two distinct prime numbers p and q .</a:t>
            </a:r>
          </a:p>
          <a:p>
            <a:pPr marL="0" indent="0">
              <a:buNone/>
            </a:pPr>
            <a:r>
              <a:rPr lang="en-US" dirty="0">
                <a:latin typeface="Arial" panose="020B0604020202020204" pitchFamily="34" charset="0"/>
                <a:cs typeface="Arial" panose="020B0604020202020204" pitchFamily="34" charset="0"/>
              </a:rPr>
              <a:t>2) Then multiply these prime numbers to generate some variable n.</a:t>
            </a:r>
          </a:p>
          <a:p>
            <a:pPr marL="0" indent="0">
              <a:buNone/>
            </a:pPr>
            <a:r>
              <a:rPr lang="en-US" dirty="0">
                <a:latin typeface="Arial" panose="020B0604020202020204" pitchFamily="34" charset="0"/>
                <a:cs typeface="Arial" panose="020B0604020202020204" pitchFamily="34" charset="0"/>
              </a:rPr>
              <a:t>3) Now subtract 1 from both p and q and multiply them and save it in a variable name k then subtract 1 from k to generate some variable e.</a:t>
            </a:r>
          </a:p>
          <a:p>
            <a:pPr marL="0" indent="0">
              <a:buNone/>
            </a:pPr>
            <a:r>
              <a:rPr lang="en-US" dirty="0">
                <a:latin typeface="Arial" panose="020B0604020202020204" pitchFamily="34" charset="0"/>
                <a:cs typeface="Arial" panose="020B0604020202020204" pitchFamily="34" charset="0"/>
              </a:rPr>
              <a:t>The formula of encryption using RSA is:</a:t>
            </a:r>
          </a:p>
          <a:p>
            <a:pPr marL="0" indent="0">
              <a:buNone/>
            </a:pPr>
            <a:r>
              <a:rPr lang="en-US" dirty="0">
                <a:latin typeface="Arial" panose="020B0604020202020204" pitchFamily="34" charset="0"/>
                <a:cs typeface="Arial" panose="020B0604020202020204" pitchFamily="34" charset="0"/>
              </a:rPr>
              <a:t>     c=m</a:t>
            </a:r>
            <a:r>
              <a:rPr lang="en-US" baseline="30000" dirty="0">
                <a:latin typeface="Arial" panose="020B0604020202020204" pitchFamily="34" charset="0"/>
                <a:cs typeface="Arial" panose="020B0604020202020204" pitchFamily="34" charset="0"/>
              </a:rPr>
              <a:t>e</a:t>
            </a:r>
            <a:r>
              <a:rPr lang="en-US" dirty="0">
                <a:latin typeface="Arial" panose="020B0604020202020204" pitchFamily="34" charset="0"/>
                <a:cs typeface="Arial" panose="020B0604020202020204" pitchFamily="34" charset="0"/>
              </a:rPr>
              <a:t> mod n</a:t>
            </a:r>
          </a:p>
          <a:p>
            <a:pPr marL="0" indent="0">
              <a:buNone/>
            </a:pPr>
            <a:r>
              <a:rPr lang="en-US" dirty="0">
                <a:latin typeface="Arial" panose="020B0604020202020204" pitchFamily="34" charset="0"/>
                <a:cs typeface="Arial" panose="020B0604020202020204" pitchFamily="34" charset="0"/>
              </a:rPr>
              <a:t>Here e is used as the key , m is message and n is the result of multiplication of p and q.</a:t>
            </a:r>
          </a:p>
        </p:txBody>
      </p:sp>
    </p:spTree>
    <p:extLst>
      <p:ext uri="{BB962C8B-B14F-4D97-AF65-F5344CB8AC3E}">
        <p14:creationId xmlns:p14="http://schemas.microsoft.com/office/powerpoint/2010/main" val="23303201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677863" y="441325"/>
            <a:ext cx="8596312" cy="5600700"/>
          </a:xfrm>
        </p:spPr>
        <p:txBody>
          <a:bodyPr/>
          <a:lstStyle/>
          <a:p>
            <a:pPr marL="0" indent="0">
              <a:buNone/>
            </a:pPr>
            <a:r>
              <a:rPr lang="en-US" sz="2800" b="1" i="1" dirty="0">
                <a:latin typeface="Algerian" panose="04020705040A02060702" pitchFamily="82" charset="0"/>
              </a:rPr>
              <a:t>GENERATING DECRYPT MESSAGE KEY:</a:t>
            </a:r>
          </a:p>
          <a:p>
            <a:pPr marL="0" indent="0">
              <a:buNone/>
            </a:pPr>
            <a:r>
              <a:rPr lang="en-US" sz="2000" dirty="0">
                <a:latin typeface="Arial" panose="020B0604020202020204" pitchFamily="34" charset="0"/>
                <a:cs typeface="Arial" panose="020B0604020202020204" pitchFamily="34" charset="0"/>
              </a:rPr>
              <a:t>THE FORMULA OF DECRYPTION OF A MESSAGE USING RSA IS:</a:t>
            </a:r>
          </a:p>
          <a:p>
            <a:pPr marL="0" indent="0">
              <a:buNone/>
            </a:pPr>
            <a:r>
              <a:rPr lang="en-US" sz="2000" dirty="0">
                <a:latin typeface="Arial" panose="020B0604020202020204" pitchFamily="34" charset="0"/>
                <a:cs typeface="Arial" panose="020B0604020202020204" pitchFamily="34" charset="0"/>
              </a:rPr>
              <a:t>      m=c</a:t>
            </a:r>
            <a:r>
              <a:rPr lang="en-US" baseline="30000" dirty="0">
                <a:latin typeface="Arial" panose="020B0604020202020204" pitchFamily="34" charset="0"/>
                <a:cs typeface="Arial" panose="020B0604020202020204" pitchFamily="34" charset="0"/>
              </a:rPr>
              <a:t>d</a:t>
            </a:r>
            <a:r>
              <a:rPr lang="en-US" sz="2000" dirty="0">
                <a:latin typeface="Arial" panose="020B0604020202020204" pitchFamily="34" charset="0"/>
                <a:cs typeface="Arial" panose="020B0604020202020204" pitchFamily="34" charset="0"/>
              </a:rPr>
              <a:t> mod n</a:t>
            </a:r>
          </a:p>
          <a:p>
            <a:pPr marL="0" indent="0">
              <a:buNone/>
            </a:pPr>
            <a:r>
              <a:rPr lang="en-US" sz="2000" dirty="0">
                <a:latin typeface="Arial" panose="020B0604020202020204" pitchFamily="34" charset="0"/>
                <a:cs typeface="Arial" panose="020B0604020202020204" pitchFamily="34" charset="0"/>
              </a:rPr>
              <a:t>Here m is message, c is cipher message n is the result of multiplication of p and q and d is the decryption key.</a:t>
            </a:r>
          </a:p>
          <a:p>
            <a:pPr marL="0" indent="0">
              <a:buNone/>
            </a:pPr>
            <a:r>
              <a:rPr lang="en-US" sz="2800" b="1" i="1" dirty="0">
                <a:latin typeface="Algerian" panose="04020705040A02060702" pitchFamily="82" charset="0"/>
              </a:rPr>
              <a:t>GENERATING D:</a:t>
            </a:r>
          </a:p>
          <a:p>
            <a:pPr marL="0" indent="0">
              <a:buNone/>
            </a:pPr>
            <a:r>
              <a:rPr lang="en-US" sz="2000" dirty="0">
                <a:latin typeface="Arial" panose="020B0604020202020204" pitchFamily="34" charset="0"/>
                <a:cs typeface="Arial" panose="020B0604020202020204" pitchFamily="34" charset="0"/>
              </a:rPr>
              <a:t>D be the multiplicative inverse of e modulo k .</a:t>
            </a:r>
          </a:p>
          <a:p>
            <a:pPr marL="0" indent="0">
              <a:buNone/>
            </a:pPr>
            <a:r>
              <a:rPr lang="en-US" sz="2000" dirty="0">
                <a:latin typeface="Arial" panose="020B0604020202020204" pitchFamily="34" charset="0"/>
                <a:cs typeface="Arial" panose="020B0604020202020204" pitchFamily="34" charset="0"/>
              </a:rPr>
              <a:t>We calculate multiplicative inverse using </a:t>
            </a:r>
            <a:r>
              <a:rPr lang="en-US" sz="2000" dirty="0" err="1">
                <a:latin typeface="Arial" panose="020B0604020202020204" pitchFamily="34" charset="0"/>
                <a:cs typeface="Arial" panose="020B0604020202020204" pitchFamily="34" charset="0"/>
              </a:rPr>
              <a:t>bezout</a:t>
            </a:r>
            <a:r>
              <a:rPr lang="en-US" sz="2000" dirty="0">
                <a:latin typeface="Arial" panose="020B0604020202020204" pitchFamily="34" charset="0"/>
                <a:cs typeface="Arial" panose="020B0604020202020204" pitchFamily="34" charset="0"/>
              </a:rPr>
              <a:t> algorithm .</a:t>
            </a:r>
          </a:p>
          <a:p>
            <a:pPr marL="0" indent="0">
              <a:buNone/>
            </a:pPr>
            <a:endParaRPr lang="en-US" dirty="0"/>
          </a:p>
        </p:txBody>
      </p:sp>
    </p:spTree>
    <p:extLst>
      <p:ext uri="{BB962C8B-B14F-4D97-AF65-F5344CB8AC3E}">
        <p14:creationId xmlns:p14="http://schemas.microsoft.com/office/powerpoint/2010/main" val="66322984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chemeClr val="tx1"/>
                </a:solidFill>
                <a:latin typeface="Algerian" panose="04020705040A02060702" pitchFamily="82" charset="0"/>
              </a:rPr>
              <a:t>BEZOUT  ALGORITHM</a:t>
            </a:r>
          </a:p>
        </p:txBody>
      </p:sp>
      <p:sp>
        <p:nvSpPr>
          <p:cNvPr id="3" name="Content Placeholder 2"/>
          <p:cNvSpPr>
            <a:spLocks noGrp="1"/>
          </p:cNvSpPr>
          <p:nvPr>
            <p:ph idx="1"/>
          </p:nvPr>
        </p:nvSpPr>
        <p:spPr>
          <a:xfrm>
            <a:off x="677334" y="1145755"/>
            <a:ext cx="8596668" cy="4895608"/>
          </a:xfrm>
        </p:spPr>
        <p:txBody>
          <a:bodyPr>
            <a:normAutofit lnSpcReduction="10000"/>
          </a:bodyPr>
          <a:lstStyle/>
          <a:p>
            <a:pPr marL="0" indent="0">
              <a:buNone/>
            </a:pPr>
            <a:r>
              <a:rPr lang="en-US" sz="1900" dirty="0">
                <a:latin typeface="Arial" panose="020B0604020202020204" pitchFamily="34" charset="0"/>
                <a:cs typeface="Arial" panose="020B0604020202020204" pitchFamily="34" charset="0"/>
              </a:rPr>
              <a:t>For understanding bezout algorithm first you have to understand Euclidean algorithm so:</a:t>
            </a:r>
          </a:p>
          <a:p>
            <a:pPr marL="0" indent="0">
              <a:buNone/>
            </a:pPr>
            <a:r>
              <a:rPr lang="en-US" sz="2600" dirty="0">
                <a:latin typeface="Algerian" panose="04020705040A02060702" pitchFamily="82" charset="0"/>
              </a:rPr>
              <a:t>EUCLIDEAN ALGORITHM</a:t>
            </a:r>
          </a:p>
          <a:p>
            <a:pPr marL="0" indent="0">
              <a:buNone/>
            </a:pPr>
            <a:r>
              <a:rPr lang="en-US" sz="1700" dirty="0">
                <a:latin typeface="Arial" panose="020B0604020202020204" pitchFamily="34" charset="0"/>
                <a:cs typeface="Arial" panose="020B0604020202020204" pitchFamily="34" charset="0"/>
              </a:rPr>
              <a:t>The </a:t>
            </a:r>
            <a:r>
              <a:rPr lang="en-US" sz="1700" i="1" dirty="0">
                <a:latin typeface="Arial" panose="020B0604020202020204" pitchFamily="34" charset="0"/>
                <a:cs typeface="Arial" panose="020B0604020202020204" pitchFamily="34" charset="0"/>
              </a:rPr>
              <a:t>Euclidean Algorithm</a:t>
            </a:r>
            <a:r>
              <a:rPr lang="en-US" sz="1700" dirty="0">
                <a:latin typeface="Arial" panose="020B0604020202020204" pitchFamily="34" charset="0"/>
                <a:cs typeface="Arial" panose="020B0604020202020204" pitchFamily="34" charset="0"/>
              </a:rPr>
              <a:t> is an efficient way of computing the GCD of two integers. It was discovered by the Greek mathematician Euclid, who determined that if n goes into x and y, it must go into x-y. Therefore, we can subtract the smaller integer from the larger integer until the remainder is less than the smaller integer. We continue using this process until the remainder is 0, thus leaving us with our GCD.</a:t>
            </a:r>
          </a:p>
          <a:p>
            <a:pPr marL="0" indent="0">
              <a:buNone/>
            </a:pPr>
            <a:r>
              <a:rPr lang="en-US" sz="1700" dirty="0">
                <a:latin typeface="Arial" panose="020B0604020202020204" pitchFamily="34" charset="0"/>
                <a:cs typeface="Arial" panose="020B0604020202020204" pitchFamily="34" charset="0"/>
              </a:rPr>
              <a:t>Now we let discuss bezout algorithm:</a:t>
            </a:r>
          </a:p>
          <a:p>
            <a:pPr marL="0" indent="0">
              <a:buNone/>
            </a:pPr>
            <a:r>
              <a:rPr lang="en-US" sz="1700" dirty="0">
                <a:latin typeface="Arial" panose="020B0604020202020204" pitchFamily="34" charset="0"/>
                <a:cs typeface="Arial" panose="020B0604020202020204" pitchFamily="34" charset="0"/>
              </a:rPr>
              <a:t>For integers a and b, let d be the greatest common divisor, d = GCD (a, b). Then there exists integers x and y such that ax+by=d. Any integer that is of the form ax+by, is a multiple of d.</a:t>
            </a:r>
          </a:p>
          <a:p>
            <a:pPr marL="0" indent="0">
              <a:buNone/>
            </a:pPr>
            <a:br>
              <a:rPr lang="en-US" sz="1700" dirty="0">
                <a:latin typeface="Arial" panose="020B0604020202020204" pitchFamily="34" charset="0"/>
                <a:cs typeface="Arial" panose="020B0604020202020204" pitchFamily="34" charset="0"/>
              </a:rPr>
            </a:br>
            <a:r>
              <a:rPr lang="en-US" sz="1700" dirty="0">
                <a:latin typeface="Arial" panose="020B0604020202020204" pitchFamily="34" charset="0"/>
                <a:cs typeface="Arial" panose="020B0604020202020204" pitchFamily="34" charset="0"/>
              </a:rPr>
              <a:t>Use the Euclidean Algorithm to determine the GCD, then work backwards using substitution. WHEN DOING SUBSTITUTION BE VERY CAREFUL OF THE POSITIVES AND NEGATIVES.</a:t>
            </a:r>
          </a:p>
        </p:txBody>
      </p:sp>
    </p:spTree>
    <p:extLst>
      <p:ext uri="{BB962C8B-B14F-4D97-AF65-F5344CB8AC3E}">
        <p14:creationId xmlns:p14="http://schemas.microsoft.com/office/powerpoint/2010/main" val="232163938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D85E-E895-4254-9AB9-C50946799D37}"/>
              </a:ext>
            </a:extLst>
          </p:cNvPr>
          <p:cNvSpPr>
            <a:spLocks noGrp="1"/>
          </p:cNvSpPr>
          <p:nvPr>
            <p:ph type="title"/>
          </p:nvPr>
        </p:nvSpPr>
        <p:spPr/>
        <p:txBody>
          <a:bodyPr>
            <a:normAutofit/>
          </a:bodyPr>
          <a:lstStyle/>
          <a:p>
            <a:r>
              <a:rPr lang="en-US" sz="4000" b="1" i="1" u="sng" dirty="0">
                <a:solidFill>
                  <a:schemeClr val="tx1"/>
                </a:solidFill>
                <a:latin typeface="Algerian" panose="04020705040A02060702" pitchFamily="82" charset="0"/>
              </a:rPr>
              <a:t>REAL LIFE APPLICATION OF RSA</a:t>
            </a:r>
            <a:endParaRPr lang="en-PK" sz="4000" b="1" i="1" u="sng" dirty="0">
              <a:solidFill>
                <a:schemeClr val="tx1"/>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0DFD5A56-9180-4BB7-8A3E-6937A72ED1C0}"/>
              </a:ext>
            </a:extLst>
          </p:cNvPr>
          <p:cNvSpPr>
            <a:spLocks noGrp="1"/>
          </p:cNvSpPr>
          <p:nvPr>
            <p:ph idx="1"/>
          </p:nvPr>
        </p:nvSpPr>
        <p:spPr>
          <a:xfrm>
            <a:off x="911014" y="2170749"/>
            <a:ext cx="8596668" cy="3880773"/>
          </a:xfrm>
        </p:spPr>
        <p:txBody>
          <a:bodyPr/>
          <a:lstStyle/>
          <a:p>
            <a:r>
              <a:rPr lang="en-US" sz="2400" dirty="0"/>
              <a:t>Following are some of the important application of encryption in real world:</a:t>
            </a:r>
          </a:p>
          <a:p>
            <a:endParaRPr lang="en-US" dirty="0"/>
          </a:p>
          <a:p>
            <a:pPr marL="400050" indent="-400050">
              <a:buFont typeface="+mj-lt"/>
              <a:buAutoNum type="romanLcPeriod"/>
            </a:pPr>
            <a:r>
              <a:rPr lang="en-US" sz="2400" dirty="0"/>
              <a:t>Encryption is used in electronic money schemes to protect conventional transaction</a:t>
            </a:r>
          </a:p>
          <a:p>
            <a:pPr marL="400050" indent="-400050">
              <a:buFont typeface="+mj-lt"/>
              <a:buAutoNum type="romanLcPeriod"/>
            </a:pPr>
            <a:r>
              <a:rPr lang="en-US" sz="2400" dirty="0"/>
              <a:t>In email servers to encrypt and decrypt email to protect them from third party intervention</a:t>
            </a:r>
          </a:p>
          <a:p>
            <a:pPr marL="400050" indent="-400050">
              <a:buFont typeface="+mj-lt"/>
              <a:buAutoNum type="romanLcPeriod"/>
            </a:pPr>
            <a:r>
              <a:rPr lang="en-US" sz="2400" dirty="0"/>
              <a:t>In cryptography.</a:t>
            </a:r>
          </a:p>
          <a:p>
            <a:pPr marL="0" indent="0">
              <a:buNone/>
            </a:pPr>
            <a:endParaRPr lang="en-PK" dirty="0"/>
          </a:p>
        </p:txBody>
      </p:sp>
    </p:spTree>
    <p:extLst>
      <p:ext uri="{BB962C8B-B14F-4D97-AF65-F5344CB8AC3E}">
        <p14:creationId xmlns:p14="http://schemas.microsoft.com/office/powerpoint/2010/main" val="377939849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i="1" dirty="0">
                <a:solidFill>
                  <a:schemeClr val="tx1"/>
                </a:solidFill>
                <a:latin typeface="Algerian" panose="04020705040A02060702" pitchFamily="82" charset="0"/>
              </a:rPr>
              <a:t>PROJECT OUTPUT SNIP:</a:t>
            </a:r>
          </a:p>
        </p:txBody>
      </p:sp>
      <p:pic>
        <p:nvPicPr>
          <p:cNvPr id="8" name="Content Placeholder 7"/>
          <p:cNvPicPr>
            <a:picLocks noGrp="1" noChangeAspect="1"/>
          </p:cNvPicPr>
          <p:nvPr>
            <p:ph idx="1"/>
          </p:nvPr>
        </p:nvPicPr>
        <p:blipFill>
          <a:blip r:embed="rId2"/>
          <a:stretch>
            <a:fillRect/>
          </a:stretch>
        </p:blipFill>
        <p:spPr>
          <a:xfrm>
            <a:off x="822309" y="1663803"/>
            <a:ext cx="8306718" cy="4719745"/>
          </a:xfrm>
          <a:prstGeom prst="rect">
            <a:avLst/>
          </a:prstGeom>
        </p:spPr>
      </p:pic>
    </p:spTree>
    <p:extLst>
      <p:ext uri="{BB962C8B-B14F-4D97-AF65-F5344CB8AC3E}">
        <p14:creationId xmlns:p14="http://schemas.microsoft.com/office/powerpoint/2010/main" val="20713133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5295441"/>
          </a:xfrm>
        </p:spPr>
        <p:txBody>
          <a:bodyPr anchor="ctr">
            <a:normAutofit/>
          </a:bodyPr>
          <a:lstStyle/>
          <a:p>
            <a:pPr algn="ctr"/>
            <a:r>
              <a:rPr lang="en-US" sz="7200" b="1" i="1" u="sng" dirty="0">
                <a:solidFill>
                  <a:schemeClr val="tx1"/>
                </a:solidFill>
                <a:latin typeface="Algerian" panose="04020705040A02060702" pitchFamily="82" charset="0"/>
              </a:rPr>
              <a:t>THANK YOU</a:t>
            </a:r>
          </a:p>
        </p:txBody>
      </p:sp>
    </p:spTree>
    <p:extLst>
      <p:ext uri="{BB962C8B-B14F-4D97-AF65-F5344CB8AC3E}">
        <p14:creationId xmlns:p14="http://schemas.microsoft.com/office/powerpoint/2010/main" val="1948023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144</TotalTime>
  <Words>448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Arial</vt:lpstr>
      <vt:lpstr>Century Gothic</vt:lpstr>
      <vt:lpstr>Times New Roman</vt:lpstr>
      <vt:lpstr>Wingdings 3</vt:lpstr>
      <vt:lpstr>Ion</vt:lpstr>
      <vt:lpstr>ENCRYPTION AND DECRYPTION USING RSA ALGORITHM:</vt:lpstr>
      <vt:lpstr>PowerPoint Presentation</vt:lpstr>
      <vt:lpstr>PowerPoint Presentation</vt:lpstr>
      <vt:lpstr>BEZOUT  ALGORITHM</vt:lpstr>
      <vt:lpstr>REAL LIFE APPLICATION OF RSA</vt:lpstr>
      <vt:lpstr>PROJECT OUTPUT SNIP: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Coal project presentation  topic : ENCRYPTION AND DECRYPTION OF A TEXT USING RSA TECHNIQUE  group members :   MUHAMMAD AMMAR SIDDIQUI(20K-0177) MUHAMMAD ZUNIQUE (20K-0145) MUHAMMAD MUAZ ZAFAR (20K-0363)</dc:title>
  <dc:creator>Windows User</dc:creator>
  <cp:lastModifiedBy>Ammar Siddiqui</cp:lastModifiedBy>
  <cp:revision>10</cp:revision>
  <dcterms:created xsi:type="dcterms:W3CDTF">2021-12-19T07:58:23Z</dcterms:created>
  <dcterms:modified xsi:type="dcterms:W3CDTF">2021-12-23T03:53:52Z</dcterms:modified>
</cp:coreProperties>
</file>