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5" r:id="rId4"/>
    <p:sldId id="266" r:id="rId5"/>
    <p:sldId id="258" r:id="rId6"/>
    <p:sldId id="267" r:id="rId7"/>
    <p:sldId id="268" r:id="rId8"/>
    <p:sldId id="262" r:id="rId9"/>
    <p:sldId id="263" r:id="rId10"/>
  </p:sldIdLst>
  <p:sldSz cx="7556500"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p:cViewPr varScale="1">
        <p:scale>
          <a:sx n="43" d="100"/>
          <a:sy n="43" d="100"/>
        </p:scale>
        <p:origin x="2080"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mar Siddiqui" userId="606fabcf63378a50" providerId="LiveId" clId="{4433C2B6-E0A7-4128-8194-C9A366FE5DAF}"/>
    <pc:docChg chg="undo redo custSel addSld delSld modSld modMainMaster addSection delSection">
      <pc:chgData name="Ammar Siddiqui" userId="606fabcf63378a50" providerId="LiveId" clId="{4433C2B6-E0A7-4128-8194-C9A366FE5DAF}" dt="2021-12-12T16:51:43.504" v="809"/>
      <pc:docMkLst>
        <pc:docMk/>
      </pc:docMkLst>
      <pc:sldChg chg="modSp mod modTransition">
        <pc:chgData name="Ammar Siddiqui" userId="606fabcf63378a50" providerId="LiveId" clId="{4433C2B6-E0A7-4128-8194-C9A366FE5DAF}" dt="2021-12-12T16:51:43.504" v="809"/>
        <pc:sldMkLst>
          <pc:docMk/>
          <pc:sldMk cId="0" sldId="256"/>
        </pc:sldMkLst>
        <pc:spChg chg="mod">
          <ac:chgData name="Ammar Siddiqui" userId="606fabcf63378a50" providerId="LiveId" clId="{4433C2B6-E0A7-4128-8194-C9A366FE5DAF}" dt="2021-12-12T10:06:09.668" v="729" actId="20577"/>
          <ac:spMkLst>
            <pc:docMk/>
            <pc:sldMk cId="0" sldId="256"/>
            <ac:spMk id="10" creationId="{00000000-0000-0000-0000-000000000000}"/>
          </ac:spMkLst>
        </pc:spChg>
      </pc:sldChg>
      <pc:sldChg chg="modTransition">
        <pc:chgData name="Ammar Siddiqui" userId="606fabcf63378a50" providerId="LiveId" clId="{4433C2B6-E0A7-4128-8194-C9A366FE5DAF}" dt="2021-12-12T16:51:43.504" v="809"/>
        <pc:sldMkLst>
          <pc:docMk/>
          <pc:sldMk cId="0" sldId="257"/>
        </pc:sldMkLst>
      </pc:sldChg>
      <pc:sldChg chg="modSp mod modTransition">
        <pc:chgData name="Ammar Siddiqui" userId="606fabcf63378a50" providerId="LiveId" clId="{4433C2B6-E0A7-4128-8194-C9A366FE5DAF}" dt="2021-12-12T16:51:43.504" v="809"/>
        <pc:sldMkLst>
          <pc:docMk/>
          <pc:sldMk cId="0" sldId="258"/>
        </pc:sldMkLst>
        <pc:spChg chg="mod">
          <ac:chgData name="Ammar Siddiqui" userId="606fabcf63378a50" providerId="LiveId" clId="{4433C2B6-E0A7-4128-8194-C9A366FE5DAF}" dt="2021-12-12T07:08:15.448" v="263" actId="113"/>
          <ac:spMkLst>
            <pc:docMk/>
            <pc:sldMk cId="0" sldId="258"/>
            <ac:spMk id="2" creationId="{00000000-0000-0000-0000-000000000000}"/>
          </ac:spMkLst>
        </pc:spChg>
      </pc:sldChg>
      <pc:sldChg chg="modSp del mod">
        <pc:chgData name="Ammar Siddiqui" userId="606fabcf63378a50" providerId="LiveId" clId="{4433C2B6-E0A7-4128-8194-C9A366FE5DAF}" dt="2021-12-12T10:06:28.312" v="730" actId="2696"/>
        <pc:sldMkLst>
          <pc:docMk/>
          <pc:sldMk cId="0" sldId="259"/>
        </pc:sldMkLst>
        <pc:spChg chg="mod">
          <ac:chgData name="Ammar Siddiqui" userId="606fabcf63378a50" providerId="LiveId" clId="{4433C2B6-E0A7-4128-8194-C9A366FE5DAF}" dt="2021-12-12T07:03:09.391" v="221" actId="14100"/>
          <ac:spMkLst>
            <pc:docMk/>
            <pc:sldMk cId="0" sldId="259"/>
            <ac:spMk id="8" creationId="{00000000-0000-0000-0000-000000000000}"/>
          </ac:spMkLst>
        </pc:spChg>
        <pc:spChg chg="mod">
          <ac:chgData name="Ammar Siddiqui" userId="606fabcf63378a50" providerId="LiveId" clId="{4433C2B6-E0A7-4128-8194-C9A366FE5DAF}" dt="2021-12-12T07:08:31.619" v="264" actId="113"/>
          <ac:spMkLst>
            <pc:docMk/>
            <pc:sldMk cId="0" sldId="259"/>
            <ac:spMk id="9" creationId="{00000000-0000-0000-0000-000000000000}"/>
          </ac:spMkLst>
        </pc:spChg>
        <pc:grpChg chg="mod">
          <ac:chgData name="Ammar Siddiqui" userId="606fabcf63378a50" providerId="LiveId" clId="{4433C2B6-E0A7-4128-8194-C9A366FE5DAF}" dt="2021-12-12T07:02:35.961" v="216" actId="1076"/>
          <ac:grpSpMkLst>
            <pc:docMk/>
            <pc:sldMk cId="0" sldId="259"/>
            <ac:grpSpMk id="3" creationId="{00000000-0000-0000-0000-000000000000}"/>
          </ac:grpSpMkLst>
        </pc:grpChg>
      </pc:sldChg>
      <pc:sldChg chg="del">
        <pc:chgData name="Ammar Siddiqui" userId="606fabcf63378a50" providerId="LiveId" clId="{4433C2B6-E0A7-4128-8194-C9A366FE5DAF}" dt="2021-12-12T10:06:31.768" v="731" actId="2696"/>
        <pc:sldMkLst>
          <pc:docMk/>
          <pc:sldMk cId="0" sldId="260"/>
        </pc:sldMkLst>
      </pc:sldChg>
      <pc:sldChg chg="del">
        <pc:chgData name="Ammar Siddiqui" userId="606fabcf63378a50" providerId="LiveId" clId="{4433C2B6-E0A7-4128-8194-C9A366FE5DAF}" dt="2021-12-12T10:06:34.583" v="732" actId="2696"/>
        <pc:sldMkLst>
          <pc:docMk/>
          <pc:sldMk cId="0" sldId="261"/>
        </pc:sldMkLst>
      </pc:sldChg>
      <pc:sldChg chg="modSp mod modTransition">
        <pc:chgData name="Ammar Siddiqui" userId="606fabcf63378a50" providerId="LiveId" clId="{4433C2B6-E0A7-4128-8194-C9A366FE5DAF}" dt="2021-12-12T16:51:43.504" v="809"/>
        <pc:sldMkLst>
          <pc:docMk/>
          <pc:sldMk cId="0" sldId="262"/>
        </pc:sldMkLst>
        <pc:spChg chg="mod">
          <ac:chgData name="Ammar Siddiqui" userId="606fabcf63378a50" providerId="LiveId" clId="{4433C2B6-E0A7-4128-8194-C9A366FE5DAF}" dt="2021-12-12T07:01:50.113" v="210" actId="14100"/>
          <ac:spMkLst>
            <pc:docMk/>
            <pc:sldMk cId="0" sldId="262"/>
            <ac:spMk id="5" creationId="{00000000-0000-0000-0000-000000000000}"/>
          </ac:spMkLst>
        </pc:spChg>
        <pc:spChg chg="mod">
          <ac:chgData name="Ammar Siddiqui" userId="606fabcf63378a50" providerId="LiveId" clId="{4433C2B6-E0A7-4128-8194-C9A366FE5DAF}" dt="2021-12-12T07:01:42.166" v="208" actId="1076"/>
          <ac:spMkLst>
            <pc:docMk/>
            <pc:sldMk cId="0" sldId="262"/>
            <ac:spMk id="7" creationId="{00000000-0000-0000-0000-000000000000}"/>
          </ac:spMkLst>
        </pc:spChg>
        <pc:spChg chg="mod">
          <ac:chgData name="Ammar Siddiqui" userId="606fabcf63378a50" providerId="LiveId" clId="{4433C2B6-E0A7-4128-8194-C9A366FE5DAF}" dt="2021-12-12T07:01:45.445" v="209" actId="1076"/>
          <ac:spMkLst>
            <pc:docMk/>
            <pc:sldMk cId="0" sldId="262"/>
            <ac:spMk id="8" creationId="{00000000-0000-0000-0000-000000000000}"/>
          </ac:spMkLst>
        </pc:spChg>
        <pc:spChg chg="mod">
          <ac:chgData name="Ammar Siddiqui" userId="606fabcf63378a50" providerId="LiveId" clId="{4433C2B6-E0A7-4128-8194-C9A366FE5DAF}" dt="2021-12-12T10:13:22.839" v="796" actId="207"/>
          <ac:spMkLst>
            <pc:docMk/>
            <pc:sldMk cId="0" sldId="262"/>
            <ac:spMk id="9" creationId="{00000000-0000-0000-0000-000000000000}"/>
          </ac:spMkLst>
        </pc:spChg>
        <pc:spChg chg="mod">
          <ac:chgData name="Ammar Siddiqui" userId="606fabcf63378a50" providerId="LiveId" clId="{4433C2B6-E0A7-4128-8194-C9A366FE5DAF}" dt="2021-12-12T07:04:54.481" v="247" actId="14100"/>
          <ac:spMkLst>
            <pc:docMk/>
            <pc:sldMk cId="0" sldId="262"/>
            <ac:spMk id="11" creationId="{00000000-0000-0000-0000-000000000000}"/>
          </ac:spMkLst>
        </pc:spChg>
        <pc:spChg chg="mod">
          <ac:chgData name="Ammar Siddiqui" userId="606fabcf63378a50" providerId="LiveId" clId="{4433C2B6-E0A7-4128-8194-C9A366FE5DAF}" dt="2021-12-12T07:05:02.807" v="248" actId="14100"/>
          <ac:spMkLst>
            <pc:docMk/>
            <pc:sldMk cId="0" sldId="262"/>
            <ac:spMk id="12" creationId="{00000000-0000-0000-0000-000000000000}"/>
          </ac:spMkLst>
        </pc:spChg>
        <pc:spChg chg="mod">
          <ac:chgData name="Ammar Siddiqui" userId="606fabcf63378a50" providerId="LiveId" clId="{4433C2B6-E0A7-4128-8194-C9A366FE5DAF}" dt="2021-12-12T09:44:46.838" v="295" actId="14100"/>
          <ac:spMkLst>
            <pc:docMk/>
            <pc:sldMk cId="0" sldId="262"/>
            <ac:spMk id="13" creationId="{00000000-0000-0000-0000-000000000000}"/>
          </ac:spMkLst>
        </pc:spChg>
        <pc:spChg chg="mod">
          <ac:chgData name="Ammar Siddiqui" userId="606fabcf63378a50" providerId="LiveId" clId="{4433C2B6-E0A7-4128-8194-C9A366FE5DAF}" dt="2021-12-12T07:05:23.996" v="251" actId="122"/>
          <ac:spMkLst>
            <pc:docMk/>
            <pc:sldMk cId="0" sldId="262"/>
            <ac:spMk id="14" creationId="{00000000-0000-0000-0000-000000000000}"/>
          </ac:spMkLst>
        </pc:spChg>
        <pc:grpChg chg="mod">
          <ac:chgData name="Ammar Siddiqui" userId="606fabcf63378a50" providerId="LiveId" clId="{4433C2B6-E0A7-4128-8194-C9A366FE5DAF}" dt="2021-12-12T07:05:08.416" v="249" actId="14100"/>
          <ac:grpSpMkLst>
            <pc:docMk/>
            <pc:sldMk cId="0" sldId="262"/>
            <ac:grpSpMk id="10" creationId="{00000000-0000-0000-0000-000000000000}"/>
          </ac:grpSpMkLst>
        </pc:grpChg>
      </pc:sldChg>
      <pc:sldChg chg="modSp mod modTransition">
        <pc:chgData name="Ammar Siddiqui" userId="606fabcf63378a50" providerId="LiveId" clId="{4433C2B6-E0A7-4128-8194-C9A366FE5DAF}" dt="2021-12-12T16:51:43.504" v="809"/>
        <pc:sldMkLst>
          <pc:docMk/>
          <pc:sldMk cId="0" sldId="263"/>
        </pc:sldMkLst>
        <pc:spChg chg="mod">
          <ac:chgData name="Ammar Siddiqui" userId="606fabcf63378a50" providerId="LiveId" clId="{4433C2B6-E0A7-4128-8194-C9A366FE5DAF}" dt="2021-12-12T07:07:39.435" v="259" actId="14100"/>
          <ac:spMkLst>
            <pc:docMk/>
            <pc:sldMk cId="0" sldId="263"/>
            <ac:spMk id="6" creationId="{00000000-0000-0000-0000-000000000000}"/>
          </ac:spMkLst>
        </pc:spChg>
        <pc:spChg chg="mod">
          <ac:chgData name="Ammar Siddiqui" userId="606fabcf63378a50" providerId="LiveId" clId="{4433C2B6-E0A7-4128-8194-C9A366FE5DAF}" dt="2021-12-12T07:07:42.372" v="260" actId="14100"/>
          <ac:spMkLst>
            <pc:docMk/>
            <pc:sldMk cId="0" sldId="263"/>
            <ac:spMk id="8" creationId="{00000000-0000-0000-0000-000000000000}"/>
          </ac:spMkLst>
        </pc:spChg>
        <pc:spChg chg="mod">
          <ac:chgData name="Ammar Siddiqui" userId="606fabcf63378a50" providerId="LiveId" clId="{4433C2B6-E0A7-4128-8194-C9A366FE5DAF}" dt="2021-12-12T07:07:53.577" v="262" actId="122"/>
          <ac:spMkLst>
            <pc:docMk/>
            <pc:sldMk cId="0" sldId="263"/>
            <ac:spMk id="9" creationId="{00000000-0000-0000-0000-000000000000}"/>
          </ac:spMkLst>
        </pc:spChg>
        <pc:spChg chg="mod">
          <ac:chgData name="Ammar Siddiqui" userId="606fabcf63378a50" providerId="LiveId" clId="{4433C2B6-E0A7-4128-8194-C9A366FE5DAF}" dt="2021-12-12T10:07:52.604" v="736" actId="115"/>
          <ac:spMkLst>
            <pc:docMk/>
            <pc:sldMk cId="0" sldId="263"/>
            <ac:spMk id="19" creationId="{00000000-0000-0000-0000-000000000000}"/>
          </ac:spMkLst>
        </pc:spChg>
      </pc:sldChg>
      <pc:sldChg chg="modTransition">
        <pc:chgData name="Ammar Siddiqui" userId="606fabcf63378a50" providerId="LiveId" clId="{4433C2B6-E0A7-4128-8194-C9A366FE5DAF}" dt="2021-12-12T16:51:43.504" v="809"/>
        <pc:sldMkLst>
          <pc:docMk/>
          <pc:sldMk cId="1811906014" sldId="265"/>
        </pc:sldMkLst>
      </pc:sldChg>
      <pc:sldChg chg="modTransition">
        <pc:chgData name="Ammar Siddiqui" userId="606fabcf63378a50" providerId="LiveId" clId="{4433C2B6-E0A7-4128-8194-C9A366FE5DAF}" dt="2021-12-12T16:51:43.504" v="809"/>
        <pc:sldMkLst>
          <pc:docMk/>
          <pc:sldMk cId="947369707" sldId="266"/>
        </pc:sldMkLst>
      </pc:sldChg>
      <pc:sldChg chg="addSp delSp modSp new mod modTransition setBg modClrScheme chgLayout">
        <pc:chgData name="Ammar Siddiqui" userId="606fabcf63378a50" providerId="LiveId" clId="{4433C2B6-E0A7-4128-8194-C9A366FE5DAF}" dt="2021-12-12T16:51:43.504" v="809"/>
        <pc:sldMkLst>
          <pc:docMk/>
          <pc:sldMk cId="1660394627" sldId="267"/>
        </pc:sldMkLst>
        <pc:spChg chg="del mod ord">
          <ac:chgData name="Ammar Siddiqui" userId="606fabcf63378a50" providerId="LiveId" clId="{4433C2B6-E0A7-4128-8194-C9A366FE5DAF}" dt="2021-12-12T09:42:25.222" v="266" actId="700"/>
          <ac:spMkLst>
            <pc:docMk/>
            <pc:sldMk cId="1660394627" sldId="267"/>
            <ac:spMk id="2" creationId="{C30A360E-51A2-4B96-BFA9-F97B3C59057E}"/>
          </ac:spMkLst>
        </pc:spChg>
        <pc:spChg chg="del mod ord">
          <ac:chgData name="Ammar Siddiqui" userId="606fabcf63378a50" providerId="LiveId" clId="{4433C2B6-E0A7-4128-8194-C9A366FE5DAF}" dt="2021-12-12T09:42:25.222" v="266" actId="700"/>
          <ac:spMkLst>
            <pc:docMk/>
            <pc:sldMk cId="1660394627" sldId="267"/>
            <ac:spMk id="3" creationId="{277E1339-97AC-464A-8EF3-4A279A53849F}"/>
          </ac:spMkLst>
        </pc:spChg>
        <pc:spChg chg="add mod ord">
          <ac:chgData name="Ammar Siddiqui" userId="606fabcf63378a50" providerId="LiveId" clId="{4433C2B6-E0A7-4128-8194-C9A366FE5DAF}" dt="2021-12-12T09:44:17.276" v="294" actId="700"/>
          <ac:spMkLst>
            <pc:docMk/>
            <pc:sldMk cId="1660394627" sldId="267"/>
            <ac:spMk id="4" creationId="{C9EB7BFF-21D2-4532-A6CE-6A31B43AB2B8}"/>
          </ac:spMkLst>
        </pc:spChg>
        <pc:spChg chg="add del mod ord">
          <ac:chgData name="Ammar Siddiqui" userId="606fabcf63378a50" providerId="LiveId" clId="{4433C2B6-E0A7-4128-8194-C9A366FE5DAF}" dt="2021-12-12T09:44:17.276" v="294" actId="700"/>
          <ac:spMkLst>
            <pc:docMk/>
            <pc:sldMk cId="1660394627" sldId="267"/>
            <ac:spMk id="5" creationId="{2D6F32EF-E5AF-4961-B6FE-FB278BDEB338}"/>
          </ac:spMkLst>
        </pc:spChg>
        <pc:spChg chg="add del mod ord">
          <ac:chgData name="Ammar Siddiqui" userId="606fabcf63378a50" providerId="LiveId" clId="{4433C2B6-E0A7-4128-8194-C9A366FE5DAF}" dt="2021-12-12T09:44:17.276" v="294" actId="700"/>
          <ac:spMkLst>
            <pc:docMk/>
            <pc:sldMk cId="1660394627" sldId="267"/>
            <ac:spMk id="6" creationId="{7253F4D0-D543-4A99-8AA9-B46233AAF94E}"/>
          </ac:spMkLst>
        </pc:spChg>
        <pc:spChg chg="add mod ord">
          <ac:chgData name="Ammar Siddiqui" userId="606fabcf63378a50" providerId="LiveId" clId="{4433C2B6-E0A7-4128-8194-C9A366FE5DAF}" dt="2021-12-12T09:59:47.579" v="685" actId="122"/>
          <ac:spMkLst>
            <pc:docMk/>
            <pc:sldMk cId="1660394627" sldId="267"/>
            <ac:spMk id="7" creationId="{931B7A13-021A-47BF-89CE-B35D2492EDB5}"/>
          </ac:spMkLst>
        </pc:spChg>
        <pc:spChg chg="add mod">
          <ac:chgData name="Ammar Siddiqui" userId="606fabcf63378a50" providerId="LiveId" clId="{4433C2B6-E0A7-4128-8194-C9A366FE5DAF}" dt="2021-12-12T09:45:55.488" v="326" actId="207"/>
          <ac:spMkLst>
            <pc:docMk/>
            <pc:sldMk cId="1660394627" sldId="267"/>
            <ac:spMk id="8" creationId="{077CC43B-FC61-4909-B98F-B9E517EF6600}"/>
          </ac:spMkLst>
        </pc:spChg>
        <pc:picChg chg="add mod">
          <ac:chgData name="Ammar Siddiqui" userId="606fabcf63378a50" providerId="LiveId" clId="{4433C2B6-E0A7-4128-8194-C9A366FE5DAF}" dt="2021-12-12T10:00:13.316" v="695" actId="14100"/>
          <ac:picMkLst>
            <pc:docMk/>
            <pc:sldMk cId="1660394627" sldId="267"/>
            <ac:picMk id="10" creationId="{E4B75B1F-A6B7-40B7-B237-C03682229AB4}"/>
          </ac:picMkLst>
        </pc:picChg>
      </pc:sldChg>
      <pc:sldChg chg="addSp delSp modSp add mod modTransition">
        <pc:chgData name="Ammar Siddiqui" userId="606fabcf63378a50" providerId="LiveId" clId="{4433C2B6-E0A7-4128-8194-C9A366FE5DAF}" dt="2021-12-12T16:51:43.504" v="809"/>
        <pc:sldMkLst>
          <pc:docMk/>
          <pc:sldMk cId="3947870333" sldId="268"/>
        </pc:sldMkLst>
        <pc:spChg chg="mod">
          <ac:chgData name="Ammar Siddiqui" userId="606fabcf63378a50" providerId="LiveId" clId="{4433C2B6-E0A7-4128-8194-C9A366FE5DAF}" dt="2021-12-12T10:01:29.558" v="716" actId="20577"/>
          <ac:spMkLst>
            <pc:docMk/>
            <pc:sldMk cId="3947870333" sldId="268"/>
            <ac:spMk id="4" creationId="{C9EB7BFF-21D2-4532-A6CE-6A31B43AB2B8}"/>
          </ac:spMkLst>
        </pc:spChg>
        <pc:spChg chg="mod">
          <ac:chgData name="Ammar Siddiqui" userId="606fabcf63378a50" providerId="LiveId" clId="{4433C2B6-E0A7-4128-8194-C9A366FE5DAF}" dt="2021-12-12T10:02:19.510" v="728" actId="1076"/>
          <ac:spMkLst>
            <pc:docMk/>
            <pc:sldMk cId="3947870333" sldId="268"/>
            <ac:spMk id="7" creationId="{931B7A13-021A-47BF-89CE-B35D2492EDB5}"/>
          </ac:spMkLst>
        </pc:spChg>
        <pc:spChg chg="add del">
          <ac:chgData name="Ammar Siddiqui" userId="606fabcf63378a50" providerId="LiveId" clId="{4433C2B6-E0A7-4128-8194-C9A366FE5DAF}" dt="2021-12-12T10:01:29.675" v="717" actId="478"/>
          <ac:spMkLst>
            <pc:docMk/>
            <pc:sldMk cId="3947870333" sldId="268"/>
            <ac:spMk id="8" creationId="{077CC43B-FC61-4909-B98F-B9E517EF6600}"/>
          </ac:spMkLst>
        </pc:spChg>
        <pc:picChg chg="del">
          <ac:chgData name="Ammar Siddiqui" userId="606fabcf63378a50" providerId="LiveId" clId="{4433C2B6-E0A7-4128-8194-C9A366FE5DAF}" dt="2021-12-12T10:00:47.251" v="698" actId="478"/>
          <ac:picMkLst>
            <pc:docMk/>
            <pc:sldMk cId="3947870333" sldId="268"/>
            <ac:picMk id="10" creationId="{E4B75B1F-A6B7-40B7-B237-C03682229AB4}"/>
          </ac:picMkLst>
        </pc:picChg>
      </pc:sldChg>
      <pc:sldMasterChg chg="modTransition modSldLayout">
        <pc:chgData name="Ammar Siddiqui" userId="606fabcf63378a50" providerId="LiveId" clId="{4433C2B6-E0A7-4128-8194-C9A366FE5DAF}" dt="2021-12-12T16:51:43.504" v="809"/>
        <pc:sldMasterMkLst>
          <pc:docMk/>
          <pc:sldMasterMk cId="0" sldId="2147483648"/>
        </pc:sldMasterMkLst>
        <pc:sldLayoutChg chg="modTransition">
          <pc:chgData name="Ammar Siddiqui" userId="606fabcf63378a50" providerId="LiveId" clId="{4433C2B6-E0A7-4128-8194-C9A366FE5DAF}" dt="2021-12-12T16:51:43.504" v="809"/>
          <pc:sldLayoutMkLst>
            <pc:docMk/>
            <pc:sldMasterMk cId="0" sldId="2147483648"/>
            <pc:sldLayoutMk cId="0" sldId="2147483661"/>
          </pc:sldLayoutMkLst>
        </pc:sldLayoutChg>
        <pc:sldLayoutChg chg="modTransition">
          <pc:chgData name="Ammar Siddiqui" userId="606fabcf63378a50" providerId="LiveId" clId="{4433C2B6-E0A7-4128-8194-C9A366FE5DAF}" dt="2021-12-12T16:51:43.504" v="809"/>
          <pc:sldLayoutMkLst>
            <pc:docMk/>
            <pc:sldMasterMk cId="0" sldId="2147483648"/>
            <pc:sldLayoutMk cId="0" sldId="2147483662"/>
          </pc:sldLayoutMkLst>
        </pc:sldLayoutChg>
        <pc:sldLayoutChg chg="modTransition">
          <pc:chgData name="Ammar Siddiqui" userId="606fabcf63378a50" providerId="LiveId" clId="{4433C2B6-E0A7-4128-8194-C9A366FE5DAF}" dt="2021-12-12T16:51:43.504" v="809"/>
          <pc:sldLayoutMkLst>
            <pc:docMk/>
            <pc:sldMasterMk cId="0" sldId="2147483648"/>
            <pc:sldLayoutMk cId="0" sldId="2147483663"/>
          </pc:sldLayoutMkLst>
        </pc:sldLayoutChg>
        <pc:sldLayoutChg chg="modTransition">
          <pc:chgData name="Ammar Siddiqui" userId="606fabcf63378a50" providerId="LiveId" clId="{4433C2B6-E0A7-4128-8194-C9A366FE5DAF}" dt="2021-12-12T16:51:43.504" v="809"/>
          <pc:sldLayoutMkLst>
            <pc:docMk/>
            <pc:sldMasterMk cId="0" sldId="2147483648"/>
            <pc:sldLayoutMk cId="0" sldId="2147483664"/>
          </pc:sldLayoutMkLst>
        </pc:sldLayoutChg>
        <pc:sldLayoutChg chg="modTransition">
          <pc:chgData name="Ammar Siddiqui" userId="606fabcf63378a50" providerId="LiveId" clId="{4433C2B6-E0A7-4128-8194-C9A366FE5DAF}" dt="2021-12-12T16:51:43.504" v="809"/>
          <pc:sldLayoutMkLst>
            <pc:docMk/>
            <pc:sldMasterMk cId="0" sldId="2147483648"/>
            <pc:sldLayoutMk cId="0" sldId="2147483665"/>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600" b="0" i="0">
                <a:solidFill>
                  <a:schemeClr val="bg1"/>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7560945" cy="10668635"/>
          </a:xfrm>
          <a:custGeom>
            <a:avLst/>
            <a:gdLst/>
            <a:ahLst/>
            <a:cxnLst/>
            <a:rect l="l" t="t" r="r" b="b"/>
            <a:pathLst>
              <a:path w="7560945" h="10668635">
                <a:moveTo>
                  <a:pt x="0" y="10668632"/>
                </a:moveTo>
                <a:lnTo>
                  <a:pt x="7560564" y="10668632"/>
                </a:lnTo>
                <a:lnTo>
                  <a:pt x="7560564" y="0"/>
                </a:lnTo>
                <a:lnTo>
                  <a:pt x="0" y="0"/>
                </a:lnTo>
                <a:lnTo>
                  <a:pt x="0" y="10668632"/>
                </a:lnTo>
                <a:close/>
              </a:path>
            </a:pathLst>
          </a:custGeom>
          <a:solidFill>
            <a:srgbClr val="000000"/>
          </a:solidFill>
        </p:spPr>
        <p:txBody>
          <a:bodyPr wrap="square" lIns="0" tIns="0" rIns="0" bIns="0" rtlCol="0"/>
          <a:lstStyle/>
          <a:p>
            <a:endParaRPr/>
          </a:p>
        </p:txBody>
      </p:sp>
      <p:sp>
        <p:nvSpPr>
          <p:cNvPr id="17" name="bg object 17"/>
          <p:cNvSpPr/>
          <p:nvPr/>
        </p:nvSpPr>
        <p:spPr>
          <a:xfrm>
            <a:off x="0" y="10668632"/>
            <a:ext cx="7560945" cy="0"/>
          </a:xfrm>
          <a:custGeom>
            <a:avLst/>
            <a:gdLst/>
            <a:ahLst/>
            <a:cxnLst/>
            <a:rect l="l" t="t" r="r" b="b"/>
            <a:pathLst>
              <a:path w="7560945">
                <a:moveTo>
                  <a:pt x="0" y="0"/>
                </a:moveTo>
                <a:lnTo>
                  <a:pt x="7560564" y="0"/>
                </a:lnTo>
              </a:path>
            </a:pathLst>
          </a:custGeom>
          <a:ln w="12700">
            <a:solidFill>
              <a:srgbClr val="2E528F"/>
            </a:solidFill>
          </a:ln>
        </p:spPr>
        <p:txBody>
          <a:bodyPr wrap="square" lIns="0" tIns="0" rIns="0" bIns="0" rtlCol="0"/>
          <a:lstStyle/>
          <a:p>
            <a:endParaRPr/>
          </a:p>
        </p:txBody>
      </p:sp>
      <p:sp>
        <p:nvSpPr>
          <p:cNvPr id="18" name="bg object 18"/>
          <p:cNvSpPr/>
          <p:nvPr/>
        </p:nvSpPr>
        <p:spPr>
          <a:xfrm>
            <a:off x="0" y="0"/>
            <a:ext cx="0" cy="10668635"/>
          </a:xfrm>
          <a:custGeom>
            <a:avLst/>
            <a:gdLst/>
            <a:ahLst/>
            <a:cxnLst/>
            <a:rect l="l" t="t" r="r" b="b"/>
            <a:pathLst>
              <a:path h="10668635">
                <a:moveTo>
                  <a:pt x="0" y="0"/>
                </a:moveTo>
                <a:lnTo>
                  <a:pt x="0" y="10668632"/>
                </a:lnTo>
              </a:path>
            </a:pathLst>
          </a:custGeom>
          <a:ln w="12700">
            <a:solidFill>
              <a:srgbClr val="2E528F"/>
            </a:solidFill>
          </a:ln>
        </p:spPr>
        <p:txBody>
          <a:bodyPr wrap="square" lIns="0" tIns="0" rIns="0" bIns="0" rtlCol="0"/>
          <a:lstStyle/>
          <a:p>
            <a:endParaRPr/>
          </a:p>
        </p:txBody>
      </p:sp>
      <p:sp>
        <p:nvSpPr>
          <p:cNvPr id="19" name="bg object 19"/>
          <p:cNvSpPr/>
          <p:nvPr/>
        </p:nvSpPr>
        <p:spPr>
          <a:xfrm>
            <a:off x="589280" y="914399"/>
            <a:ext cx="6364605" cy="1104265"/>
          </a:xfrm>
          <a:prstGeom prst="rect">
            <a:avLst/>
          </a:prstGeom>
          <a:blipFill>
            <a:blip r:embed="rId2" cstate="print"/>
            <a:stretch>
              <a:fillRect/>
            </a:stretch>
          </a:blipFill>
        </p:spPr>
        <p:txBody>
          <a:bodyPr wrap="square" lIns="0" tIns="0" rIns="0" bIns="0" rtlCol="0"/>
          <a:lstStyle/>
          <a:p>
            <a:endParaRPr/>
          </a:p>
        </p:txBody>
      </p:sp>
      <p:sp>
        <p:nvSpPr>
          <p:cNvPr id="20" name="bg object 20"/>
          <p:cNvSpPr/>
          <p:nvPr/>
        </p:nvSpPr>
        <p:spPr>
          <a:xfrm>
            <a:off x="589280" y="914399"/>
            <a:ext cx="6364605" cy="1104265"/>
          </a:xfrm>
          <a:custGeom>
            <a:avLst/>
            <a:gdLst/>
            <a:ahLst/>
            <a:cxnLst/>
            <a:rect l="l" t="t" r="r" b="b"/>
            <a:pathLst>
              <a:path w="6364605" h="1104264">
                <a:moveTo>
                  <a:pt x="0" y="1104265"/>
                </a:moveTo>
                <a:lnTo>
                  <a:pt x="6364605" y="1104265"/>
                </a:lnTo>
                <a:lnTo>
                  <a:pt x="6364605" y="0"/>
                </a:lnTo>
                <a:lnTo>
                  <a:pt x="0" y="0"/>
                </a:lnTo>
                <a:lnTo>
                  <a:pt x="0" y="1104265"/>
                </a:lnTo>
                <a:close/>
              </a:path>
            </a:pathLst>
          </a:custGeom>
          <a:ln w="9525">
            <a:solidFill>
              <a:srgbClr val="000000"/>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0" i="0">
                <a:solidFill>
                  <a:schemeClr val="bg1"/>
                </a:solidFill>
                <a:latin typeface="Arial"/>
                <a:cs typeface="Arial"/>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512309" y="2671190"/>
            <a:ext cx="2552700" cy="5497830"/>
          </a:xfrm>
          <a:prstGeom prst="rect">
            <a:avLst/>
          </a:prstGeom>
        </p:spPr>
        <p:txBody>
          <a:bodyPr wrap="square" lIns="0" tIns="0" rIns="0" bIns="0">
            <a:spAutoFit/>
          </a:bodyPr>
          <a:lstStyle>
            <a:lvl1pPr>
              <a:defRPr b="0" i="0">
                <a:solidFill>
                  <a:schemeClr val="tx1"/>
                </a:solidFil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33375" y="444195"/>
            <a:ext cx="6896099" cy="574675"/>
          </a:xfrm>
          <a:prstGeom prst="rect">
            <a:avLst/>
          </a:prstGeom>
        </p:spPr>
        <p:txBody>
          <a:bodyPr wrap="square" lIns="0" tIns="0" rIns="0" bIns="0">
            <a:spAutoFit/>
          </a:bodyPr>
          <a:lstStyle>
            <a:lvl1pPr>
              <a:defRPr sz="3600" b="0" i="0">
                <a:solidFill>
                  <a:schemeClr val="bg1"/>
                </a:solidFill>
                <a:latin typeface="Arial"/>
                <a:cs typeface="Arial"/>
              </a:defRPr>
            </a:lvl1pPr>
          </a:lstStyle>
          <a:p>
            <a:endParaRPr/>
          </a:p>
        </p:txBody>
      </p:sp>
      <p:sp>
        <p:nvSpPr>
          <p:cNvPr id="3" name="Holder 3"/>
          <p:cNvSpPr>
            <a:spLocks noGrp="1"/>
          </p:cNvSpPr>
          <p:nvPr>
            <p:ph type="body" idx="1"/>
          </p:nvPr>
        </p:nvSpPr>
        <p:spPr>
          <a:xfrm>
            <a:off x="409956" y="4252590"/>
            <a:ext cx="6742937" cy="5389880"/>
          </a:xfrm>
          <a:prstGeom prst="rect">
            <a:avLst/>
          </a:prstGeom>
        </p:spPr>
        <p:txBody>
          <a:bodyPr wrap="square" lIns="0" tIns="0" rIns="0" bIns="0">
            <a:spAutoFit/>
          </a:bodyPr>
          <a:lstStyle>
            <a:lvl1pPr>
              <a:defRPr sz="1600" b="0" i="0">
                <a:solidFill>
                  <a:schemeClr val="bg1"/>
                </a:solidFill>
                <a:latin typeface="Carlito"/>
                <a:cs typeface="Carlito"/>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12/12/2021</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ransition spd="slow">
    <p:push dir="u"/>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hyperlink" Target="https://www.youtube.com/watch?v=xy4vHN5-zvM" TargetMode="External"/><Relationship Id="rId5" Type="http://schemas.openxmlformats.org/officeDocument/2006/relationships/hyperlink" Target="https://www.youtube.com/watch?v=S_2MV3ncHj0" TargetMode="Externa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350" y="0"/>
            <a:ext cx="7565390" cy="10672445"/>
            <a:chOff x="-6350" y="0"/>
            <a:chExt cx="7565390" cy="10672445"/>
          </a:xfrm>
        </p:grpSpPr>
        <p:sp>
          <p:nvSpPr>
            <p:cNvPr id="3" name="object 3"/>
            <p:cNvSpPr/>
            <p:nvPr/>
          </p:nvSpPr>
          <p:spPr>
            <a:xfrm>
              <a:off x="0" y="0"/>
              <a:ext cx="7541259" cy="10659745"/>
            </a:xfrm>
            <a:custGeom>
              <a:avLst/>
              <a:gdLst/>
              <a:ahLst/>
              <a:cxnLst/>
              <a:rect l="l" t="t" r="r" b="b"/>
              <a:pathLst>
                <a:path w="7541259" h="10659745">
                  <a:moveTo>
                    <a:pt x="0" y="10659746"/>
                  </a:moveTo>
                  <a:lnTo>
                    <a:pt x="7541259" y="10659746"/>
                  </a:lnTo>
                  <a:lnTo>
                    <a:pt x="7541259" y="0"/>
                  </a:lnTo>
                  <a:lnTo>
                    <a:pt x="0" y="0"/>
                  </a:lnTo>
                  <a:lnTo>
                    <a:pt x="0" y="10659746"/>
                  </a:lnTo>
                  <a:close/>
                </a:path>
              </a:pathLst>
            </a:custGeom>
            <a:solidFill>
              <a:srgbClr val="000000"/>
            </a:solidFill>
          </p:spPr>
          <p:txBody>
            <a:bodyPr wrap="square" lIns="0" tIns="0" rIns="0" bIns="0" rtlCol="0"/>
            <a:lstStyle/>
            <a:p>
              <a:endParaRPr/>
            </a:p>
          </p:txBody>
        </p:sp>
        <p:sp>
          <p:nvSpPr>
            <p:cNvPr id="4" name="object 4"/>
            <p:cNvSpPr/>
            <p:nvPr/>
          </p:nvSpPr>
          <p:spPr>
            <a:xfrm>
              <a:off x="0" y="0"/>
              <a:ext cx="7541259" cy="10659745"/>
            </a:xfrm>
            <a:custGeom>
              <a:avLst/>
              <a:gdLst/>
              <a:ahLst/>
              <a:cxnLst/>
              <a:rect l="l" t="t" r="r" b="b"/>
              <a:pathLst>
                <a:path w="7541259" h="10659745">
                  <a:moveTo>
                    <a:pt x="0" y="10659746"/>
                  </a:moveTo>
                  <a:lnTo>
                    <a:pt x="7541259" y="10659746"/>
                  </a:lnTo>
                  <a:lnTo>
                    <a:pt x="7541259" y="0"/>
                  </a:lnTo>
                </a:path>
              </a:pathLst>
            </a:custGeom>
            <a:ln w="12700">
              <a:solidFill>
                <a:srgbClr val="000000"/>
              </a:solidFill>
            </a:ln>
          </p:spPr>
          <p:txBody>
            <a:bodyPr wrap="square" lIns="0" tIns="0" rIns="0" bIns="0" rtlCol="0"/>
            <a:lstStyle/>
            <a:p>
              <a:endParaRPr/>
            </a:p>
          </p:txBody>
        </p:sp>
        <p:sp>
          <p:nvSpPr>
            <p:cNvPr id="5" name="object 5"/>
            <p:cNvSpPr/>
            <p:nvPr/>
          </p:nvSpPr>
          <p:spPr>
            <a:xfrm>
              <a:off x="0" y="8889"/>
              <a:ext cx="7559040" cy="861009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048" y="4972811"/>
              <a:ext cx="5014721" cy="1111758"/>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3048" y="4959082"/>
              <a:ext cx="4971287" cy="1082052"/>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21439" y="5100764"/>
              <a:ext cx="4716053" cy="803783"/>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3369309" y="6764781"/>
              <a:ext cx="4171950" cy="2658110"/>
            </a:xfrm>
            <a:custGeom>
              <a:avLst/>
              <a:gdLst/>
              <a:ahLst/>
              <a:cxnLst/>
              <a:rect l="l" t="t" r="r" b="b"/>
              <a:pathLst>
                <a:path w="4171950" h="2658109">
                  <a:moveTo>
                    <a:pt x="0" y="1762759"/>
                  </a:moveTo>
                  <a:lnTo>
                    <a:pt x="4171949" y="1762759"/>
                  </a:lnTo>
                  <a:lnTo>
                    <a:pt x="4171949" y="0"/>
                  </a:lnTo>
                  <a:lnTo>
                    <a:pt x="0" y="0"/>
                  </a:lnTo>
                  <a:lnTo>
                    <a:pt x="0" y="1762759"/>
                  </a:lnTo>
                  <a:close/>
                </a:path>
                <a:path w="4171950" h="2658109">
                  <a:moveTo>
                    <a:pt x="38100" y="2658097"/>
                  </a:moveTo>
                  <a:lnTo>
                    <a:pt x="4171949" y="2658097"/>
                  </a:lnTo>
                  <a:lnTo>
                    <a:pt x="4171949" y="1728457"/>
                  </a:lnTo>
                  <a:lnTo>
                    <a:pt x="38100" y="1728457"/>
                  </a:lnTo>
                  <a:lnTo>
                    <a:pt x="38100" y="2658097"/>
                  </a:lnTo>
                  <a:close/>
                </a:path>
              </a:pathLst>
            </a:custGeom>
            <a:ln w="6350">
              <a:solidFill>
                <a:srgbClr val="000000"/>
              </a:solidFill>
            </a:ln>
          </p:spPr>
          <p:txBody>
            <a:bodyPr wrap="square" lIns="0" tIns="0" rIns="0" bIns="0" rtlCol="0"/>
            <a:lstStyle/>
            <a:p>
              <a:endParaRPr/>
            </a:p>
          </p:txBody>
        </p:sp>
      </p:grpSp>
      <p:sp>
        <p:nvSpPr>
          <p:cNvPr id="10" name="object 10"/>
          <p:cNvSpPr txBox="1"/>
          <p:nvPr/>
        </p:nvSpPr>
        <p:spPr>
          <a:xfrm>
            <a:off x="3451986" y="6650483"/>
            <a:ext cx="3788410" cy="2730235"/>
          </a:xfrm>
          <a:prstGeom prst="rect">
            <a:avLst/>
          </a:prstGeom>
        </p:spPr>
        <p:txBody>
          <a:bodyPr vert="horz" wrap="square" lIns="0" tIns="153670" rIns="0" bIns="0" rtlCol="0">
            <a:spAutoFit/>
          </a:bodyPr>
          <a:lstStyle/>
          <a:p>
            <a:pPr marL="12700">
              <a:lnSpc>
                <a:spcPct val="100000"/>
              </a:lnSpc>
              <a:spcBef>
                <a:spcPts val="1210"/>
              </a:spcBef>
            </a:pPr>
            <a:r>
              <a:rPr sz="2000" b="1" spc="-114" dirty="0">
                <a:solidFill>
                  <a:srgbClr val="FFFFFF"/>
                </a:solidFill>
                <a:latin typeface="Verdana"/>
                <a:cs typeface="Verdana"/>
              </a:rPr>
              <a:t>GROUP </a:t>
            </a:r>
            <a:r>
              <a:rPr sz="2000" b="1" spc="-55" dirty="0">
                <a:solidFill>
                  <a:srgbClr val="FFFFFF"/>
                </a:solidFill>
                <a:latin typeface="Verdana"/>
                <a:cs typeface="Verdana"/>
              </a:rPr>
              <a:t>MEMBERS</a:t>
            </a:r>
            <a:r>
              <a:rPr sz="2000" b="1" spc="-95" dirty="0">
                <a:solidFill>
                  <a:srgbClr val="FFFFFF"/>
                </a:solidFill>
                <a:latin typeface="Verdana"/>
                <a:cs typeface="Verdana"/>
              </a:rPr>
              <a:t> </a:t>
            </a:r>
            <a:r>
              <a:rPr sz="2000" b="1" spc="-100" dirty="0">
                <a:solidFill>
                  <a:srgbClr val="FFFFFF"/>
                </a:solidFill>
                <a:latin typeface="Verdana"/>
                <a:cs typeface="Verdana"/>
              </a:rPr>
              <a:t>:</a:t>
            </a:r>
            <a:endParaRPr sz="2000" dirty="0">
              <a:latin typeface="Verdana"/>
              <a:cs typeface="Verdana"/>
            </a:endParaRPr>
          </a:p>
          <a:p>
            <a:pPr marL="12700">
              <a:lnSpc>
                <a:spcPct val="100000"/>
              </a:lnSpc>
              <a:spcBef>
                <a:spcPts val="880"/>
              </a:spcBef>
            </a:pPr>
            <a:r>
              <a:rPr lang="en-US" sz="1600" spc="-80" dirty="0">
                <a:solidFill>
                  <a:srgbClr val="FFFFFF"/>
                </a:solidFill>
                <a:latin typeface="Arial"/>
                <a:cs typeface="Arial"/>
              </a:rPr>
              <a:t>MUHAMMAD AMMAR SIDDIQUI(20K-0177)</a:t>
            </a:r>
            <a:endParaRPr sz="1600" dirty="0">
              <a:latin typeface="Arial"/>
              <a:cs typeface="Arial"/>
            </a:endParaRPr>
          </a:p>
          <a:p>
            <a:pPr marL="12700">
              <a:lnSpc>
                <a:spcPct val="100000"/>
              </a:lnSpc>
              <a:spcBef>
                <a:spcPts val="840"/>
              </a:spcBef>
            </a:pPr>
            <a:r>
              <a:rPr sz="1600" spc="-170" dirty="0">
                <a:solidFill>
                  <a:srgbClr val="FFFFFF"/>
                </a:solidFill>
                <a:latin typeface="Arial"/>
                <a:cs typeface="Arial"/>
              </a:rPr>
              <a:t> </a:t>
            </a:r>
            <a:r>
              <a:rPr sz="1600" spc="-95" dirty="0">
                <a:solidFill>
                  <a:srgbClr val="FFFFFF"/>
                </a:solidFill>
                <a:latin typeface="Arial"/>
                <a:cs typeface="Arial"/>
              </a:rPr>
              <a:t>MUHAMMAD </a:t>
            </a:r>
            <a:r>
              <a:rPr lang="en-US" sz="1600" spc="-145" dirty="0">
                <a:solidFill>
                  <a:srgbClr val="FFFFFF"/>
                </a:solidFill>
                <a:latin typeface="Arial"/>
                <a:cs typeface="Arial"/>
              </a:rPr>
              <a:t>ZUNIQUE(20K-0145)</a:t>
            </a:r>
          </a:p>
          <a:p>
            <a:pPr marL="12700">
              <a:lnSpc>
                <a:spcPct val="100000"/>
              </a:lnSpc>
              <a:spcBef>
                <a:spcPts val="840"/>
              </a:spcBef>
            </a:pPr>
            <a:r>
              <a:rPr lang="en-US" sz="1600" spc="-145" dirty="0">
                <a:solidFill>
                  <a:srgbClr val="FFFFFF"/>
                </a:solidFill>
                <a:latin typeface="Arial"/>
                <a:cs typeface="Arial"/>
              </a:rPr>
              <a:t>MUHAMMAD MUAZ ZAFAR(20K-0363)</a:t>
            </a:r>
          </a:p>
          <a:p>
            <a:pPr marL="12700">
              <a:lnSpc>
                <a:spcPct val="100000"/>
              </a:lnSpc>
              <a:spcBef>
                <a:spcPts val="840"/>
              </a:spcBef>
            </a:pPr>
            <a:r>
              <a:rPr lang="en-US" sz="1600" spc="-145" dirty="0">
                <a:solidFill>
                  <a:srgbClr val="FFFFFF"/>
                </a:solidFill>
                <a:latin typeface="Arial"/>
                <a:cs typeface="Arial"/>
              </a:rPr>
              <a:t>MUHAMMAD SAAD(20K-0189)</a:t>
            </a:r>
            <a:endParaRPr sz="1600" dirty="0">
              <a:latin typeface="Arial"/>
              <a:cs typeface="Arial"/>
            </a:endParaRPr>
          </a:p>
          <a:p>
            <a:pPr marL="50800">
              <a:lnSpc>
                <a:spcPct val="100000"/>
              </a:lnSpc>
              <a:spcBef>
                <a:spcPts val="919"/>
              </a:spcBef>
            </a:pPr>
            <a:r>
              <a:rPr sz="2200" b="1" spc="-120" dirty="0">
                <a:solidFill>
                  <a:srgbClr val="FFFFFF"/>
                </a:solidFill>
                <a:latin typeface="Verdana"/>
                <a:cs typeface="Verdana"/>
              </a:rPr>
              <a:t>Teacher:</a:t>
            </a:r>
            <a:endParaRPr sz="2200" dirty="0">
              <a:latin typeface="Verdana"/>
              <a:cs typeface="Verdana"/>
            </a:endParaRPr>
          </a:p>
          <a:p>
            <a:pPr marL="50800">
              <a:lnSpc>
                <a:spcPct val="100000"/>
              </a:lnSpc>
              <a:spcBef>
                <a:spcPts val="1015"/>
              </a:spcBef>
            </a:pPr>
            <a:r>
              <a:rPr sz="1800" b="1" i="1" u="heavy" spc="-5" dirty="0">
                <a:solidFill>
                  <a:srgbClr val="FFFFFF"/>
                </a:solidFill>
                <a:uFill>
                  <a:solidFill>
                    <a:srgbClr val="FFFFFF"/>
                  </a:solidFill>
                </a:uFill>
                <a:latin typeface="Carlito"/>
                <a:cs typeface="Carlito"/>
              </a:rPr>
              <a:t>MISS </a:t>
            </a:r>
            <a:r>
              <a:rPr lang="en-US" b="1" i="1" u="heavy" dirty="0">
                <a:solidFill>
                  <a:srgbClr val="FFFFFF"/>
                </a:solidFill>
                <a:uFill>
                  <a:solidFill>
                    <a:srgbClr val="FFFFFF"/>
                  </a:solidFill>
                </a:uFill>
                <a:latin typeface="Carlito"/>
                <a:cs typeface="Carlito"/>
              </a:rPr>
              <a:t>AMBER SHEIKH</a:t>
            </a:r>
            <a:endParaRPr sz="1800" dirty="0">
              <a:latin typeface="Carlito"/>
              <a:cs typeface="Carlito"/>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14400" y="914399"/>
            <a:ext cx="5729605" cy="153924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9530" y="149860"/>
            <a:ext cx="7553325" cy="10683240"/>
          </a:xfrm>
          <a:custGeom>
            <a:avLst/>
            <a:gdLst/>
            <a:ahLst/>
            <a:cxnLst/>
            <a:rect l="l" t="t" r="r" b="b"/>
            <a:pathLst>
              <a:path w="7553325" h="10683240">
                <a:moveTo>
                  <a:pt x="7553325" y="0"/>
                </a:moveTo>
                <a:lnTo>
                  <a:pt x="0" y="0"/>
                </a:lnTo>
                <a:lnTo>
                  <a:pt x="0" y="10682855"/>
                </a:lnTo>
                <a:lnTo>
                  <a:pt x="7553325" y="10682855"/>
                </a:lnTo>
                <a:lnTo>
                  <a:pt x="7553325" y="0"/>
                </a:lnTo>
                <a:close/>
              </a:path>
            </a:pathLst>
          </a:custGeom>
          <a:solidFill>
            <a:srgbClr val="000000"/>
          </a:solidFill>
        </p:spPr>
        <p:txBody>
          <a:bodyPr wrap="square" lIns="0" tIns="0" rIns="0" bIns="0" rtlCol="0"/>
          <a:lstStyle/>
          <a:p>
            <a:endParaRPr/>
          </a:p>
        </p:txBody>
      </p:sp>
      <p:sp>
        <p:nvSpPr>
          <p:cNvPr id="10" name="object 10"/>
          <p:cNvSpPr txBox="1">
            <a:spLocks noGrp="1"/>
          </p:cNvSpPr>
          <p:nvPr>
            <p:ph type="body" idx="1"/>
          </p:nvPr>
        </p:nvSpPr>
        <p:spPr>
          <a:xfrm>
            <a:off x="407733" y="1481491"/>
            <a:ext cx="6742937" cy="6939336"/>
          </a:xfrm>
          <a:prstGeom prst="rect">
            <a:avLst/>
          </a:prstGeom>
        </p:spPr>
        <p:txBody>
          <a:bodyPr vert="horz" wrap="square" lIns="0" tIns="50800" rIns="0" bIns="0" rtlCol="0">
            <a:spAutoFit/>
          </a:bodyPr>
          <a:lstStyle/>
          <a:p>
            <a:pPr marL="147320" marR="201295">
              <a:lnSpc>
                <a:spcPct val="117700"/>
              </a:lnSpc>
              <a:spcBef>
                <a:spcPts val="400"/>
              </a:spcBef>
            </a:pPr>
            <a:r>
              <a:rPr lang="en-US" sz="1800" b="1" spc="-10" dirty="0">
                <a:solidFill>
                  <a:srgbClr val="FFFFFF"/>
                </a:solidFill>
                <a:cs typeface="Times New Roman" panose="02020603050405020304" pitchFamily="18" charset="0"/>
              </a:rPr>
              <a:t>In this presentation we </a:t>
            </a:r>
            <a:r>
              <a:rPr lang="en-US" sz="1800" b="1" spc="-5" dirty="0">
                <a:solidFill>
                  <a:srgbClr val="FFFFFF"/>
                </a:solidFill>
                <a:cs typeface="Times New Roman" panose="02020603050405020304" pitchFamily="18" charset="0"/>
              </a:rPr>
              <a:t>will discuss a </a:t>
            </a:r>
            <a:r>
              <a:rPr lang="en-US" sz="1800" b="1" spc="-10" dirty="0">
                <a:solidFill>
                  <a:srgbClr val="FFFFFF"/>
                </a:solidFill>
                <a:cs typeface="Times New Roman" panose="02020603050405020304" pitchFamily="18" charset="0"/>
              </a:rPr>
              <a:t>real  world </a:t>
            </a:r>
            <a:r>
              <a:rPr lang="en-US" sz="1800" b="1" spc="-5" dirty="0">
                <a:solidFill>
                  <a:srgbClr val="FFFFFF"/>
                </a:solidFill>
                <a:cs typeface="Times New Roman" panose="02020603050405020304" pitchFamily="18" charset="0"/>
              </a:rPr>
              <a:t>application of linear </a:t>
            </a:r>
            <a:r>
              <a:rPr lang="en-US" sz="1800" b="1" spc="-15" dirty="0">
                <a:solidFill>
                  <a:srgbClr val="FFFFFF"/>
                </a:solidFill>
                <a:cs typeface="Times New Roman" panose="02020603050405020304" pitchFamily="18" charset="0"/>
              </a:rPr>
              <a:t>algebra  </a:t>
            </a:r>
            <a:r>
              <a:rPr lang="en-US" sz="1800" b="1" spc="-5" dirty="0">
                <a:solidFill>
                  <a:srgbClr val="FFFFFF"/>
                </a:solidFill>
                <a:cs typeface="Times New Roman" panose="02020603050405020304" pitchFamily="18" charset="0"/>
              </a:rPr>
              <a:t>in </a:t>
            </a:r>
            <a:r>
              <a:rPr lang="en-US" sz="1800" b="1" spc="-15" dirty="0">
                <a:solidFill>
                  <a:srgbClr val="FFFFFF"/>
                </a:solidFill>
                <a:cs typeface="Times New Roman" panose="02020603050405020304" pitchFamily="18" charset="0"/>
              </a:rPr>
              <a:t>cryptography </a:t>
            </a:r>
            <a:r>
              <a:rPr lang="en-US" sz="1800" b="1" spc="-5" dirty="0">
                <a:solidFill>
                  <a:srgbClr val="FFFFFF"/>
                </a:solidFill>
                <a:cs typeface="Times New Roman" panose="02020603050405020304" pitchFamily="18" charset="0"/>
              </a:rPr>
              <a:t>and </a:t>
            </a:r>
            <a:r>
              <a:rPr lang="en-US" sz="1800" b="1" spc="-10" dirty="0">
                <a:solidFill>
                  <a:srgbClr val="FFFFFF"/>
                </a:solidFill>
                <a:cs typeface="Times New Roman" panose="02020603050405020304" pitchFamily="18" charset="0"/>
              </a:rPr>
              <a:t>we </a:t>
            </a:r>
            <a:r>
              <a:rPr lang="en-US" sz="1800" b="1" spc="-5" dirty="0">
                <a:solidFill>
                  <a:srgbClr val="FFFFFF"/>
                </a:solidFill>
                <a:cs typeface="Times New Roman" panose="02020603050405020304" pitchFamily="18" charset="0"/>
              </a:rPr>
              <a:t>will show  how linear </a:t>
            </a:r>
            <a:r>
              <a:rPr lang="en-US" sz="1800" b="1" spc="-15" dirty="0">
                <a:solidFill>
                  <a:srgbClr val="FFFFFF"/>
                </a:solidFill>
                <a:cs typeface="Times New Roman" panose="02020603050405020304" pitchFamily="18" charset="0"/>
              </a:rPr>
              <a:t>algebra </a:t>
            </a:r>
            <a:r>
              <a:rPr lang="en-US" sz="1800" b="1" dirty="0">
                <a:solidFill>
                  <a:srgbClr val="FFFFFF"/>
                </a:solidFill>
                <a:cs typeface="Times New Roman" panose="02020603050405020304" pitchFamily="18" charset="0"/>
              </a:rPr>
              <a:t>is </a:t>
            </a:r>
            <a:r>
              <a:rPr lang="en-US" sz="1800" b="1" spc="-10" dirty="0">
                <a:solidFill>
                  <a:srgbClr val="FFFFFF"/>
                </a:solidFill>
                <a:cs typeface="Times New Roman" panose="02020603050405020304" pitchFamily="18" charset="0"/>
              </a:rPr>
              <a:t>play </a:t>
            </a:r>
            <a:r>
              <a:rPr lang="en-US" sz="1800" b="1" spc="-5" dirty="0">
                <a:solidFill>
                  <a:srgbClr val="FFFFFF"/>
                </a:solidFill>
                <a:cs typeface="Times New Roman" panose="02020603050405020304" pitchFamily="18" charset="0"/>
              </a:rPr>
              <a:t>a </a:t>
            </a:r>
            <a:r>
              <a:rPr lang="en-US" sz="1800" b="1" spc="-10" dirty="0">
                <a:solidFill>
                  <a:srgbClr val="FFFFFF"/>
                </a:solidFill>
                <a:cs typeface="Times New Roman" panose="02020603050405020304" pitchFamily="18" charset="0"/>
              </a:rPr>
              <a:t>vital  role </a:t>
            </a:r>
            <a:r>
              <a:rPr lang="en-US" sz="1800" b="1" dirty="0">
                <a:solidFill>
                  <a:srgbClr val="FFFFFF"/>
                </a:solidFill>
                <a:cs typeface="Times New Roman" panose="02020603050405020304" pitchFamily="18" charset="0"/>
              </a:rPr>
              <a:t>in </a:t>
            </a:r>
            <a:r>
              <a:rPr lang="en-US" sz="1800" b="1" spc="-10" dirty="0">
                <a:solidFill>
                  <a:srgbClr val="FFFFFF"/>
                </a:solidFill>
                <a:cs typeface="Times New Roman" panose="02020603050405020304" pitchFamily="18" charset="0"/>
              </a:rPr>
              <a:t>maintaining </a:t>
            </a:r>
            <a:r>
              <a:rPr lang="en-US" sz="1800" b="1" spc="-5" dirty="0">
                <a:solidFill>
                  <a:srgbClr val="FFFFFF"/>
                </a:solidFill>
                <a:cs typeface="Times New Roman" panose="02020603050405020304" pitchFamily="18" charset="0"/>
              </a:rPr>
              <a:t>our daily </a:t>
            </a:r>
            <a:r>
              <a:rPr lang="en-US" sz="1800" b="1" spc="-10" dirty="0">
                <a:solidFill>
                  <a:srgbClr val="FFFFFF"/>
                </a:solidFill>
                <a:cs typeface="Times New Roman" panose="02020603050405020304" pitchFamily="18" charset="0"/>
              </a:rPr>
              <a:t>life  privacy.</a:t>
            </a:r>
          </a:p>
          <a:p>
            <a:pPr marL="147320" marR="201295">
              <a:lnSpc>
                <a:spcPct val="117700"/>
              </a:lnSpc>
              <a:spcBef>
                <a:spcPts val="400"/>
              </a:spcBef>
            </a:pPr>
            <a:r>
              <a:rPr lang="en-US" sz="4000" b="1" spc="-10" dirty="0">
                <a:solidFill>
                  <a:srgbClr val="92D050"/>
                </a:solidFill>
                <a:cs typeface="Times New Roman" panose="02020603050405020304" pitchFamily="18" charset="0"/>
              </a:rPr>
              <a:t>DEFINITION</a:t>
            </a:r>
          </a:p>
          <a:p>
            <a:pPr marL="147320" marR="201295">
              <a:lnSpc>
                <a:spcPct val="117700"/>
              </a:lnSpc>
              <a:spcBef>
                <a:spcPts val="400"/>
              </a:spcBef>
            </a:pPr>
            <a:r>
              <a:rPr lang="en-US" sz="1800" dirty="0"/>
              <a:t>The prefix "crypt-" means "hidden" or "vault“ and  the suffix graphy stand for writing so Cryptography is the study of the techniques of writing and decoding messages in code. Cryptography is the process of converting ordinary plain text into unintelligible text and vice-versa </a:t>
            </a:r>
            <a:r>
              <a:rPr lang="en-US" sz="1800" b="1" spc="-10" dirty="0">
                <a:cs typeface="Times New Roman" panose="02020603050405020304" pitchFamily="18" charset="0"/>
              </a:rPr>
              <a:t>.</a:t>
            </a:r>
            <a:endParaRPr lang="en-US" sz="1800" dirty="0">
              <a:cs typeface="Times New Roman" panose="02020603050405020304" pitchFamily="18" charset="0"/>
            </a:endParaRPr>
          </a:p>
          <a:p>
            <a:pPr marL="147320" marR="201295">
              <a:lnSpc>
                <a:spcPct val="117700"/>
              </a:lnSpc>
              <a:spcBef>
                <a:spcPts val="400"/>
              </a:spcBef>
            </a:pPr>
            <a:r>
              <a:rPr lang="en-US" sz="4000" spc="-5" dirty="0">
                <a:solidFill>
                  <a:schemeClr val="accent3"/>
                </a:solidFill>
              </a:rPr>
              <a:t>EXPLANATION:</a:t>
            </a:r>
          </a:p>
          <a:p>
            <a:pPr marL="147320" marR="201295">
              <a:lnSpc>
                <a:spcPct val="117700"/>
              </a:lnSpc>
              <a:spcBef>
                <a:spcPts val="400"/>
              </a:spcBef>
            </a:pPr>
            <a:r>
              <a:rPr lang="en-US" sz="1800" dirty="0"/>
              <a:t>In cryptography Codes are called ciphers, uncoded messages are called plaintext. It is a method of storing and transmitting data in a particular form so that only those for whom it is intended can read and process it. Coded messages are called cipher text. The process of converting from plaintext to cipher text is called enciphering, and the reverse process of converting from cipher text to plaintext is called deciphering. </a:t>
            </a:r>
            <a:endParaRPr sz="1800" spc="-5" dirty="0"/>
          </a:p>
        </p:txBody>
      </p:sp>
      <p:sp>
        <p:nvSpPr>
          <p:cNvPr id="12" name="object 8"/>
          <p:cNvSpPr/>
          <p:nvPr/>
        </p:nvSpPr>
        <p:spPr>
          <a:xfrm>
            <a:off x="679767" y="393700"/>
            <a:ext cx="6198870" cy="685800"/>
          </a:xfrm>
          <a:prstGeom prst="rect">
            <a:avLst/>
          </a:prstGeom>
          <a:blipFill>
            <a:blip r:embed="rId3" cstate="print"/>
            <a:stretch>
              <a:fillRect/>
            </a:stretch>
          </a:blipFill>
        </p:spPr>
        <p:txBody>
          <a:bodyPr wrap="square" lIns="0" tIns="0" rIns="0" bIns="0" rtlCol="0"/>
          <a:lstStyle/>
          <a:p>
            <a:pPr algn="ctr"/>
            <a:r>
              <a:rPr lang="en-US" sz="4800" dirty="0">
                <a:solidFill>
                  <a:schemeClr val="bg1"/>
                </a:solidFill>
                <a:latin typeface="Algerian" panose="04020705040A02060702" pitchFamily="82" charset="0"/>
              </a:rPr>
              <a:t>INTRODUCTION</a:t>
            </a:r>
            <a:endParaRPr sz="4800" dirty="0">
              <a:solidFill>
                <a:schemeClr val="bg1"/>
              </a:solidFill>
              <a:latin typeface="Algerian" panose="04020705040A02060702" pitchFamily="82" charset="0"/>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14400" y="914399"/>
            <a:ext cx="5729605" cy="153924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175" y="73660"/>
            <a:ext cx="7553325" cy="10683240"/>
          </a:xfrm>
          <a:custGeom>
            <a:avLst/>
            <a:gdLst/>
            <a:ahLst/>
            <a:cxnLst/>
            <a:rect l="l" t="t" r="r" b="b"/>
            <a:pathLst>
              <a:path w="7553325" h="10683240">
                <a:moveTo>
                  <a:pt x="7553325" y="0"/>
                </a:moveTo>
                <a:lnTo>
                  <a:pt x="0" y="0"/>
                </a:lnTo>
                <a:lnTo>
                  <a:pt x="0" y="10682855"/>
                </a:lnTo>
                <a:lnTo>
                  <a:pt x="7553325" y="10682855"/>
                </a:lnTo>
                <a:lnTo>
                  <a:pt x="7553325" y="0"/>
                </a:lnTo>
                <a:close/>
              </a:path>
            </a:pathLst>
          </a:custGeom>
          <a:solidFill>
            <a:srgbClr val="000000"/>
          </a:solidFill>
        </p:spPr>
        <p:txBody>
          <a:bodyPr wrap="square" lIns="0" tIns="0" rIns="0" bIns="0" rtlCol="0"/>
          <a:lstStyle/>
          <a:p>
            <a:endParaRPr/>
          </a:p>
        </p:txBody>
      </p:sp>
      <p:sp>
        <p:nvSpPr>
          <p:cNvPr id="6" name="object 6"/>
          <p:cNvSpPr txBox="1"/>
          <p:nvPr/>
        </p:nvSpPr>
        <p:spPr>
          <a:xfrm>
            <a:off x="3634232" y="1253998"/>
            <a:ext cx="2917825" cy="259237"/>
          </a:xfrm>
          <a:prstGeom prst="rect">
            <a:avLst/>
          </a:prstGeom>
        </p:spPr>
        <p:txBody>
          <a:bodyPr vert="horz" wrap="square" lIns="0" tIns="32384" rIns="0" bIns="0" rtlCol="0">
            <a:spAutoFit/>
          </a:bodyPr>
          <a:lstStyle/>
          <a:p>
            <a:pPr marL="12700" marR="5080">
              <a:lnSpc>
                <a:spcPct val="91600"/>
              </a:lnSpc>
              <a:spcBef>
                <a:spcPts val="254"/>
              </a:spcBef>
            </a:pPr>
            <a:r>
              <a:rPr lang="en-US" sz="1600" b="1" spc="-10" dirty="0">
                <a:solidFill>
                  <a:srgbClr val="FFFFFF"/>
                </a:solidFill>
                <a:latin typeface="Carlito"/>
                <a:cs typeface="Carlito"/>
              </a:rPr>
              <a:t>\</a:t>
            </a:r>
            <a:endParaRPr sz="1600" dirty="0">
              <a:latin typeface="Carlito"/>
              <a:cs typeface="Carlito"/>
            </a:endParaRPr>
          </a:p>
        </p:txBody>
      </p:sp>
      <p:sp>
        <p:nvSpPr>
          <p:cNvPr id="8" name="object 8"/>
          <p:cNvSpPr/>
          <p:nvPr/>
        </p:nvSpPr>
        <p:spPr>
          <a:xfrm>
            <a:off x="473543" y="499586"/>
            <a:ext cx="6198870" cy="1341914"/>
          </a:xfrm>
          <a:prstGeom prst="rect">
            <a:avLst/>
          </a:prstGeom>
          <a:blipFill>
            <a:blip r:embed="rId3" cstate="print"/>
            <a:stretch>
              <a:fillRect/>
            </a:stretch>
          </a:blipFill>
        </p:spPr>
        <p:txBody>
          <a:bodyPr wrap="square" lIns="0" tIns="0" rIns="0" bIns="0" rtlCol="0"/>
          <a:lstStyle/>
          <a:p>
            <a:pPr algn="ctr"/>
            <a:r>
              <a:rPr lang="en-US" sz="4000" b="1" dirty="0">
                <a:solidFill>
                  <a:schemeClr val="bg1"/>
                </a:solidFill>
                <a:latin typeface="Algerian" panose="04020705040A02060702" pitchFamily="82" charset="0"/>
              </a:rPr>
              <a:t>THE BACKGROUND OF CRYPTOGRAPHY</a:t>
            </a:r>
            <a:endParaRPr sz="4000" b="1" dirty="0">
              <a:solidFill>
                <a:schemeClr val="bg1"/>
              </a:solidFill>
              <a:latin typeface="Algerian" panose="04020705040A02060702" pitchFamily="82" charset="0"/>
            </a:endParaRPr>
          </a:p>
        </p:txBody>
      </p:sp>
      <p:sp>
        <p:nvSpPr>
          <p:cNvPr id="10" name="object 10"/>
          <p:cNvSpPr txBox="1">
            <a:spLocks noGrp="1"/>
          </p:cNvSpPr>
          <p:nvPr>
            <p:ph type="body" idx="1"/>
          </p:nvPr>
        </p:nvSpPr>
        <p:spPr>
          <a:xfrm>
            <a:off x="407733" y="2181099"/>
            <a:ext cx="6742937" cy="4865947"/>
          </a:xfrm>
          <a:prstGeom prst="rect">
            <a:avLst/>
          </a:prstGeom>
        </p:spPr>
        <p:txBody>
          <a:bodyPr vert="horz" wrap="square" lIns="0" tIns="50800" rIns="0" bIns="0" rtlCol="0">
            <a:spAutoFit/>
          </a:bodyPr>
          <a:lstStyle/>
          <a:p>
            <a:pPr marL="147320" marR="65405">
              <a:lnSpc>
                <a:spcPct val="116900"/>
              </a:lnSpc>
              <a:spcBef>
                <a:spcPts val="805"/>
              </a:spcBef>
            </a:pPr>
            <a:r>
              <a:rPr spc="-5" dirty="0"/>
              <a:t>Cryptography is a process that converts the text of a message </a:t>
            </a:r>
            <a:r>
              <a:rPr dirty="0"/>
              <a:t>or </a:t>
            </a:r>
            <a:r>
              <a:rPr spc="-5" dirty="0"/>
              <a:t>data, into a  scrambled message, that obscures </a:t>
            </a:r>
            <a:r>
              <a:rPr dirty="0"/>
              <a:t>the </a:t>
            </a:r>
            <a:r>
              <a:rPr spc="-5" dirty="0"/>
              <a:t>original message, and then the recipient  can convert the scrambled message back to the</a:t>
            </a:r>
            <a:r>
              <a:rPr spc="30" dirty="0"/>
              <a:t> </a:t>
            </a:r>
            <a:r>
              <a:rPr dirty="0"/>
              <a:t>original.</a:t>
            </a:r>
          </a:p>
          <a:p>
            <a:pPr marL="147320" marR="5080">
              <a:lnSpc>
                <a:spcPct val="117000"/>
              </a:lnSpc>
              <a:spcBef>
                <a:spcPts val="805"/>
              </a:spcBef>
            </a:pPr>
            <a:r>
              <a:rPr spc="-5" dirty="0"/>
              <a:t>Cryptography </a:t>
            </a:r>
            <a:r>
              <a:rPr spc="-10" dirty="0"/>
              <a:t>can </a:t>
            </a:r>
            <a:r>
              <a:rPr spc="-5" dirty="0"/>
              <a:t>be traced back </a:t>
            </a:r>
            <a:r>
              <a:rPr dirty="0"/>
              <a:t>to </a:t>
            </a:r>
            <a:r>
              <a:rPr spc="-5" dirty="0"/>
              <a:t>the ancients, with </a:t>
            </a:r>
            <a:r>
              <a:rPr dirty="0"/>
              <a:t>the </a:t>
            </a:r>
            <a:r>
              <a:rPr spc="-5" dirty="0"/>
              <a:t>first documented </a:t>
            </a:r>
            <a:r>
              <a:rPr spc="-10" dirty="0"/>
              <a:t>use  </a:t>
            </a:r>
            <a:r>
              <a:rPr spc="-5" dirty="0"/>
              <a:t>dating to 1900 BC in ancient </a:t>
            </a:r>
            <a:r>
              <a:rPr spc="-10" dirty="0"/>
              <a:t>Egypt </a:t>
            </a:r>
            <a:r>
              <a:rPr spc="-5" dirty="0"/>
              <a:t>with substituted hieroglyphics. A more  modern approach with a substitution cipher can be found with Julius Caesar in  100 BC, where each </a:t>
            </a:r>
            <a:r>
              <a:rPr dirty="0"/>
              <a:t>letter </a:t>
            </a:r>
            <a:r>
              <a:rPr spc="-5" dirty="0"/>
              <a:t>was substituted with another letter to </a:t>
            </a:r>
            <a:r>
              <a:rPr dirty="0"/>
              <a:t>scramble </a:t>
            </a:r>
            <a:r>
              <a:rPr spc="-5" dirty="0"/>
              <a:t>the  message, in what became known as a ‘3 cipher’ that </a:t>
            </a:r>
            <a:r>
              <a:rPr spc="-10" dirty="0"/>
              <a:t>moved </a:t>
            </a:r>
            <a:r>
              <a:rPr dirty="0"/>
              <a:t>each </a:t>
            </a:r>
            <a:r>
              <a:rPr spc="-5" dirty="0"/>
              <a:t>letter three  ahead </a:t>
            </a:r>
            <a:r>
              <a:rPr dirty="0"/>
              <a:t>in </a:t>
            </a:r>
            <a:r>
              <a:rPr spc="-5" dirty="0"/>
              <a:t>the alphabet </a:t>
            </a:r>
            <a:r>
              <a:rPr dirty="0"/>
              <a:t>to </a:t>
            </a:r>
            <a:r>
              <a:rPr spc="-5" dirty="0"/>
              <a:t>keep it</a:t>
            </a:r>
            <a:r>
              <a:rPr dirty="0"/>
              <a:t> </a:t>
            </a:r>
            <a:r>
              <a:rPr spc="-5" dirty="0"/>
              <a:t>secure.</a:t>
            </a:r>
          </a:p>
          <a:p>
            <a:pPr marL="147320" marR="149225">
              <a:lnSpc>
                <a:spcPct val="116900"/>
              </a:lnSpc>
              <a:spcBef>
                <a:spcPts val="800"/>
              </a:spcBef>
            </a:pPr>
            <a:r>
              <a:rPr spc="-5" dirty="0"/>
              <a:t>This ‘Caesar Cipher’ was used to </a:t>
            </a:r>
            <a:r>
              <a:rPr dirty="0"/>
              <a:t>send </a:t>
            </a:r>
            <a:r>
              <a:rPr spc="-5" dirty="0"/>
              <a:t>secure messages to the Roman generals  on the front line but is considered less secure </a:t>
            </a:r>
            <a:r>
              <a:rPr dirty="0"/>
              <a:t>by </a:t>
            </a:r>
            <a:r>
              <a:rPr spc="-5" dirty="0"/>
              <a:t>modern standards as it only  </a:t>
            </a:r>
            <a:r>
              <a:rPr spc="-10" dirty="0"/>
              <a:t>used </a:t>
            </a:r>
            <a:r>
              <a:rPr spc="-5" dirty="0"/>
              <a:t>an encryption </a:t>
            </a:r>
            <a:r>
              <a:rPr spc="-10" dirty="0"/>
              <a:t>method, </a:t>
            </a:r>
            <a:r>
              <a:rPr spc="-5" dirty="0"/>
              <a:t>and did </a:t>
            </a:r>
            <a:r>
              <a:rPr spc="-10" dirty="0"/>
              <a:t>not </a:t>
            </a:r>
            <a:r>
              <a:rPr spc="-5" dirty="0"/>
              <a:t>utilize an encryption key, and  therefore is subject to being easily decrypted based </a:t>
            </a:r>
            <a:r>
              <a:rPr dirty="0"/>
              <a:t>on </a:t>
            </a:r>
            <a:r>
              <a:rPr spc="-5" dirty="0"/>
              <a:t>the frequency of the  letters.</a:t>
            </a:r>
          </a:p>
        </p:txBody>
      </p:sp>
    </p:spTree>
    <p:extLst>
      <p:ext uri="{BB962C8B-B14F-4D97-AF65-F5344CB8AC3E}">
        <p14:creationId xmlns:p14="http://schemas.microsoft.com/office/powerpoint/2010/main" val="181190601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14400" y="914399"/>
            <a:ext cx="5729605" cy="153924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175" y="73660"/>
            <a:ext cx="7553325" cy="10683240"/>
          </a:xfrm>
          <a:custGeom>
            <a:avLst/>
            <a:gdLst/>
            <a:ahLst/>
            <a:cxnLst/>
            <a:rect l="l" t="t" r="r" b="b"/>
            <a:pathLst>
              <a:path w="7553325" h="10683240">
                <a:moveTo>
                  <a:pt x="7553325" y="0"/>
                </a:moveTo>
                <a:lnTo>
                  <a:pt x="0" y="0"/>
                </a:lnTo>
                <a:lnTo>
                  <a:pt x="0" y="10682855"/>
                </a:lnTo>
                <a:lnTo>
                  <a:pt x="7553325" y="10682855"/>
                </a:lnTo>
                <a:lnTo>
                  <a:pt x="7553325" y="0"/>
                </a:lnTo>
                <a:close/>
              </a:path>
            </a:pathLst>
          </a:custGeom>
          <a:solidFill>
            <a:srgbClr val="000000"/>
          </a:solidFill>
        </p:spPr>
        <p:txBody>
          <a:bodyPr wrap="square" lIns="0" tIns="0" rIns="0" bIns="0" rtlCol="0"/>
          <a:lstStyle/>
          <a:p>
            <a:endParaRPr/>
          </a:p>
        </p:txBody>
      </p:sp>
      <p:sp>
        <p:nvSpPr>
          <p:cNvPr id="6" name="object 6"/>
          <p:cNvSpPr txBox="1"/>
          <p:nvPr/>
        </p:nvSpPr>
        <p:spPr>
          <a:xfrm>
            <a:off x="3634232" y="1253998"/>
            <a:ext cx="2917825" cy="259237"/>
          </a:xfrm>
          <a:prstGeom prst="rect">
            <a:avLst/>
          </a:prstGeom>
        </p:spPr>
        <p:txBody>
          <a:bodyPr vert="horz" wrap="square" lIns="0" tIns="32384" rIns="0" bIns="0" rtlCol="0">
            <a:spAutoFit/>
          </a:bodyPr>
          <a:lstStyle/>
          <a:p>
            <a:pPr marL="12700" marR="5080">
              <a:lnSpc>
                <a:spcPct val="91600"/>
              </a:lnSpc>
              <a:spcBef>
                <a:spcPts val="254"/>
              </a:spcBef>
            </a:pPr>
            <a:r>
              <a:rPr lang="en-US" sz="1600" b="1" spc="-10" dirty="0">
                <a:solidFill>
                  <a:srgbClr val="FFFFFF"/>
                </a:solidFill>
                <a:latin typeface="Carlito"/>
                <a:cs typeface="Carlito"/>
              </a:rPr>
              <a:t>\</a:t>
            </a:r>
            <a:endParaRPr sz="1600" dirty="0">
              <a:latin typeface="Carlito"/>
              <a:cs typeface="Carlito"/>
            </a:endParaRPr>
          </a:p>
        </p:txBody>
      </p:sp>
      <p:sp>
        <p:nvSpPr>
          <p:cNvPr id="8" name="object 8"/>
          <p:cNvSpPr/>
          <p:nvPr/>
        </p:nvSpPr>
        <p:spPr>
          <a:xfrm>
            <a:off x="473543" y="499586"/>
            <a:ext cx="6198870" cy="1341914"/>
          </a:xfrm>
          <a:prstGeom prst="rect">
            <a:avLst/>
          </a:prstGeom>
          <a:blipFill>
            <a:blip r:embed="rId3" cstate="print"/>
            <a:stretch>
              <a:fillRect/>
            </a:stretch>
          </a:blipFill>
        </p:spPr>
        <p:txBody>
          <a:bodyPr wrap="square" lIns="0" tIns="0" rIns="0" bIns="0" rtlCol="0"/>
          <a:lstStyle/>
          <a:p>
            <a:pPr algn="ctr"/>
            <a:r>
              <a:rPr lang="en-US" sz="4000" b="1" dirty="0">
                <a:solidFill>
                  <a:schemeClr val="bg1"/>
                </a:solidFill>
                <a:latin typeface="Algerian" panose="04020705040A02060702" pitchFamily="82" charset="0"/>
              </a:rPr>
              <a:t>The history  OF CRYPTOGRAPHY</a:t>
            </a:r>
            <a:endParaRPr sz="4000" b="1" dirty="0">
              <a:solidFill>
                <a:schemeClr val="bg1"/>
              </a:solidFill>
              <a:latin typeface="Algerian" panose="04020705040A02060702" pitchFamily="82" charset="0"/>
            </a:endParaRPr>
          </a:p>
        </p:txBody>
      </p:sp>
      <p:sp>
        <p:nvSpPr>
          <p:cNvPr id="10" name="object 10"/>
          <p:cNvSpPr txBox="1">
            <a:spLocks noGrp="1"/>
          </p:cNvSpPr>
          <p:nvPr>
            <p:ph type="body" idx="1"/>
          </p:nvPr>
        </p:nvSpPr>
        <p:spPr>
          <a:xfrm>
            <a:off x="407733" y="2181099"/>
            <a:ext cx="6742937" cy="6377067"/>
          </a:xfrm>
          <a:prstGeom prst="rect">
            <a:avLst/>
          </a:prstGeom>
        </p:spPr>
        <p:txBody>
          <a:bodyPr vert="horz" wrap="square" lIns="0" tIns="50800" rIns="0" bIns="0" rtlCol="0">
            <a:spAutoFit/>
          </a:bodyPr>
          <a:lstStyle/>
          <a:p>
            <a:r>
              <a:rPr lang="en-US" sz="2400" dirty="0"/>
              <a:t>The art of cryptography is considered to be born along with the art of writing. As civilizations evolved, human beings got organized in tribes, groups, and kingdoms. This led to the emergence of ideas such as power, battles, supremacy, and politics. These ideas further fueled the natural need of people to communicate secretly with selective recipient which in turn ensured the continuous evolution of cryptography as well.</a:t>
            </a:r>
          </a:p>
          <a:p>
            <a:r>
              <a:rPr lang="en-US" sz="2400" dirty="0"/>
              <a:t>The roots of cryptography are found in Roman and Egyptian civilizations.</a:t>
            </a:r>
          </a:p>
          <a:p>
            <a:pPr marL="147320" marR="65405">
              <a:lnSpc>
                <a:spcPct val="116900"/>
              </a:lnSpc>
              <a:spcBef>
                <a:spcPts val="805"/>
              </a:spcBef>
            </a:pPr>
            <a:r>
              <a:rPr lang="en-US" sz="2400" dirty="0"/>
              <a:t>The first recorded use of cryptography for correspondence was by </a:t>
            </a:r>
            <a:r>
              <a:rPr lang="en-US" sz="2400" b="1" dirty="0"/>
              <a:t>the Spartans</a:t>
            </a:r>
            <a:r>
              <a:rPr lang="en-US" sz="2400" dirty="0"/>
              <a:t>, who as early as 400 bc employed a cipher device called the scytale for secret communication between military commanders.</a:t>
            </a:r>
            <a:endParaRPr sz="2400" spc="-5" dirty="0"/>
          </a:p>
        </p:txBody>
      </p:sp>
    </p:spTree>
    <p:extLst>
      <p:ext uri="{BB962C8B-B14F-4D97-AF65-F5344CB8AC3E}">
        <p14:creationId xmlns:p14="http://schemas.microsoft.com/office/powerpoint/2010/main" val="94736970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7850" y="898653"/>
            <a:ext cx="6487159" cy="1118062"/>
          </a:xfrm>
          <a:prstGeom prst="rect">
            <a:avLst/>
          </a:prstGeom>
        </p:spPr>
        <p:txBody>
          <a:bodyPr vert="horz" wrap="square" lIns="0" tIns="14604" rIns="0" bIns="0" rtlCol="0">
            <a:spAutoFit/>
          </a:bodyPr>
          <a:lstStyle/>
          <a:p>
            <a:pPr marL="12700" marR="5080" algn="ctr">
              <a:lnSpc>
                <a:spcPts val="4480"/>
              </a:lnSpc>
              <a:spcBef>
                <a:spcPts val="114"/>
              </a:spcBef>
            </a:pPr>
            <a:r>
              <a:rPr lang="en-US" sz="3200" b="1" spc="-120" dirty="0">
                <a:latin typeface="Algerian" panose="04020705040A02060702" pitchFamily="82" charset="0"/>
              </a:rPr>
              <a:t>HOW CRYPTOGRAPHY IS LINKED WITH LINEAR ALGEBRA</a:t>
            </a:r>
            <a:endParaRPr sz="3200" b="1" spc="-120" dirty="0">
              <a:latin typeface="Algerian" panose="04020705040A02060702" pitchFamily="82" charset="0"/>
            </a:endParaRPr>
          </a:p>
        </p:txBody>
      </p:sp>
      <p:sp>
        <p:nvSpPr>
          <p:cNvPr id="3" name="object 3"/>
          <p:cNvSpPr/>
          <p:nvPr/>
        </p:nvSpPr>
        <p:spPr>
          <a:xfrm>
            <a:off x="166370" y="3869105"/>
            <a:ext cx="4227195" cy="5878195"/>
          </a:xfrm>
          <a:custGeom>
            <a:avLst/>
            <a:gdLst/>
            <a:ahLst/>
            <a:cxnLst/>
            <a:rect l="l" t="t" r="r" b="b"/>
            <a:pathLst>
              <a:path w="4227195" h="5878195">
                <a:moveTo>
                  <a:pt x="0" y="5878195"/>
                </a:moveTo>
                <a:lnTo>
                  <a:pt x="4227195" y="5878195"/>
                </a:lnTo>
                <a:lnTo>
                  <a:pt x="4227195" y="0"/>
                </a:lnTo>
                <a:lnTo>
                  <a:pt x="0" y="0"/>
                </a:lnTo>
                <a:lnTo>
                  <a:pt x="0" y="5878195"/>
                </a:lnTo>
                <a:close/>
              </a:path>
            </a:pathLst>
          </a:custGeom>
          <a:ln w="9525">
            <a:solidFill>
              <a:srgbClr val="000000"/>
            </a:solidFill>
          </a:ln>
        </p:spPr>
        <p:txBody>
          <a:bodyPr wrap="square" lIns="0" tIns="0" rIns="0" bIns="0" rtlCol="0"/>
          <a:lstStyle/>
          <a:p>
            <a:endParaRPr/>
          </a:p>
        </p:txBody>
      </p:sp>
      <p:sp>
        <p:nvSpPr>
          <p:cNvPr id="4" name="object 4"/>
          <p:cNvSpPr txBox="1"/>
          <p:nvPr/>
        </p:nvSpPr>
        <p:spPr>
          <a:xfrm>
            <a:off x="249427" y="3895470"/>
            <a:ext cx="4019550" cy="5693410"/>
          </a:xfrm>
          <a:prstGeom prst="rect">
            <a:avLst/>
          </a:prstGeom>
        </p:spPr>
        <p:txBody>
          <a:bodyPr vert="horz" wrap="square" lIns="0" tIns="12700" rIns="0" bIns="0" rtlCol="0">
            <a:spAutoFit/>
          </a:bodyPr>
          <a:lstStyle/>
          <a:p>
            <a:pPr marL="12700">
              <a:lnSpc>
                <a:spcPct val="100000"/>
              </a:lnSpc>
              <a:spcBef>
                <a:spcPts val="100"/>
              </a:spcBef>
            </a:pPr>
            <a:r>
              <a:rPr sz="2000" b="1" i="1" dirty="0">
                <a:solidFill>
                  <a:srgbClr val="FFFFFF"/>
                </a:solidFill>
                <a:latin typeface="Carlito"/>
                <a:cs typeface="Carlito"/>
              </a:rPr>
              <a:t>In </a:t>
            </a:r>
            <a:r>
              <a:rPr sz="1400" spc="-5" dirty="0">
                <a:solidFill>
                  <a:srgbClr val="FFFFFF"/>
                </a:solidFill>
                <a:latin typeface="Carlito"/>
                <a:cs typeface="Carlito"/>
              </a:rPr>
              <a:t>cryptography (writing codes) </a:t>
            </a:r>
            <a:r>
              <a:rPr sz="1400" dirty="0">
                <a:solidFill>
                  <a:srgbClr val="FFFFFF"/>
                </a:solidFill>
                <a:latin typeface="Carlito"/>
                <a:cs typeface="Carlito"/>
              </a:rPr>
              <a:t>we use </a:t>
            </a:r>
            <a:r>
              <a:rPr sz="1400" spc="-5" dirty="0">
                <a:solidFill>
                  <a:srgbClr val="FFFFFF"/>
                </a:solidFill>
                <a:latin typeface="Carlito"/>
                <a:cs typeface="Carlito"/>
              </a:rPr>
              <a:t>linear</a:t>
            </a:r>
            <a:r>
              <a:rPr sz="1400" spc="-170" dirty="0">
                <a:solidFill>
                  <a:srgbClr val="FFFFFF"/>
                </a:solidFill>
                <a:latin typeface="Carlito"/>
                <a:cs typeface="Carlito"/>
              </a:rPr>
              <a:t> </a:t>
            </a:r>
            <a:r>
              <a:rPr sz="1400" dirty="0">
                <a:solidFill>
                  <a:srgbClr val="FFFFFF"/>
                </a:solidFill>
                <a:latin typeface="Carlito"/>
                <a:cs typeface="Carlito"/>
              </a:rPr>
              <a:t>in</a:t>
            </a:r>
            <a:endParaRPr sz="1400">
              <a:latin typeface="Carlito"/>
              <a:cs typeface="Carlito"/>
            </a:endParaRPr>
          </a:p>
          <a:p>
            <a:pPr marL="12700" marR="5080">
              <a:lnSpc>
                <a:spcPct val="152500"/>
              </a:lnSpc>
              <a:spcBef>
                <a:spcPts val="415"/>
              </a:spcBef>
            </a:pPr>
            <a:r>
              <a:rPr sz="1400" spc="-5" dirty="0">
                <a:solidFill>
                  <a:srgbClr val="FFFFFF"/>
                </a:solidFill>
                <a:latin typeface="Carlito"/>
                <a:cs typeface="Carlito"/>
              </a:rPr>
              <a:t>several geometrical crypto systems. For example, some  </a:t>
            </a:r>
            <a:r>
              <a:rPr sz="1400" dirty="0">
                <a:solidFill>
                  <a:srgbClr val="FFFFFF"/>
                </a:solidFill>
                <a:latin typeface="Carlito"/>
                <a:cs typeface="Carlito"/>
              </a:rPr>
              <a:t>types </a:t>
            </a:r>
            <a:r>
              <a:rPr sz="1400" spc="-5" dirty="0">
                <a:solidFill>
                  <a:srgbClr val="FFFFFF"/>
                </a:solidFill>
                <a:latin typeface="Carlito"/>
                <a:cs typeface="Carlito"/>
              </a:rPr>
              <a:t>of </a:t>
            </a:r>
            <a:r>
              <a:rPr sz="1400" dirty="0">
                <a:solidFill>
                  <a:srgbClr val="FFFFFF"/>
                </a:solidFill>
                <a:latin typeface="Carlito"/>
                <a:cs typeface="Carlito"/>
              </a:rPr>
              <a:t>elliptic </a:t>
            </a:r>
            <a:r>
              <a:rPr sz="1400" spc="-5" dirty="0">
                <a:solidFill>
                  <a:srgbClr val="FFFFFF"/>
                </a:solidFill>
                <a:latin typeface="Carlito"/>
                <a:cs typeface="Carlito"/>
              </a:rPr>
              <a:t>curve cryptography (ECC) incorporate </a:t>
            </a:r>
            <a:r>
              <a:rPr sz="1400" dirty="0">
                <a:solidFill>
                  <a:srgbClr val="FFFFFF"/>
                </a:solidFill>
                <a:latin typeface="Carlito"/>
                <a:cs typeface="Carlito"/>
              </a:rPr>
              <a:t>a  </a:t>
            </a:r>
            <a:r>
              <a:rPr sz="1400" spc="-5" dirty="0">
                <a:solidFill>
                  <a:srgbClr val="FFFFFF"/>
                </a:solidFill>
                <a:latin typeface="Carlito"/>
                <a:cs typeface="Carlito"/>
              </a:rPr>
              <a:t>series </a:t>
            </a:r>
            <a:r>
              <a:rPr sz="1400" spc="-10" dirty="0">
                <a:solidFill>
                  <a:srgbClr val="FFFFFF"/>
                </a:solidFill>
                <a:latin typeface="Carlito"/>
                <a:cs typeface="Carlito"/>
              </a:rPr>
              <a:t>of </a:t>
            </a:r>
            <a:r>
              <a:rPr sz="1400" spc="-5" dirty="0">
                <a:solidFill>
                  <a:srgbClr val="FFFFFF"/>
                </a:solidFill>
                <a:latin typeface="Carlito"/>
                <a:cs typeface="Carlito"/>
              </a:rPr>
              <a:t>matrix transformations </a:t>
            </a:r>
            <a:r>
              <a:rPr sz="1400" dirty="0">
                <a:solidFill>
                  <a:srgbClr val="FFFFFF"/>
                </a:solidFill>
                <a:latin typeface="Carlito"/>
                <a:cs typeface="Carlito"/>
              </a:rPr>
              <a:t>as </a:t>
            </a:r>
            <a:r>
              <a:rPr sz="1400" spc="-5" dirty="0">
                <a:solidFill>
                  <a:srgbClr val="FFFFFF"/>
                </a:solidFill>
                <a:latin typeface="Carlito"/>
                <a:cs typeface="Carlito"/>
              </a:rPr>
              <a:t>part of decryption  and encryption. </a:t>
            </a:r>
            <a:r>
              <a:rPr sz="1400" dirty="0">
                <a:solidFill>
                  <a:srgbClr val="FFFFFF"/>
                </a:solidFill>
                <a:latin typeface="Carlito"/>
                <a:cs typeface="Carlito"/>
              </a:rPr>
              <a:t>IN </a:t>
            </a:r>
            <a:r>
              <a:rPr sz="1400" spc="-5" dirty="0">
                <a:solidFill>
                  <a:srgbClr val="FFFFFF"/>
                </a:solidFill>
                <a:latin typeface="Carlito"/>
                <a:cs typeface="Carlito"/>
              </a:rPr>
              <a:t>cryptanalysis (breaking codes  mathematically) </a:t>
            </a:r>
            <a:r>
              <a:rPr sz="1400" dirty="0">
                <a:solidFill>
                  <a:srgbClr val="FFFFFF"/>
                </a:solidFill>
                <a:latin typeface="Carlito"/>
                <a:cs typeface="Carlito"/>
              </a:rPr>
              <a:t>we use linear </a:t>
            </a:r>
            <a:r>
              <a:rPr sz="1400" spc="-10" dirty="0">
                <a:solidFill>
                  <a:srgbClr val="FFFFFF"/>
                </a:solidFill>
                <a:latin typeface="Carlito"/>
                <a:cs typeface="Carlito"/>
              </a:rPr>
              <a:t>in </a:t>
            </a:r>
            <a:r>
              <a:rPr sz="1400" spc="-5" dirty="0">
                <a:solidFill>
                  <a:srgbClr val="FFFFFF"/>
                </a:solidFill>
                <a:latin typeface="Carlito"/>
                <a:cs typeface="Carlito"/>
              </a:rPr>
              <a:t>solving systems of  </a:t>
            </a:r>
            <a:r>
              <a:rPr sz="1400" dirty="0">
                <a:solidFill>
                  <a:srgbClr val="FFFFFF"/>
                </a:solidFill>
                <a:latin typeface="Carlito"/>
                <a:cs typeface="Carlito"/>
              </a:rPr>
              <a:t>equations </a:t>
            </a:r>
            <a:r>
              <a:rPr sz="1400" spc="-5" dirty="0">
                <a:solidFill>
                  <a:srgbClr val="FFFFFF"/>
                </a:solidFill>
                <a:latin typeface="Carlito"/>
                <a:cs typeface="Carlito"/>
              </a:rPr>
              <a:t>related </a:t>
            </a:r>
            <a:r>
              <a:rPr sz="1400" dirty="0">
                <a:solidFill>
                  <a:srgbClr val="FFFFFF"/>
                </a:solidFill>
                <a:latin typeface="Carlito"/>
                <a:cs typeface="Carlito"/>
              </a:rPr>
              <a:t>to </a:t>
            </a:r>
            <a:r>
              <a:rPr sz="1400" spc="-5" dirty="0">
                <a:solidFill>
                  <a:srgbClr val="FFFFFF"/>
                </a:solidFill>
                <a:latin typeface="Carlito"/>
                <a:cs typeface="Carlito"/>
              </a:rPr>
              <a:t>both </a:t>
            </a:r>
            <a:r>
              <a:rPr sz="1400" dirty="0">
                <a:solidFill>
                  <a:srgbClr val="FFFFFF"/>
                </a:solidFill>
                <a:latin typeface="Carlito"/>
                <a:cs typeface="Carlito"/>
              </a:rPr>
              <a:t>a </a:t>
            </a:r>
            <a:r>
              <a:rPr sz="1400" spc="-5" dirty="0">
                <a:solidFill>
                  <a:srgbClr val="FFFFFF"/>
                </a:solidFill>
                <a:latin typeface="Carlito"/>
                <a:cs typeface="Carlito"/>
              </a:rPr>
              <a:t>grammar or language </a:t>
            </a:r>
            <a:r>
              <a:rPr sz="1400" dirty="0">
                <a:solidFill>
                  <a:srgbClr val="FFFFFF"/>
                </a:solidFill>
                <a:latin typeface="Carlito"/>
                <a:cs typeface="Carlito"/>
              </a:rPr>
              <a:t>in  </a:t>
            </a:r>
            <a:r>
              <a:rPr sz="1400" spc="-5" dirty="0">
                <a:solidFill>
                  <a:srgbClr val="FFFFFF"/>
                </a:solidFill>
                <a:latin typeface="Carlito"/>
                <a:cs typeface="Carlito"/>
              </a:rPr>
              <a:t>cipher text and </a:t>
            </a:r>
            <a:r>
              <a:rPr sz="1400" dirty="0">
                <a:solidFill>
                  <a:srgbClr val="FFFFFF"/>
                </a:solidFill>
                <a:latin typeface="Carlito"/>
                <a:cs typeface="Carlito"/>
              </a:rPr>
              <a:t>the </a:t>
            </a:r>
            <a:r>
              <a:rPr sz="1400" spc="-5" dirty="0">
                <a:solidFill>
                  <a:srgbClr val="FFFFFF"/>
                </a:solidFill>
                <a:latin typeface="Carlito"/>
                <a:cs typeface="Carlito"/>
              </a:rPr>
              <a:t>corresponding  incidence/probability of such </a:t>
            </a:r>
            <a:r>
              <a:rPr sz="1400" dirty="0">
                <a:solidFill>
                  <a:srgbClr val="FFFFFF"/>
                </a:solidFill>
                <a:latin typeface="Carlito"/>
                <a:cs typeface="Carlito"/>
              </a:rPr>
              <a:t>language </a:t>
            </a:r>
            <a:r>
              <a:rPr sz="1400" spc="-5" dirty="0">
                <a:solidFill>
                  <a:srgbClr val="FFFFFF"/>
                </a:solidFill>
                <a:latin typeface="Carlito"/>
                <a:cs typeface="Carlito"/>
              </a:rPr>
              <a:t>given our  </a:t>
            </a:r>
            <a:r>
              <a:rPr sz="1400" dirty="0">
                <a:solidFill>
                  <a:srgbClr val="FFFFFF"/>
                </a:solidFill>
                <a:latin typeface="Carlito"/>
                <a:cs typeface="Carlito"/>
              </a:rPr>
              <a:t>knowledge </a:t>
            </a:r>
            <a:r>
              <a:rPr sz="1400" spc="-5" dirty="0">
                <a:solidFill>
                  <a:srgbClr val="FFFFFF"/>
                </a:solidFill>
                <a:latin typeface="Carlito"/>
                <a:cs typeface="Carlito"/>
              </a:rPr>
              <a:t>of </a:t>
            </a:r>
            <a:r>
              <a:rPr sz="1400" dirty="0">
                <a:solidFill>
                  <a:srgbClr val="FFFFFF"/>
                </a:solidFill>
                <a:latin typeface="Carlito"/>
                <a:cs typeface="Carlito"/>
              </a:rPr>
              <a:t>that</a:t>
            </a:r>
            <a:r>
              <a:rPr sz="1400" spc="-30" dirty="0">
                <a:solidFill>
                  <a:srgbClr val="FFFFFF"/>
                </a:solidFill>
                <a:latin typeface="Carlito"/>
                <a:cs typeface="Carlito"/>
              </a:rPr>
              <a:t> </a:t>
            </a:r>
            <a:r>
              <a:rPr sz="1400" spc="-5" dirty="0">
                <a:solidFill>
                  <a:srgbClr val="FFFFFF"/>
                </a:solidFill>
                <a:latin typeface="Carlito"/>
                <a:cs typeface="Carlito"/>
              </a:rPr>
              <a:t>cryptosystem.</a:t>
            </a:r>
            <a:endParaRPr sz="1400">
              <a:latin typeface="Carlito"/>
              <a:cs typeface="Carlito"/>
            </a:endParaRPr>
          </a:p>
          <a:p>
            <a:pPr marL="12700" marR="19685">
              <a:lnSpc>
                <a:spcPct val="152500"/>
              </a:lnSpc>
              <a:spcBef>
                <a:spcPts val="810"/>
              </a:spcBef>
            </a:pPr>
            <a:r>
              <a:rPr sz="1400" dirty="0">
                <a:solidFill>
                  <a:srgbClr val="FFFFFF"/>
                </a:solidFill>
                <a:latin typeface="Carlito"/>
                <a:cs typeface="Carlito"/>
              </a:rPr>
              <a:t>This </a:t>
            </a:r>
            <a:r>
              <a:rPr sz="1400" spc="-10" dirty="0">
                <a:solidFill>
                  <a:srgbClr val="FFFFFF"/>
                </a:solidFill>
                <a:latin typeface="Carlito"/>
                <a:cs typeface="Carlito"/>
              </a:rPr>
              <a:t>is </a:t>
            </a:r>
            <a:r>
              <a:rPr sz="1400" dirty="0">
                <a:solidFill>
                  <a:srgbClr val="FFFFFF"/>
                </a:solidFill>
                <a:latin typeface="Carlito"/>
                <a:cs typeface="Carlito"/>
              </a:rPr>
              <a:t>a whole </a:t>
            </a:r>
            <a:r>
              <a:rPr sz="1400" spc="-5" dirty="0">
                <a:solidFill>
                  <a:srgbClr val="FFFFFF"/>
                </a:solidFill>
                <a:latin typeface="Carlito"/>
                <a:cs typeface="Carlito"/>
              </a:rPr>
              <a:t>field of cryptanalysis called linear  cryptanalysis </a:t>
            </a:r>
            <a:r>
              <a:rPr sz="1400" dirty="0">
                <a:solidFill>
                  <a:srgbClr val="FFFFFF"/>
                </a:solidFill>
                <a:latin typeface="Carlito"/>
                <a:cs typeface="Carlito"/>
              </a:rPr>
              <a:t>- </a:t>
            </a:r>
            <a:r>
              <a:rPr sz="1400" spc="-5" dirty="0">
                <a:solidFill>
                  <a:srgbClr val="FFFFFF"/>
                </a:solidFill>
                <a:latin typeface="Carlito"/>
                <a:cs typeface="Carlito"/>
              </a:rPr>
              <a:t>so </a:t>
            </a:r>
            <a:r>
              <a:rPr sz="1400" dirty="0">
                <a:solidFill>
                  <a:srgbClr val="FFFFFF"/>
                </a:solidFill>
                <a:latin typeface="Carlito"/>
                <a:cs typeface="Carlito"/>
              </a:rPr>
              <a:t>named </a:t>
            </a:r>
            <a:r>
              <a:rPr sz="1400" spc="-5" dirty="0">
                <a:solidFill>
                  <a:srgbClr val="FFFFFF"/>
                </a:solidFill>
                <a:latin typeface="Carlito"/>
                <a:cs typeface="Carlito"/>
              </a:rPr>
              <a:t>because of </a:t>
            </a:r>
            <a:r>
              <a:rPr sz="1400" dirty="0">
                <a:solidFill>
                  <a:srgbClr val="FFFFFF"/>
                </a:solidFill>
                <a:latin typeface="Carlito"/>
                <a:cs typeface="Carlito"/>
              </a:rPr>
              <a:t>its </a:t>
            </a:r>
            <a:r>
              <a:rPr sz="1400" spc="-5" dirty="0">
                <a:solidFill>
                  <a:srgbClr val="FFFFFF"/>
                </a:solidFill>
                <a:latin typeface="Carlito"/>
                <a:cs typeface="Carlito"/>
              </a:rPr>
              <a:t>use of linear  algebra. </a:t>
            </a:r>
            <a:r>
              <a:rPr sz="1400" dirty="0">
                <a:solidFill>
                  <a:srgbClr val="FFFFFF"/>
                </a:solidFill>
                <a:latin typeface="Carlito"/>
                <a:cs typeface="Carlito"/>
              </a:rPr>
              <a:t>We are sure you would also use linear </a:t>
            </a:r>
            <a:r>
              <a:rPr sz="1400" spc="-10" dirty="0">
                <a:solidFill>
                  <a:srgbClr val="FFFFFF"/>
                </a:solidFill>
                <a:latin typeface="Carlito"/>
                <a:cs typeface="Carlito"/>
              </a:rPr>
              <a:t>in </a:t>
            </a:r>
            <a:r>
              <a:rPr sz="1400" spc="-5" dirty="0">
                <a:solidFill>
                  <a:srgbClr val="FFFFFF"/>
                </a:solidFill>
                <a:latin typeface="Carlito"/>
                <a:cs typeface="Carlito"/>
              </a:rPr>
              <a:t>some  </a:t>
            </a:r>
            <a:r>
              <a:rPr sz="1400" dirty="0">
                <a:solidFill>
                  <a:srgbClr val="FFFFFF"/>
                </a:solidFill>
                <a:latin typeface="Carlito"/>
                <a:cs typeface="Carlito"/>
              </a:rPr>
              <a:t>other </a:t>
            </a:r>
            <a:r>
              <a:rPr sz="1400" spc="-5" dirty="0">
                <a:solidFill>
                  <a:srgbClr val="FFFFFF"/>
                </a:solidFill>
                <a:latin typeface="Carlito"/>
                <a:cs typeface="Carlito"/>
              </a:rPr>
              <a:t>ways. For example, </a:t>
            </a:r>
            <a:r>
              <a:rPr sz="1400" dirty="0">
                <a:solidFill>
                  <a:srgbClr val="FFFFFF"/>
                </a:solidFill>
                <a:latin typeface="Carlito"/>
                <a:cs typeface="Carlito"/>
              </a:rPr>
              <a:t>we </a:t>
            </a:r>
            <a:r>
              <a:rPr sz="1400" spc="-5" dirty="0">
                <a:solidFill>
                  <a:srgbClr val="FFFFFF"/>
                </a:solidFill>
                <a:latin typeface="Carlito"/>
                <a:cs typeface="Carlito"/>
              </a:rPr>
              <a:t>could imagine </a:t>
            </a:r>
            <a:r>
              <a:rPr sz="1400" dirty="0">
                <a:solidFill>
                  <a:srgbClr val="FFFFFF"/>
                </a:solidFill>
                <a:latin typeface="Carlito"/>
                <a:cs typeface="Carlito"/>
              </a:rPr>
              <a:t>you </a:t>
            </a:r>
            <a:r>
              <a:rPr sz="1400" spc="-5" dirty="0">
                <a:solidFill>
                  <a:srgbClr val="FFFFFF"/>
                </a:solidFill>
                <a:latin typeface="Carlito"/>
                <a:cs typeface="Carlito"/>
              </a:rPr>
              <a:t>using  linear </a:t>
            </a:r>
            <a:r>
              <a:rPr sz="1400" dirty="0">
                <a:solidFill>
                  <a:srgbClr val="FFFFFF"/>
                </a:solidFill>
                <a:latin typeface="Carlito"/>
                <a:cs typeface="Carlito"/>
              </a:rPr>
              <a:t>in </a:t>
            </a:r>
            <a:r>
              <a:rPr sz="1400" spc="-5" dirty="0">
                <a:solidFill>
                  <a:srgbClr val="FFFFFF"/>
                </a:solidFill>
                <a:latin typeface="Carlito"/>
                <a:cs typeface="Carlito"/>
              </a:rPr>
              <a:t>proving </a:t>
            </a:r>
            <a:r>
              <a:rPr sz="1400" spc="-10" dirty="0">
                <a:solidFill>
                  <a:srgbClr val="FFFFFF"/>
                </a:solidFill>
                <a:latin typeface="Carlito"/>
                <a:cs typeface="Carlito"/>
              </a:rPr>
              <a:t>some </a:t>
            </a:r>
            <a:r>
              <a:rPr sz="1400" spc="-5" dirty="0">
                <a:solidFill>
                  <a:srgbClr val="FFFFFF"/>
                </a:solidFill>
                <a:latin typeface="Carlito"/>
                <a:cs typeface="Carlito"/>
              </a:rPr>
              <a:t>stuff about </a:t>
            </a:r>
            <a:r>
              <a:rPr sz="1400" dirty="0">
                <a:solidFill>
                  <a:srgbClr val="FFFFFF"/>
                </a:solidFill>
                <a:latin typeface="Carlito"/>
                <a:cs typeface="Carlito"/>
              </a:rPr>
              <a:t>the </a:t>
            </a:r>
            <a:r>
              <a:rPr sz="1400" spc="-5" dirty="0">
                <a:solidFill>
                  <a:srgbClr val="FFFFFF"/>
                </a:solidFill>
                <a:latin typeface="Carlito"/>
                <a:cs typeface="Carlito"/>
              </a:rPr>
              <a:t>size of </a:t>
            </a:r>
            <a:r>
              <a:rPr sz="1400" dirty="0">
                <a:solidFill>
                  <a:srgbClr val="FFFFFF"/>
                </a:solidFill>
                <a:latin typeface="Carlito"/>
                <a:cs typeface="Carlito"/>
              </a:rPr>
              <a:t>the </a:t>
            </a:r>
            <a:r>
              <a:rPr sz="1400" spc="-5" dirty="0">
                <a:solidFill>
                  <a:srgbClr val="FFFFFF"/>
                </a:solidFill>
                <a:latin typeface="Carlito"/>
                <a:cs typeface="Carlito"/>
              </a:rPr>
              <a:t>set of  </a:t>
            </a:r>
            <a:r>
              <a:rPr sz="1400" dirty="0">
                <a:solidFill>
                  <a:srgbClr val="FFFFFF"/>
                </a:solidFill>
                <a:latin typeface="Carlito"/>
                <a:cs typeface="Carlito"/>
              </a:rPr>
              <a:t>potential keys </a:t>
            </a:r>
            <a:r>
              <a:rPr sz="1400" spc="-5" dirty="0">
                <a:solidFill>
                  <a:srgbClr val="FFFFFF"/>
                </a:solidFill>
                <a:latin typeface="Carlito"/>
                <a:cs typeface="Carlito"/>
              </a:rPr>
              <a:t>or </a:t>
            </a:r>
            <a:r>
              <a:rPr sz="1400" dirty="0">
                <a:solidFill>
                  <a:srgbClr val="FFFFFF"/>
                </a:solidFill>
                <a:latin typeface="Carlito"/>
                <a:cs typeface="Carlito"/>
              </a:rPr>
              <a:t>the </a:t>
            </a:r>
            <a:r>
              <a:rPr sz="1400" spc="-5" dirty="0">
                <a:solidFill>
                  <a:srgbClr val="FFFFFF"/>
                </a:solidFill>
                <a:latin typeface="Carlito"/>
                <a:cs typeface="Carlito"/>
              </a:rPr>
              <a:t>probability of </a:t>
            </a:r>
            <a:r>
              <a:rPr sz="1400" dirty="0">
                <a:solidFill>
                  <a:srgbClr val="FFFFFF"/>
                </a:solidFill>
                <a:latin typeface="Carlito"/>
                <a:cs typeface="Carlito"/>
              </a:rPr>
              <a:t>brute forcing </a:t>
            </a:r>
            <a:r>
              <a:rPr sz="1400" spc="-5" dirty="0">
                <a:solidFill>
                  <a:srgbClr val="FFFFFF"/>
                </a:solidFill>
                <a:latin typeface="Carlito"/>
                <a:cs typeface="Carlito"/>
              </a:rPr>
              <a:t>some  cipher text.</a:t>
            </a:r>
            <a:endParaRPr sz="1400">
              <a:latin typeface="Carlito"/>
              <a:cs typeface="Carlito"/>
            </a:endParaRPr>
          </a:p>
        </p:txBody>
      </p:sp>
      <p:sp>
        <p:nvSpPr>
          <p:cNvPr id="5" name="object 5"/>
          <p:cNvSpPr/>
          <p:nvPr/>
        </p:nvSpPr>
        <p:spPr>
          <a:xfrm>
            <a:off x="676909" y="2447543"/>
            <a:ext cx="2494533" cy="1385316"/>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4512309" y="2671190"/>
            <a:ext cx="2552700" cy="5497830"/>
          </a:xfrm>
          <a:prstGeom prst="rect">
            <a:avLst/>
          </a:prstGeom>
          <a:solidFill>
            <a:srgbClr val="000000"/>
          </a:solidFill>
          <a:ln w="9525">
            <a:solidFill>
              <a:srgbClr val="000000"/>
            </a:solidFill>
          </a:ln>
        </p:spPr>
        <p:txBody>
          <a:bodyPr vert="horz" wrap="square" lIns="0" tIns="43815" rIns="0" bIns="0" rtlCol="0">
            <a:spAutoFit/>
          </a:bodyPr>
          <a:lstStyle/>
          <a:p>
            <a:pPr marL="96520">
              <a:lnSpc>
                <a:spcPct val="100000"/>
              </a:lnSpc>
              <a:spcBef>
                <a:spcPts val="345"/>
              </a:spcBef>
            </a:pPr>
            <a:r>
              <a:rPr sz="1100" dirty="0">
                <a:solidFill>
                  <a:srgbClr val="FFFFFF"/>
                </a:solidFill>
                <a:latin typeface="Carlito"/>
                <a:cs typeface="Carlito"/>
              </a:rPr>
              <a:t>A </a:t>
            </a:r>
            <a:r>
              <a:rPr sz="1100" spc="-5" dirty="0">
                <a:solidFill>
                  <a:srgbClr val="FFFFFF"/>
                </a:solidFill>
                <a:latin typeface="Carlito"/>
                <a:cs typeface="Carlito"/>
              </a:rPr>
              <a:t>matrix </a:t>
            </a:r>
            <a:r>
              <a:rPr sz="1100" dirty="0">
                <a:solidFill>
                  <a:srgbClr val="FFFFFF"/>
                </a:solidFill>
                <a:latin typeface="Carlito"/>
                <a:cs typeface="Carlito"/>
              </a:rPr>
              <a:t>can </a:t>
            </a:r>
            <a:r>
              <a:rPr sz="1100" spc="-10" dirty="0">
                <a:solidFill>
                  <a:srgbClr val="FFFFFF"/>
                </a:solidFill>
                <a:latin typeface="Carlito"/>
                <a:cs typeface="Carlito"/>
              </a:rPr>
              <a:t>be </a:t>
            </a:r>
            <a:r>
              <a:rPr sz="1100" spc="-5" dirty="0">
                <a:solidFill>
                  <a:srgbClr val="FFFFFF"/>
                </a:solidFill>
                <a:latin typeface="Carlito"/>
                <a:cs typeface="Carlito"/>
              </a:rPr>
              <a:t>used </a:t>
            </a:r>
            <a:r>
              <a:rPr sz="1100" spc="-10" dirty="0">
                <a:solidFill>
                  <a:srgbClr val="FFFFFF"/>
                </a:solidFill>
                <a:latin typeface="Carlito"/>
                <a:cs typeface="Carlito"/>
              </a:rPr>
              <a:t>as </a:t>
            </a:r>
            <a:r>
              <a:rPr sz="1100" dirty="0">
                <a:solidFill>
                  <a:srgbClr val="FFFFFF"/>
                </a:solidFill>
                <a:latin typeface="Carlito"/>
                <a:cs typeface="Carlito"/>
              </a:rPr>
              <a:t>a </a:t>
            </a:r>
            <a:r>
              <a:rPr sz="1100" spc="-5" dirty="0">
                <a:solidFill>
                  <a:srgbClr val="FFFFFF"/>
                </a:solidFill>
                <a:latin typeface="Carlito"/>
                <a:cs typeface="Carlito"/>
              </a:rPr>
              <a:t>cipher</a:t>
            </a:r>
            <a:r>
              <a:rPr sz="1100" spc="20" dirty="0">
                <a:solidFill>
                  <a:srgbClr val="FFFFFF"/>
                </a:solidFill>
                <a:latin typeface="Carlito"/>
                <a:cs typeface="Carlito"/>
              </a:rPr>
              <a:t> </a:t>
            </a:r>
            <a:r>
              <a:rPr sz="1100" dirty="0">
                <a:solidFill>
                  <a:srgbClr val="FFFFFF"/>
                </a:solidFill>
                <a:latin typeface="Carlito"/>
                <a:cs typeface="Carlito"/>
              </a:rPr>
              <a:t>to</a:t>
            </a:r>
            <a:endParaRPr sz="1100">
              <a:latin typeface="Carlito"/>
              <a:cs typeface="Carlito"/>
            </a:endParaRPr>
          </a:p>
          <a:p>
            <a:pPr marL="96520" marR="101600">
              <a:lnSpc>
                <a:spcPct val="152600"/>
              </a:lnSpc>
            </a:pPr>
            <a:r>
              <a:rPr sz="1100" dirty="0">
                <a:solidFill>
                  <a:srgbClr val="FFFFFF"/>
                </a:solidFill>
                <a:latin typeface="Carlito"/>
                <a:cs typeface="Carlito"/>
              </a:rPr>
              <a:t>encrypt a message. The </a:t>
            </a:r>
            <a:r>
              <a:rPr sz="1100" spc="-5" dirty="0">
                <a:solidFill>
                  <a:srgbClr val="FFFFFF"/>
                </a:solidFill>
                <a:latin typeface="Carlito"/>
                <a:cs typeface="Carlito"/>
              </a:rPr>
              <a:t>matrix must be  </a:t>
            </a:r>
            <a:r>
              <a:rPr sz="1100" dirty="0">
                <a:solidFill>
                  <a:srgbClr val="FFFFFF"/>
                </a:solidFill>
                <a:latin typeface="Carlito"/>
                <a:cs typeface="Carlito"/>
              </a:rPr>
              <a:t>invertible for </a:t>
            </a:r>
            <a:r>
              <a:rPr sz="1100" spc="-5" dirty="0">
                <a:solidFill>
                  <a:srgbClr val="FFFFFF"/>
                </a:solidFill>
                <a:latin typeface="Carlito"/>
                <a:cs typeface="Carlito"/>
              </a:rPr>
              <a:t>use </a:t>
            </a:r>
            <a:r>
              <a:rPr sz="1100" dirty="0">
                <a:solidFill>
                  <a:srgbClr val="FFFFFF"/>
                </a:solidFill>
                <a:latin typeface="Carlito"/>
                <a:cs typeface="Carlito"/>
              </a:rPr>
              <a:t>in </a:t>
            </a:r>
            <a:r>
              <a:rPr sz="1100" spc="-5" dirty="0">
                <a:solidFill>
                  <a:srgbClr val="FFFFFF"/>
                </a:solidFill>
                <a:latin typeface="Carlito"/>
                <a:cs typeface="Carlito"/>
              </a:rPr>
              <a:t>decrypting. Cipher  </a:t>
            </a:r>
            <a:r>
              <a:rPr sz="1100" dirty="0">
                <a:solidFill>
                  <a:srgbClr val="FFFFFF"/>
                </a:solidFill>
                <a:latin typeface="Carlito"/>
                <a:cs typeface="Carlito"/>
              </a:rPr>
              <a:t>matrix can </a:t>
            </a:r>
            <a:r>
              <a:rPr sz="1100" spc="-5" dirty="0">
                <a:solidFill>
                  <a:srgbClr val="FFFFFF"/>
                </a:solidFill>
                <a:latin typeface="Carlito"/>
                <a:cs typeface="Carlito"/>
              </a:rPr>
              <a:t>be </a:t>
            </a:r>
            <a:r>
              <a:rPr sz="1100" dirty="0">
                <a:solidFill>
                  <a:srgbClr val="FFFFFF"/>
                </a:solidFill>
                <a:latin typeface="Carlito"/>
                <a:cs typeface="Carlito"/>
              </a:rPr>
              <a:t>as </a:t>
            </a:r>
            <a:r>
              <a:rPr sz="1100" spc="-5" dirty="0">
                <a:solidFill>
                  <a:srgbClr val="FFFFFF"/>
                </a:solidFill>
                <a:latin typeface="Carlito"/>
                <a:cs typeface="Carlito"/>
              </a:rPr>
              <a:t>simple </a:t>
            </a:r>
            <a:r>
              <a:rPr sz="1100" dirty="0">
                <a:solidFill>
                  <a:srgbClr val="FFFFFF"/>
                </a:solidFill>
                <a:latin typeface="Carlito"/>
                <a:cs typeface="Carlito"/>
              </a:rPr>
              <a:t>as a </a:t>
            </a:r>
            <a:r>
              <a:rPr sz="1100" spc="-5" dirty="0">
                <a:solidFill>
                  <a:srgbClr val="FFFFFF"/>
                </a:solidFill>
                <a:latin typeface="Carlito"/>
                <a:cs typeface="Carlito"/>
              </a:rPr>
              <a:t>3x3 </a:t>
            </a:r>
            <a:r>
              <a:rPr sz="1100" dirty="0">
                <a:solidFill>
                  <a:srgbClr val="FFFFFF"/>
                </a:solidFill>
                <a:latin typeface="Carlito"/>
                <a:cs typeface="Carlito"/>
              </a:rPr>
              <a:t>matrix  </a:t>
            </a:r>
            <a:r>
              <a:rPr sz="1100" spc="-5" dirty="0">
                <a:solidFill>
                  <a:srgbClr val="FFFFFF"/>
                </a:solidFill>
                <a:latin typeface="Carlito"/>
                <a:cs typeface="Carlito"/>
              </a:rPr>
              <a:t>composed </a:t>
            </a:r>
            <a:r>
              <a:rPr sz="1100" dirty="0">
                <a:solidFill>
                  <a:srgbClr val="FFFFFF"/>
                </a:solidFill>
                <a:latin typeface="Carlito"/>
                <a:cs typeface="Carlito"/>
              </a:rPr>
              <a:t>of </a:t>
            </a:r>
            <a:r>
              <a:rPr sz="1100" spc="-5" dirty="0">
                <a:solidFill>
                  <a:srgbClr val="FFFFFF"/>
                </a:solidFill>
                <a:latin typeface="Carlito"/>
                <a:cs typeface="Carlito"/>
              </a:rPr>
              <a:t>random integers. </a:t>
            </a:r>
            <a:r>
              <a:rPr sz="1100" dirty="0">
                <a:solidFill>
                  <a:srgbClr val="FFFFFF"/>
                </a:solidFill>
                <a:latin typeface="Carlito"/>
                <a:cs typeface="Carlito"/>
              </a:rPr>
              <a:t>In </a:t>
            </a:r>
            <a:r>
              <a:rPr sz="1100" spc="-5" dirty="0">
                <a:solidFill>
                  <a:srgbClr val="FFFFFF"/>
                </a:solidFill>
                <a:latin typeface="Carlito"/>
                <a:cs typeface="Carlito"/>
              </a:rPr>
              <a:t>order  </a:t>
            </a:r>
            <a:r>
              <a:rPr sz="1100" dirty="0">
                <a:solidFill>
                  <a:srgbClr val="FFFFFF"/>
                </a:solidFill>
                <a:latin typeface="Carlito"/>
                <a:cs typeface="Carlito"/>
              </a:rPr>
              <a:t>to encrypt </a:t>
            </a:r>
            <a:r>
              <a:rPr sz="1100" spc="-5" dirty="0">
                <a:solidFill>
                  <a:srgbClr val="FFFFFF"/>
                </a:solidFill>
                <a:latin typeface="Carlito"/>
                <a:cs typeface="Carlito"/>
              </a:rPr>
              <a:t>plaintext, each character </a:t>
            </a:r>
            <a:r>
              <a:rPr sz="1100" dirty="0">
                <a:solidFill>
                  <a:srgbClr val="FFFFFF"/>
                </a:solidFill>
                <a:latin typeface="Carlito"/>
                <a:cs typeface="Carlito"/>
              </a:rPr>
              <a:t>in  the </a:t>
            </a:r>
            <a:r>
              <a:rPr sz="1100" spc="-5" dirty="0">
                <a:solidFill>
                  <a:srgbClr val="FFFFFF"/>
                </a:solidFill>
                <a:latin typeface="Carlito"/>
                <a:cs typeface="Carlito"/>
              </a:rPr>
              <a:t>plaintext must </a:t>
            </a:r>
            <a:r>
              <a:rPr sz="1100" spc="-10" dirty="0">
                <a:solidFill>
                  <a:srgbClr val="FFFFFF"/>
                </a:solidFill>
                <a:latin typeface="Carlito"/>
                <a:cs typeface="Carlito"/>
              </a:rPr>
              <a:t>be </a:t>
            </a:r>
            <a:r>
              <a:rPr sz="1100" spc="-5" dirty="0">
                <a:solidFill>
                  <a:srgbClr val="FFFFFF"/>
                </a:solidFill>
                <a:latin typeface="Carlito"/>
                <a:cs typeface="Carlito"/>
              </a:rPr>
              <a:t>denoted with </a:t>
            </a:r>
            <a:r>
              <a:rPr sz="1100" dirty="0">
                <a:solidFill>
                  <a:srgbClr val="FFFFFF"/>
                </a:solidFill>
                <a:latin typeface="Carlito"/>
                <a:cs typeface="Carlito"/>
              </a:rPr>
              <a:t>a  numerical </a:t>
            </a:r>
            <a:r>
              <a:rPr sz="1100" spc="-5" dirty="0">
                <a:solidFill>
                  <a:srgbClr val="FFFFFF"/>
                </a:solidFill>
                <a:latin typeface="Carlito"/>
                <a:cs typeface="Carlito"/>
              </a:rPr>
              <a:t>value </a:t>
            </a:r>
            <a:r>
              <a:rPr sz="1100" dirty="0">
                <a:solidFill>
                  <a:srgbClr val="FFFFFF"/>
                </a:solidFill>
                <a:latin typeface="Carlito"/>
                <a:cs typeface="Carlito"/>
              </a:rPr>
              <a:t>and </a:t>
            </a:r>
            <a:r>
              <a:rPr sz="1100" spc="-5" dirty="0">
                <a:solidFill>
                  <a:srgbClr val="FFFFFF"/>
                </a:solidFill>
                <a:latin typeface="Carlito"/>
                <a:cs typeface="Carlito"/>
              </a:rPr>
              <a:t>placed </a:t>
            </a:r>
            <a:r>
              <a:rPr sz="1100" dirty="0">
                <a:solidFill>
                  <a:srgbClr val="FFFFFF"/>
                </a:solidFill>
                <a:latin typeface="Carlito"/>
                <a:cs typeface="Carlito"/>
              </a:rPr>
              <a:t>into a</a:t>
            </a:r>
            <a:r>
              <a:rPr sz="1100" spc="-65" dirty="0">
                <a:solidFill>
                  <a:srgbClr val="FFFFFF"/>
                </a:solidFill>
                <a:latin typeface="Carlito"/>
                <a:cs typeface="Carlito"/>
              </a:rPr>
              <a:t> </a:t>
            </a:r>
            <a:r>
              <a:rPr sz="1100" dirty="0">
                <a:solidFill>
                  <a:srgbClr val="FFFFFF"/>
                </a:solidFill>
                <a:latin typeface="Carlito"/>
                <a:cs typeface="Carlito"/>
              </a:rPr>
              <a:t>matrix.</a:t>
            </a:r>
            <a:endParaRPr sz="1100">
              <a:latin typeface="Carlito"/>
              <a:cs typeface="Carlito"/>
            </a:endParaRPr>
          </a:p>
          <a:p>
            <a:pPr marL="96520" marR="186690">
              <a:lnSpc>
                <a:spcPct val="152600"/>
              </a:lnSpc>
              <a:spcBef>
                <a:spcPts val="795"/>
              </a:spcBef>
            </a:pPr>
            <a:r>
              <a:rPr sz="1100" dirty="0">
                <a:solidFill>
                  <a:srgbClr val="FFFFFF"/>
                </a:solidFill>
                <a:latin typeface="Carlito"/>
                <a:cs typeface="Carlito"/>
              </a:rPr>
              <a:t>It was </a:t>
            </a:r>
            <a:r>
              <a:rPr sz="1100" spc="-5" dirty="0">
                <a:solidFill>
                  <a:srgbClr val="FFFFFF"/>
                </a:solidFill>
                <a:latin typeface="Carlito"/>
                <a:cs typeface="Carlito"/>
              </a:rPr>
              <a:t>mainly used for </a:t>
            </a:r>
            <a:r>
              <a:rPr sz="1100" dirty="0">
                <a:solidFill>
                  <a:srgbClr val="FFFFFF"/>
                </a:solidFill>
                <a:latin typeface="Carlito"/>
                <a:cs typeface="Carlito"/>
              </a:rPr>
              <a:t>the </a:t>
            </a:r>
            <a:r>
              <a:rPr sz="1100" spc="-5" dirty="0">
                <a:solidFill>
                  <a:srgbClr val="FFFFFF"/>
                </a:solidFill>
                <a:latin typeface="Carlito"/>
                <a:cs typeface="Carlito"/>
              </a:rPr>
              <a:t>security  </a:t>
            </a:r>
            <a:r>
              <a:rPr sz="1100" dirty="0">
                <a:solidFill>
                  <a:srgbClr val="FFFFFF"/>
                </a:solidFill>
                <a:latin typeface="Carlito"/>
                <a:cs typeface="Carlito"/>
              </a:rPr>
              <a:t>needed </a:t>
            </a:r>
            <a:r>
              <a:rPr sz="1100" spc="-5" dirty="0">
                <a:solidFill>
                  <a:srgbClr val="FFFFFF"/>
                </a:solidFill>
                <a:latin typeface="Carlito"/>
                <a:cs typeface="Carlito"/>
              </a:rPr>
              <a:t>for passwords but </a:t>
            </a:r>
            <a:r>
              <a:rPr sz="1100" dirty="0">
                <a:solidFill>
                  <a:srgbClr val="FFFFFF"/>
                </a:solidFill>
                <a:latin typeface="Carlito"/>
                <a:cs typeface="Carlito"/>
              </a:rPr>
              <a:t>now  </a:t>
            </a:r>
            <a:r>
              <a:rPr sz="1100" spc="-5" dirty="0">
                <a:solidFill>
                  <a:srgbClr val="FFFFFF"/>
                </a:solidFill>
                <a:latin typeface="Carlito"/>
                <a:cs typeface="Carlito"/>
              </a:rPr>
              <a:t>cryptography </a:t>
            </a:r>
            <a:r>
              <a:rPr sz="1100" dirty="0">
                <a:solidFill>
                  <a:srgbClr val="FFFFFF"/>
                </a:solidFill>
                <a:latin typeface="Carlito"/>
                <a:cs typeface="Carlito"/>
              </a:rPr>
              <a:t>is </a:t>
            </a:r>
            <a:r>
              <a:rPr sz="1100" spc="-5" dirty="0">
                <a:solidFill>
                  <a:srgbClr val="FFFFFF"/>
                </a:solidFill>
                <a:latin typeface="Carlito"/>
                <a:cs typeface="Carlito"/>
              </a:rPr>
              <a:t>very important due to  </a:t>
            </a:r>
            <a:r>
              <a:rPr sz="1100" dirty="0">
                <a:solidFill>
                  <a:srgbClr val="FFFFFF"/>
                </a:solidFill>
                <a:latin typeface="Carlito"/>
                <a:cs typeface="Carlito"/>
              </a:rPr>
              <a:t>the Internet's </a:t>
            </a:r>
            <a:r>
              <a:rPr sz="1100" spc="-5" dirty="0">
                <a:solidFill>
                  <a:srgbClr val="FFFFFF"/>
                </a:solidFill>
                <a:latin typeface="Carlito"/>
                <a:cs typeface="Carlito"/>
              </a:rPr>
              <a:t>flow </a:t>
            </a:r>
            <a:r>
              <a:rPr sz="1100" dirty="0">
                <a:solidFill>
                  <a:srgbClr val="FFFFFF"/>
                </a:solidFill>
                <a:latin typeface="Carlito"/>
                <a:cs typeface="Carlito"/>
              </a:rPr>
              <a:t>of </a:t>
            </a:r>
            <a:r>
              <a:rPr sz="1100" spc="-5" dirty="0">
                <a:solidFill>
                  <a:srgbClr val="FFFFFF"/>
                </a:solidFill>
                <a:latin typeface="Carlito"/>
                <a:cs typeface="Carlito"/>
              </a:rPr>
              <a:t>sensitive  information such </a:t>
            </a:r>
            <a:r>
              <a:rPr sz="1100" dirty="0">
                <a:solidFill>
                  <a:srgbClr val="FFFFFF"/>
                </a:solidFill>
                <a:latin typeface="Carlito"/>
                <a:cs typeface="Carlito"/>
              </a:rPr>
              <a:t>as </a:t>
            </a:r>
            <a:r>
              <a:rPr sz="1100" spc="-5" dirty="0">
                <a:solidFill>
                  <a:srgbClr val="FFFFFF"/>
                </a:solidFill>
                <a:latin typeface="Carlito"/>
                <a:cs typeface="Carlito"/>
              </a:rPr>
              <a:t>credit </a:t>
            </a:r>
            <a:r>
              <a:rPr sz="1100" dirty="0">
                <a:solidFill>
                  <a:srgbClr val="FFFFFF"/>
                </a:solidFill>
                <a:latin typeface="Carlito"/>
                <a:cs typeface="Carlito"/>
              </a:rPr>
              <a:t>card  </a:t>
            </a:r>
            <a:r>
              <a:rPr sz="1100" spc="-5" dirty="0">
                <a:solidFill>
                  <a:srgbClr val="FFFFFF"/>
                </a:solidFill>
                <a:latin typeface="Carlito"/>
                <a:cs typeface="Carlito"/>
              </a:rPr>
              <a:t>information </a:t>
            </a:r>
            <a:r>
              <a:rPr sz="1100" dirty="0">
                <a:solidFill>
                  <a:srgbClr val="FFFFFF"/>
                </a:solidFill>
                <a:latin typeface="Carlito"/>
                <a:cs typeface="Carlito"/>
              </a:rPr>
              <a:t>and </a:t>
            </a:r>
            <a:r>
              <a:rPr sz="1100" spc="-5" dirty="0">
                <a:solidFill>
                  <a:srgbClr val="FFFFFF"/>
                </a:solidFill>
                <a:latin typeface="Carlito"/>
                <a:cs typeface="Carlito"/>
              </a:rPr>
              <a:t>other sensitive  information </a:t>
            </a:r>
            <a:r>
              <a:rPr sz="1100" dirty="0">
                <a:solidFill>
                  <a:srgbClr val="FFFFFF"/>
                </a:solidFill>
                <a:latin typeface="Carlito"/>
                <a:cs typeface="Carlito"/>
              </a:rPr>
              <a:t>which is </a:t>
            </a:r>
            <a:r>
              <a:rPr sz="1100" spc="-5" dirty="0">
                <a:solidFill>
                  <a:srgbClr val="FFFFFF"/>
                </a:solidFill>
                <a:latin typeface="Carlito"/>
                <a:cs typeface="Carlito"/>
              </a:rPr>
              <a:t>easy to </a:t>
            </a:r>
            <a:r>
              <a:rPr sz="1100" dirty="0">
                <a:solidFill>
                  <a:srgbClr val="FFFFFF"/>
                </a:solidFill>
                <a:latin typeface="Carlito"/>
                <a:cs typeface="Carlito"/>
              </a:rPr>
              <a:t>monitor </a:t>
            </a:r>
            <a:r>
              <a:rPr sz="1100" spc="-10" dirty="0">
                <a:solidFill>
                  <a:srgbClr val="FFFFFF"/>
                </a:solidFill>
                <a:latin typeface="Carlito"/>
                <a:cs typeface="Carlito"/>
              </a:rPr>
              <a:t>by  </a:t>
            </a:r>
            <a:r>
              <a:rPr sz="1100" spc="-5" dirty="0">
                <a:solidFill>
                  <a:srgbClr val="FFFFFF"/>
                </a:solidFill>
                <a:latin typeface="Carlito"/>
                <a:cs typeface="Carlito"/>
              </a:rPr>
              <a:t>unintended </a:t>
            </a:r>
            <a:r>
              <a:rPr sz="1100" dirty="0">
                <a:solidFill>
                  <a:srgbClr val="FFFFFF"/>
                </a:solidFill>
                <a:latin typeface="Carlito"/>
                <a:cs typeface="Carlito"/>
              </a:rPr>
              <a:t>third </a:t>
            </a:r>
            <a:r>
              <a:rPr sz="1100" spc="-5" dirty="0">
                <a:solidFill>
                  <a:srgbClr val="FFFFFF"/>
                </a:solidFill>
                <a:latin typeface="Carlito"/>
                <a:cs typeface="Carlito"/>
              </a:rPr>
              <a:t>hand</a:t>
            </a:r>
            <a:r>
              <a:rPr sz="1100" spc="-10" dirty="0">
                <a:solidFill>
                  <a:srgbClr val="FFFFFF"/>
                </a:solidFill>
                <a:latin typeface="Carlito"/>
                <a:cs typeface="Carlito"/>
              </a:rPr>
              <a:t> </a:t>
            </a:r>
            <a:r>
              <a:rPr sz="1100" spc="-5" dirty="0">
                <a:solidFill>
                  <a:srgbClr val="FFFFFF"/>
                </a:solidFill>
                <a:latin typeface="Carlito"/>
                <a:cs typeface="Carlito"/>
              </a:rPr>
              <a:t>parties.</a:t>
            </a:r>
            <a:endParaRPr sz="1100">
              <a:latin typeface="Carlito"/>
              <a:cs typeface="Carlito"/>
            </a:endParaRPr>
          </a:p>
          <a:p>
            <a:pPr marL="96520" marR="92710">
              <a:lnSpc>
                <a:spcPct val="152300"/>
              </a:lnSpc>
              <a:spcBef>
                <a:spcPts val="810"/>
              </a:spcBef>
            </a:pPr>
            <a:r>
              <a:rPr sz="1100" spc="-5" dirty="0">
                <a:solidFill>
                  <a:srgbClr val="FFFFFF"/>
                </a:solidFill>
                <a:latin typeface="Carlito"/>
                <a:cs typeface="Carlito"/>
              </a:rPr>
              <a:t>The </a:t>
            </a:r>
            <a:r>
              <a:rPr sz="1100" dirty="0">
                <a:solidFill>
                  <a:srgbClr val="FFFFFF"/>
                </a:solidFill>
                <a:latin typeface="Carlito"/>
                <a:cs typeface="Carlito"/>
              </a:rPr>
              <a:t>idea </a:t>
            </a:r>
            <a:r>
              <a:rPr sz="1100" spc="-5" dirty="0">
                <a:solidFill>
                  <a:srgbClr val="FFFFFF"/>
                </a:solidFill>
                <a:latin typeface="Carlito"/>
                <a:cs typeface="Carlito"/>
              </a:rPr>
              <a:t>behind enciphering </a:t>
            </a:r>
            <a:r>
              <a:rPr sz="1100" dirty="0">
                <a:solidFill>
                  <a:srgbClr val="FFFFFF"/>
                </a:solidFill>
                <a:latin typeface="Carlito"/>
                <a:cs typeface="Carlito"/>
              </a:rPr>
              <a:t>a message is  to </a:t>
            </a:r>
            <a:r>
              <a:rPr sz="1100" spc="-5" dirty="0">
                <a:solidFill>
                  <a:srgbClr val="FFFFFF"/>
                </a:solidFill>
                <a:latin typeface="Carlito"/>
                <a:cs typeface="Carlito"/>
              </a:rPr>
              <a:t>make </a:t>
            </a:r>
            <a:r>
              <a:rPr sz="1100" dirty="0">
                <a:solidFill>
                  <a:srgbClr val="FFFFFF"/>
                </a:solidFill>
                <a:latin typeface="Carlito"/>
                <a:cs typeface="Carlito"/>
              </a:rPr>
              <a:t>it </a:t>
            </a:r>
            <a:r>
              <a:rPr sz="1100" spc="-5" dirty="0">
                <a:solidFill>
                  <a:srgbClr val="FFFFFF"/>
                </a:solidFill>
                <a:latin typeface="Carlito"/>
                <a:cs typeface="Carlito"/>
              </a:rPr>
              <a:t>worthless to everyone except  for the party with </a:t>
            </a:r>
            <a:r>
              <a:rPr sz="1100" dirty="0">
                <a:solidFill>
                  <a:srgbClr val="FFFFFF"/>
                </a:solidFill>
                <a:latin typeface="Carlito"/>
                <a:cs typeface="Carlito"/>
              </a:rPr>
              <a:t>the </a:t>
            </a:r>
            <a:r>
              <a:rPr sz="1100" spc="-5" dirty="0">
                <a:solidFill>
                  <a:srgbClr val="FFFFFF"/>
                </a:solidFill>
                <a:latin typeface="Carlito"/>
                <a:cs typeface="Carlito"/>
              </a:rPr>
              <a:t>deciphering </a:t>
            </a:r>
            <a:r>
              <a:rPr sz="1100" dirty="0">
                <a:solidFill>
                  <a:srgbClr val="FFFFFF"/>
                </a:solidFill>
                <a:latin typeface="Carlito"/>
                <a:cs typeface="Carlito"/>
              </a:rPr>
              <a:t>"key".</a:t>
            </a:r>
            <a:endParaRPr sz="1100">
              <a:latin typeface="Carlito"/>
              <a:cs typeface="Carlito"/>
            </a:endParaRPr>
          </a:p>
        </p:txBody>
      </p:sp>
      <p:grpSp>
        <p:nvGrpSpPr>
          <p:cNvPr id="7" name="object 7"/>
          <p:cNvGrpSpPr/>
          <p:nvPr/>
        </p:nvGrpSpPr>
        <p:grpSpPr>
          <a:xfrm>
            <a:off x="4615179" y="8249208"/>
            <a:ext cx="2663825" cy="1597025"/>
            <a:chOff x="4615179" y="8249208"/>
            <a:chExt cx="2663825" cy="1597025"/>
          </a:xfrm>
        </p:grpSpPr>
        <p:sp>
          <p:nvSpPr>
            <p:cNvPr id="8" name="object 8"/>
            <p:cNvSpPr/>
            <p:nvPr/>
          </p:nvSpPr>
          <p:spPr>
            <a:xfrm>
              <a:off x="4618354" y="8252383"/>
              <a:ext cx="2657475" cy="1590675"/>
            </a:xfrm>
            <a:custGeom>
              <a:avLst/>
              <a:gdLst/>
              <a:ahLst/>
              <a:cxnLst/>
              <a:rect l="l" t="t" r="r" b="b"/>
              <a:pathLst>
                <a:path w="2657475" h="1590675">
                  <a:moveTo>
                    <a:pt x="0" y="1590674"/>
                  </a:moveTo>
                  <a:lnTo>
                    <a:pt x="2657475" y="1590674"/>
                  </a:lnTo>
                  <a:lnTo>
                    <a:pt x="2657475" y="0"/>
                  </a:lnTo>
                  <a:lnTo>
                    <a:pt x="0" y="0"/>
                  </a:lnTo>
                  <a:lnTo>
                    <a:pt x="0" y="1590674"/>
                  </a:lnTo>
                  <a:close/>
                </a:path>
              </a:pathLst>
            </a:custGeom>
            <a:ln w="6350">
              <a:solidFill>
                <a:srgbClr val="000000"/>
              </a:solidFill>
            </a:ln>
          </p:spPr>
          <p:txBody>
            <a:bodyPr wrap="square" lIns="0" tIns="0" rIns="0" bIns="0" rtlCol="0"/>
            <a:lstStyle/>
            <a:p>
              <a:endParaRPr/>
            </a:p>
          </p:txBody>
        </p:sp>
        <p:sp>
          <p:nvSpPr>
            <p:cNvPr id="9" name="object 9"/>
            <p:cNvSpPr/>
            <p:nvPr/>
          </p:nvSpPr>
          <p:spPr>
            <a:xfrm>
              <a:off x="4713731" y="8301367"/>
              <a:ext cx="2467356" cy="1493380"/>
            </a:xfrm>
            <a:prstGeom prst="rect">
              <a:avLst/>
            </a:prstGeom>
            <a:blipFill>
              <a:blip r:embed="rId3" cstate="print"/>
              <a:stretch>
                <a:fillRect/>
              </a:stretch>
            </a:blipFill>
          </p:spPr>
          <p:txBody>
            <a:bodyPr wrap="square" lIns="0" tIns="0" rIns="0" bIns="0" rtlCol="0"/>
            <a:lstStyle/>
            <a:p>
              <a:endParaRPr/>
            </a:p>
          </p:txBody>
        </p:sp>
      </p:gr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EB7BFF-21D2-4532-A6CE-6A31B43AB2B8}"/>
              </a:ext>
            </a:extLst>
          </p:cNvPr>
          <p:cNvSpPr>
            <a:spLocks noGrp="1"/>
          </p:cNvSpPr>
          <p:nvPr>
            <p:ph type="title"/>
          </p:nvPr>
        </p:nvSpPr>
        <p:spPr/>
        <p:txBody>
          <a:bodyPr/>
          <a:lstStyle/>
          <a:p>
            <a:pPr algn="ctr"/>
            <a:r>
              <a:rPr lang="en-US" sz="5400" dirty="0">
                <a:latin typeface="Algerian" panose="04020705040A02060702" pitchFamily="82" charset="0"/>
              </a:rPr>
              <a:t>HILL CIPHER:</a:t>
            </a:r>
            <a:endParaRPr lang="en-PK" sz="5400" dirty="0">
              <a:latin typeface="Algerian" panose="04020705040A02060702" pitchFamily="82" charset="0"/>
            </a:endParaRPr>
          </a:p>
        </p:txBody>
      </p:sp>
      <p:sp>
        <p:nvSpPr>
          <p:cNvPr id="7" name="Text Placeholder 6">
            <a:extLst>
              <a:ext uri="{FF2B5EF4-FFF2-40B4-BE49-F238E27FC236}">
                <a16:creationId xmlns:a16="http://schemas.microsoft.com/office/drawing/2014/main" id="{931B7A13-021A-47BF-89CE-B35D2492EDB5}"/>
              </a:ext>
            </a:extLst>
          </p:cNvPr>
          <p:cNvSpPr>
            <a:spLocks noGrp="1"/>
          </p:cNvSpPr>
          <p:nvPr>
            <p:ph type="body" idx="1"/>
          </p:nvPr>
        </p:nvSpPr>
        <p:spPr>
          <a:xfrm>
            <a:off x="337608" y="1384300"/>
            <a:ext cx="6742937" cy="5755422"/>
          </a:xfrm>
        </p:spPr>
        <p:txBody>
          <a:bodyPr/>
          <a:lstStyle/>
          <a:p>
            <a:pPr algn="ctr"/>
            <a:r>
              <a:rPr lang="en-US" sz="2800" u="sng" dirty="0">
                <a:latin typeface="Baskerville Old Face" panose="02020602080505020303" pitchFamily="18" charset="0"/>
              </a:rPr>
              <a:t>KEY COMPONENTS:</a:t>
            </a:r>
          </a:p>
          <a:p>
            <a:endParaRPr lang="en-US" sz="2000" u="sng" dirty="0">
              <a:latin typeface="Baskerville Old Face" panose="02020602080505020303" pitchFamily="18" charset="0"/>
            </a:endParaRPr>
          </a:p>
          <a:p>
            <a:pPr marL="285750" indent="-285750">
              <a:buClr>
                <a:schemeClr val="bg1"/>
              </a:buClr>
              <a:buFont typeface="Wingdings" panose="05000000000000000000" pitchFamily="2" charset="2"/>
              <a:buChar char="Ø"/>
            </a:pPr>
            <a:r>
              <a:rPr lang="en-US" sz="1800" dirty="0">
                <a:latin typeface="Baskerville Old Face" panose="02020602080505020303" pitchFamily="18" charset="0"/>
              </a:rPr>
              <a:t>Cipher Matrix (Key) K</a:t>
            </a:r>
          </a:p>
          <a:p>
            <a:pPr marL="285750" indent="-285750">
              <a:buClr>
                <a:schemeClr val="bg1"/>
              </a:buClr>
              <a:buFont typeface="Wingdings" panose="05000000000000000000" pitchFamily="2" charset="2"/>
              <a:buChar char="Ø"/>
            </a:pPr>
            <a:r>
              <a:rPr lang="en-US" sz="1800" dirty="0">
                <a:latin typeface="Baskerville Old Face" panose="02020602080505020303" pitchFamily="18" charset="0"/>
              </a:rPr>
              <a:t>Plain Matrix (Obtained by converting plain text into ASCII values)</a:t>
            </a:r>
          </a:p>
          <a:p>
            <a:pPr marL="285750" indent="-285750">
              <a:buClr>
                <a:schemeClr val="bg1"/>
              </a:buClr>
              <a:buFont typeface="Wingdings" panose="05000000000000000000" pitchFamily="2" charset="2"/>
              <a:buChar char="Ø"/>
            </a:pPr>
            <a:r>
              <a:rPr lang="en-US" sz="1800" dirty="0">
                <a:latin typeface="Baskerville Old Face" panose="02020602080505020303" pitchFamily="18" charset="0"/>
              </a:rPr>
              <a:t>Decipher Matrix (Inverse of Cipher Matrix) K</a:t>
            </a:r>
            <a:r>
              <a:rPr lang="en-US" sz="1800" baseline="30000" dirty="0">
                <a:latin typeface="Baskerville Old Face" panose="02020602080505020303" pitchFamily="18" charset="0"/>
              </a:rPr>
              <a:t>-1</a:t>
            </a:r>
            <a:endParaRPr lang="en-US" sz="1800" dirty="0">
              <a:latin typeface="Baskerville Old Face" panose="02020602080505020303" pitchFamily="18" charset="0"/>
            </a:endParaRPr>
          </a:p>
          <a:p>
            <a:pPr>
              <a:buClr>
                <a:schemeClr val="bg1"/>
              </a:buClr>
            </a:pPr>
            <a:endParaRPr lang="en-US" dirty="0">
              <a:latin typeface="Baskerville Old Face" panose="02020602080505020303" pitchFamily="18" charset="0"/>
            </a:endParaRPr>
          </a:p>
          <a:p>
            <a:pPr>
              <a:buClr>
                <a:schemeClr val="bg1"/>
              </a:buClr>
            </a:pPr>
            <a:endParaRPr lang="en-US" dirty="0">
              <a:latin typeface="Baskerville Old Face" panose="02020602080505020303" pitchFamily="18" charset="0"/>
            </a:endParaRPr>
          </a:p>
          <a:p>
            <a:pPr algn="ctr">
              <a:buClr>
                <a:schemeClr val="bg1"/>
              </a:buClr>
            </a:pPr>
            <a:r>
              <a:rPr lang="en-US" sz="2400" b="1" u="sng" dirty="0">
                <a:latin typeface="Baskerville Old Face" panose="02020602080505020303" pitchFamily="18" charset="0"/>
              </a:rPr>
              <a:t>IS HILL CIPHER AN EFFICIENT CYPHING ALGORITHM?</a:t>
            </a:r>
          </a:p>
          <a:p>
            <a:pPr algn="l">
              <a:buClr>
                <a:schemeClr val="bg1"/>
              </a:buClr>
            </a:pPr>
            <a:endParaRPr lang="en-US" dirty="0">
              <a:latin typeface="Baskerville Old Face" panose="02020602080505020303" pitchFamily="18" charset="0"/>
            </a:endParaRPr>
          </a:p>
          <a:p>
            <a:pPr algn="l">
              <a:buClr>
                <a:schemeClr val="bg1"/>
              </a:buClr>
            </a:pPr>
            <a:r>
              <a:rPr lang="en-US" dirty="0">
                <a:latin typeface="Baskerville Old Face" panose="02020602080505020303" pitchFamily="18" charset="0"/>
              </a:rPr>
              <a:t>The basic Hill cipher is vulnerable to a known-plaintext attack, however,(if you know the plaintext and corresponding ciphertext the key can be recovered) because it is completely linear. </a:t>
            </a:r>
          </a:p>
          <a:p>
            <a:pPr algn="l">
              <a:buClr>
                <a:schemeClr val="bg1"/>
              </a:buClr>
            </a:pPr>
            <a:r>
              <a:rPr lang="en-US" dirty="0">
                <a:latin typeface="Baskerville Old Face" panose="02020602080505020303" pitchFamily="18" charset="0"/>
              </a:rPr>
              <a:t>For the case of a 2 by 2 hill cipher, we could attack it by measuring the frequencies of all the digraphs that occur in the ciphertext. In standard English, the most common digraph is '</a:t>
            </a:r>
            <a:r>
              <a:rPr lang="en-US" dirty="0" err="1">
                <a:latin typeface="Baskerville Old Face" panose="02020602080505020303" pitchFamily="18" charset="0"/>
              </a:rPr>
              <a:t>th</a:t>
            </a:r>
            <a:r>
              <a:rPr lang="en-US" dirty="0">
                <a:latin typeface="Baskerville Old Face" panose="02020602080505020303" pitchFamily="18" charset="0"/>
              </a:rPr>
              <a:t>', followed by 'he'. If we know the hill cipher has been employed and the most common digraph is '</a:t>
            </a:r>
            <a:r>
              <a:rPr lang="en-US" dirty="0" err="1">
                <a:latin typeface="Baskerville Old Face" panose="02020602080505020303" pitchFamily="18" charset="0"/>
              </a:rPr>
              <a:t>kx</a:t>
            </a:r>
            <a:r>
              <a:rPr lang="en-US" dirty="0">
                <a:latin typeface="Baskerville Old Face" panose="02020602080505020303" pitchFamily="18" charset="0"/>
              </a:rPr>
              <a:t>', followed by '</a:t>
            </a:r>
            <a:r>
              <a:rPr lang="en-US" dirty="0" err="1">
                <a:latin typeface="Baskerville Old Face" panose="02020602080505020303" pitchFamily="18" charset="0"/>
              </a:rPr>
              <a:t>vz</a:t>
            </a:r>
            <a:r>
              <a:rPr lang="en-US" dirty="0">
                <a:latin typeface="Baskerville Old Face" panose="02020602080505020303" pitchFamily="18" charset="0"/>
              </a:rPr>
              <a:t>' (for example), we would guess that '</a:t>
            </a:r>
            <a:r>
              <a:rPr lang="en-US" dirty="0" err="1">
                <a:latin typeface="Baskerville Old Face" panose="02020602080505020303" pitchFamily="18" charset="0"/>
              </a:rPr>
              <a:t>kx</a:t>
            </a:r>
            <a:r>
              <a:rPr lang="en-US" dirty="0">
                <a:latin typeface="Baskerville Old Face" panose="02020602080505020303" pitchFamily="18" charset="0"/>
              </a:rPr>
              <a:t>' and '</a:t>
            </a:r>
            <a:r>
              <a:rPr lang="en-US" dirty="0" err="1">
                <a:latin typeface="Baskerville Old Face" panose="02020602080505020303" pitchFamily="18" charset="0"/>
              </a:rPr>
              <a:t>vz</a:t>
            </a:r>
            <a:r>
              <a:rPr lang="en-US" dirty="0">
                <a:latin typeface="Baskerville Old Face" panose="02020602080505020303" pitchFamily="18" charset="0"/>
              </a:rPr>
              <a:t>' correspond to '</a:t>
            </a:r>
            <a:r>
              <a:rPr lang="en-US" dirty="0" err="1">
                <a:latin typeface="Baskerville Old Face" panose="02020602080505020303" pitchFamily="18" charset="0"/>
              </a:rPr>
              <a:t>th</a:t>
            </a:r>
            <a:r>
              <a:rPr lang="en-US" dirty="0">
                <a:latin typeface="Baskerville Old Face" panose="02020602080505020303" pitchFamily="18" charset="0"/>
              </a:rPr>
              <a:t>' and 'he', respectively. This would mean [19, 7] and [7, 4] are sent to [10, 23] and [21, 25] respectively (after substituting letters for numbers). If K was the encrypting matrix, we would have:</a:t>
            </a:r>
          </a:p>
          <a:p>
            <a:pPr algn="ctr">
              <a:buClr>
                <a:schemeClr val="bg1"/>
              </a:buClr>
            </a:pPr>
            <a:endParaRPr lang="en-US" dirty="0">
              <a:latin typeface="Baskerville Old Face" panose="02020602080505020303" pitchFamily="18" charset="0"/>
            </a:endParaRPr>
          </a:p>
        </p:txBody>
      </p:sp>
      <p:sp>
        <p:nvSpPr>
          <p:cNvPr id="8" name="object 13">
            <a:extLst>
              <a:ext uri="{FF2B5EF4-FFF2-40B4-BE49-F238E27FC236}">
                <a16:creationId xmlns:a16="http://schemas.microsoft.com/office/drawing/2014/main" id="{077CC43B-FC61-4909-B98F-B9E517EF6600}"/>
              </a:ext>
            </a:extLst>
          </p:cNvPr>
          <p:cNvSpPr/>
          <p:nvPr/>
        </p:nvSpPr>
        <p:spPr>
          <a:xfrm>
            <a:off x="337609" y="394458"/>
            <a:ext cx="6742936" cy="1066800"/>
          </a:xfrm>
          <a:prstGeom prst="rect">
            <a:avLst/>
          </a:prstGeom>
          <a:blipFill>
            <a:blip r:embed="rId2" cstate="print"/>
            <a:stretch>
              <a:fillRect/>
            </a:stretch>
          </a:blipFill>
        </p:spPr>
        <p:txBody>
          <a:bodyPr wrap="square" lIns="0" tIns="0" rIns="0" bIns="0" rtlCol="0"/>
          <a:lstStyle/>
          <a:p>
            <a:pPr algn="ctr"/>
            <a:r>
              <a:rPr lang="en-US" sz="4400" dirty="0">
                <a:solidFill>
                  <a:schemeClr val="bg1"/>
                </a:solidFill>
                <a:latin typeface="Algerian" panose="04020705040A02060702" pitchFamily="82" charset="0"/>
              </a:rPr>
              <a:t>HILL CIPHER:</a:t>
            </a:r>
            <a:endParaRPr dirty="0">
              <a:solidFill>
                <a:schemeClr val="bg1"/>
              </a:solidFill>
              <a:latin typeface="Algerian" panose="04020705040A02060702" pitchFamily="82" charset="0"/>
            </a:endParaRPr>
          </a:p>
        </p:txBody>
      </p:sp>
      <p:pic>
        <p:nvPicPr>
          <p:cNvPr id="10" name="Picture 9">
            <a:extLst>
              <a:ext uri="{FF2B5EF4-FFF2-40B4-BE49-F238E27FC236}">
                <a16:creationId xmlns:a16="http://schemas.microsoft.com/office/drawing/2014/main" id="{E4B75B1F-A6B7-40B7-B237-C03682229AB4}"/>
              </a:ext>
            </a:extLst>
          </p:cNvPr>
          <p:cNvPicPr>
            <a:picLocks noChangeAspect="1"/>
          </p:cNvPicPr>
          <p:nvPr/>
        </p:nvPicPr>
        <p:blipFill>
          <a:blip r:embed="rId3"/>
          <a:stretch>
            <a:fillRect/>
          </a:stretch>
        </p:blipFill>
        <p:spPr>
          <a:xfrm>
            <a:off x="1187450" y="6871670"/>
            <a:ext cx="5334000" cy="3580430"/>
          </a:xfrm>
          <a:prstGeom prst="rect">
            <a:avLst/>
          </a:prstGeom>
        </p:spPr>
      </p:pic>
    </p:spTree>
    <p:extLst>
      <p:ext uri="{BB962C8B-B14F-4D97-AF65-F5344CB8AC3E}">
        <p14:creationId xmlns:p14="http://schemas.microsoft.com/office/powerpoint/2010/main" val="166039462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EB7BFF-21D2-4532-A6CE-6A31B43AB2B8}"/>
              </a:ext>
            </a:extLst>
          </p:cNvPr>
          <p:cNvSpPr>
            <a:spLocks noGrp="1"/>
          </p:cNvSpPr>
          <p:nvPr>
            <p:ph type="title"/>
          </p:nvPr>
        </p:nvSpPr>
        <p:spPr/>
        <p:txBody>
          <a:bodyPr/>
          <a:lstStyle/>
          <a:p>
            <a:pPr algn="ctr"/>
            <a:r>
              <a:rPr lang="en-US" sz="5400" dirty="0">
                <a:latin typeface="Algerian" panose="04020705040A02060702" pitchFamily="82" charset="0"/>
              </a:rPr>
              <a:t>HILL CIPHER:</a:t>
            </a:r>
            <a:endParaRPr lang="en-PK" sz="5400" dirty="0">
              <a:latin typeface="Algerian" panose="04020705040A02060702" pitchFamily="82" charset="0"/>
            </a:endParaRPr>
          </a:p>
        </p:txBody>
      </p:sp>
      <p:sp>
        <p:nvSpPr>
          <p:cNvPr id="7" name="Text Placeholder 6">
            <a:extLst>
              <a:ext uri="{FF2B5EF4-FFF2-40B4-BE49-F238E27FC236}">
                <a16:creationId xmlns:a16="http://schemas.microsoft.com/office/drawing/2014/main" id="{931B7A13-021A-47BF-89CE-B35D2492EDB5}"/>
              </a:ext>
            </a:extLst>
          </p:cNvPr>
          <p:cNvSpPr>
            <a:spLocks noGrp="1"/>
          </p:cNvSpPr>
          <p:nvPr>
            <p:ph type="body" idx="1"/>
          </p:nvPr>
        </p:nvSpPr>
        <p:spPr>
          <a:xfrm>
            <a:off x="488654" y="2451100"/>
            <a:ext cx="6742937" cy="3385542"/>
          </a:xfrm>
        </p:spPr>
        <p:txBody>
          <a:bodyPr/>
          <a:lstStyle/>
          <a:p>
            <a:pPr algn="l">
              <a:buClr>
                <a:schemeClr val="bg1"/>
              </a:buClr>
            </a:pPr>
            <a:r>
              <a:rPr lang="en-US" sz="2000" dirty="0">
                <a:latin typeface="Baskerville Old Face" panose="02020602080505020303" pitchFamily="18" charset="0"/>
              </a:rPr>
              <a:t>we would know whether our guess was correct. If it is not, we could try other combinations of common ciphertext digraphs until we get something that is correct.</a:t>
            </a:r>
          </a:p>
          <a:p>
            <a:pPr algn="l">
              <a:buClr>
                <a:schemeClr val="bg1"/>
              </a:buClr>
            </a:pPr>
            <a:endParaRPr lang="en-US" sz="2000" dirty="0">
              <a:latin typeface="Baskerville Old Face" panose="02020602080505020303" pitchFamily="18" charset="0"/>
            </a:endParaRPr>
          </a:p>
          <a:p>
            <a:pPr algn="l">
              <a:buClr>
                <a:schemeClr val="bg1"/>
              </a:buClr>
            </a:pPr>
            <a:r>
              <a:rPr lang="en-US" sz="2000" dirty="0">
                <a:latin typeface="Baskerville Old Face" panose="02020602080505020303" pitchFamily="18" charset="0"/>
              </a:rPr>
              <a:t>In general, the hill cipher will not be used on its own, since it is not all that secure. It is, however, still a useful step when combined with other non-linear operations, such as S-boxes (in modern ciphers). It is generally used because matrix multiplication provides good diffusion (it mixes things up nicely). Some modern ciphers use a matrix multiplication step to provide diffusion e.g. AES and Twofish use matrix multiplication as a part of their algorithms.</a:t>
            </a:r>
          </a:p>
        </p:txBody>
      </p:sp>
      <p:sp>
        <p:nvSpPr>
          <p:cNvPr id="8" name="object 13">
            <a:extLst>
              <a:ext uri="{FF2B5EF4-FFF2-40B4-BE49-F238E27FC236}">
                <a16:creationId xmlns:a16="http://schemas.microsoft.com/office/drawing/2014/main" id="{077CC43B-FC61-4909-B98F-B9E517EF6600}"/>
              </a:ext>
            </a:extLst>
          </p:cNvPr>
          <p:cNvSpPr/>
          <p:nvPr/>
        </p:nvSpPr>
        <p:spPr>
          <a:xfrm>
            <a:off x="337609" y="394458"/>
            <a:ext cx="6742936" cy="1066800"/>
          </a:xfrm>
          <a:prstGeom prst="rect">
            <a:avLst/>
          </a:prstGeom>
          <a:blipFill>
            <a:blip r:embed="rId2" cstate="print"/>
            <a:stretch>
              <a:fillRect/>
            </a:stretch>
          </a:blipFill>
        </p:spPr>
        <p:txBody>
          <a:bodyPr wrap="square" lIns="0" tIns="0" rIns="0" bIns="0" rtlCol="0"/>
          <a:lstStyle/>
          <a:p>
            <a:pPr algn="ctr"/>
            <a:r>
              <a:rPr lang="en-US" sz="4400" dirty="0">
                <a:solidFill>
                  <a:schemeClr val="bg1"/>
                </a:solidFill>
                <a:latin typeface="Algerian" panose="04020705040A02060702" pitchFamily="82" charset="0"/>
              </a:rPr>
              <a:t>HILL CIPHER:</a:t>
            </a:r>
            <a:endParaRPr dirty="0">
              <a:solidFill>
                <a:schemeClr val="bg1"/>
              </a:solidFill>
              <a:latin typeface="Algerian" panose="04020705040A02060702" pitchFamily="82" charset="0"/>
            </a:endParaRPr>
          </a:p>
        </p:txBody>
      </p:sp>
    </p:spTree>
    <p:extLst>
      <p:ext uri="{BB962C8B-B14F-4D97-AF65-F5344CB8AC3E}">
        <p14:creationId xmlns:p14="http://schemas.microsoft.com/office/powerpoint/2010/main" val="394787033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902"/>
            <a:ext cx="7560945" cy="10690860"/>
          </a:xfrm>
          <a:custGeom>
            <a:avLst/>
            <a:gdLst/>
            <a:ahLst/>
            <a:cxnLst/>
            <a:rect l="l" t="t" r="r" b="b"/>
            <a:pathLst>
              <a:path w="7560945" h="10690860">
                <a:moveTo>
                  <a:pt x="7560564" y="0"/>
                </a:moveTo>
                <a:lnTo>
                  <a:pt x="0" y="0"/>
                </a:lnTo>
                <a:lnTo>
                  <a:pt x="0" y="10690479"/>
                </a:lnTo>
                <a:lnTo>
                  <a:pt x="7560564" y="10690479"/>
                </a:lnTo>
                <a:lnTo>
                  <a:pt x="7560564" y="0"/>
                </a:lnTo>
                <a:close/>
              </a:path>
            </a:pathLst>
          </a:custGeom>
          <a:solidFill>
            <a:srgbClr val="000000"/>
          </a:solidFill>
        </p:spPr>
        <p:txBody>
          <a:bodyPr wrap="square" lIns="0" tIns="0" rIns="0" bIns="0" rtlCol="0"/>
          <a:lstStyle/>
          <a:p>
            <a:endParaRPr/>
          </a:p>
        </p:txBody>
      </p:sp>
      <p:grpSp>
        <p:nvGrpSpPr>
          <p:cNvPr id="3" name="object 3"/>
          <p:cNvGrpSpPr/>
          <p:nvPr/>
        </p:nvGrpSpPr>
        <p:grpSpPr>
          <a:xfrm>
            <a:off x="0" y="1902"/>
            <a:ext cx="7560945" cy="10690860"/>
            <a:chOff x="0" y="1902"/>
            <a:chExt cx="7560945" cy="10690860"/>
          </a:xfrm>
        </p:grpSpPr>
        <p:sp>
          <p:nvSpPr>
            <p:cNvPr id="4" name="object 4"/>
            <p:cNvSpPr/>
            <p:nvPr/>
          </p:nvSpPr>
          <p:spPr>
            <a:xfrm>
              <a:off x="0" y="1902"/>
              <a:ext cx="7560945" cy="10690860"/>
            </a:xfrm>
            <a:custGeom>
              <a:avLst/>
              <a:gdLst/>
              <a:ahLst/>
              <a:cxnLst/>
              <a:rect l="l" t="t" r="r" b="b"/>
              <a:pathLst>
                <a:path w="7560945" h="10690860">
                  <a:moveTo>
                    <a:pt x="7560564" y="0"/>
                  </a:moveTo>
                  <a:lnTo>
                    <a:pt x="0" y="0"/>
                  </a:lnTo>
                  <a:lnTo>
                    <a:pt x="0" y="10690479"/>
                  </a:lnTo>
                </a:path>
              </a:pathLst>
            </a:custGeom>
            <a:ln w="12700">
              <a:solidFill>
                <a:srgbClr val="2E528F"/>
              </a:solidFill>
            </a:ln>
          </p:spPr>
          <p:txBody>
            <a:bodyPr wrap="square" lIns="0" tIns="0" rIns="0" bIns="0" rtlCol="0"/>
            <a:lstStyle/>
            <a:p>
              <a:endParaRPr/>
            </a:p>
          </p:txBody>
        </p:sp>
        <p:sp>
          <p:nvSpPr>
            <p:cNvPr id="5" name="object 5"/>
            <p:cNvSpPr/>
            <p:nvPr/>
          </p:nvSpPr>
          <p:spPr>
            <a:xfrm>
              <a:off x="0" y="572133"/>
              <a:ext cx="2330450" cy="116839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0" y="572134"/>
              <a:ext cx="2205355" cy="1168400"/>
            </a:xfrm>
            <a:custGeom>
              <a:avLst/>
              <a:gdLst/>
              <a:ahLst/>
              <a:cxnLst/>
              <a:rect l="l" t="t" r="r" b="b"/>
              <a:pathLst>
                <a:path w="2205355" h="1168400">
                  <a:moveTo>
                    <a:pt x="0" y="0"/>
                  </a:moveTo>
                  <a:lnTo>
                    <a:pt x="1592834" y="0"/>
                  </a:lnTo>
                  <a:lnTo>
                    <a:pt x="2205355" y="584200"/>
                  </a:lnTo>
                  <a:lnTo>
                    <a:pt x="1592834" y="1168400"/>
                  </a:lnTo>
                  <a:lnTo>
                    <a:pt x="0" y="1168400"/>
                  </a:lnTo>
                  <a:lnTo>
                    <a:pt x="0" y="0"/>
                  </a:lnTo>
                  <a:close/>
                </a:path>
              </a:pathLst>
            </a:custGeom>
            <a:ln w="12700">
              <a:solidFill>
                <a:srgbClr val="2E528F"/>
              </a:solidFill>
            </a:ln>
          </p:spPr>
          <p:txBody>
            <a:bodyPr wrap="square" lIns="0" tIns="0" rIns="0" bIns="0" rtlCol="0"/>
            <a:lstStyle/>
            <a:p>
              <a:endParaRPr/>
            </a:p>
          </p:txBody>
        </p:sp>
        <p:sp>
          <p:nvSpPr>
            <p:cNvPr id="7" name="object 7"/>
            <p:cNvSpPr/>
            <p:nvPr/>
          </p:nvSpPr>
          <p:spPr>
            <a:xfrm>
              <a:off x="98084" y="956412"/>
              <a:ext cx="1604010" cy="740763"/>
            </a:xfrm>
            <a:prstGeom prst="rect">
              <a:avLst/>
            </a:prstGeom>
            <a:blipFill>
              <a:blip r:embed="rId3" cstate="print"/>
              <a:stretch>
                <a:fillRect/>
              </a:stretch>
            </a:blipFill>
          </p:spPr>
          <p:txBody>
            <a:bodyPr wrap="square" lIns="0" tIns="0" rIns="0" bIns="0" rtlCol="0"/>
            <a:lstStyle/>
            <a:p>
              <a:endParaRPr/>
            </a:p>
          </p:txBody>
        </p:sp>
      </p:grpSp>
      <p:sp>
        <p:nvSpPr>
          <p:cNvPr id="8" name="object 8"/>
          <p:cNvSpPr txBox="1">
            <a:spLocks noGrp="1"/>
          </p:cNvSpPr>
          <p:nvPr>
            <p:ph type="title"/>
          </p:nvPr>
        </p:nvSpPr>
        <p:spPr>
          <a:xfrm>
            <a:off x="98084" y="956410"/>
            <a:ext cx="1717802" cy="443711"/>
          </a:xfrm>
          <a:prstGeom prst="rect">
            <a:avLst/>
          </a:prstGeom>
        </p:spPr>
        <p:txBody>
          <a:bodyPr vert="horz" wrap="square" lIns="0" tIns="12700" rIns="0" bIns="0" rtlCol="0">
            <a:spAutoFit/>
          </a:bodyPr>
          <a:lstStyle/>
          <a:p>
            <a:pPr marL="12700">
              <a:lnSpc>
                <a:spcPct val="100000"/>
              </a:lnSpc>
              <a:spcBef>
                <a:spcPts val="100"/>
              </a:spcBef>
            </a:pPr>
            <a:r>
              <a:rPr sz="2800" dirty="0">
                <a:latin typeface="Algerian" panose="04020705040A02060702" pitchFamily="82" charset="0"/>
              </a:rPr>
              <a:t>Results</a:t>
            </a:r>
            <a:endParaRPr sz="4000" dirty="0">
              <a:latin typeface="Algerian" panose="04020705040A02060702" pitchFamily="82" charset="0"/>
            </a:endParaRPr>
          </a:p>
        </p:txBody>
      </p:sp>
      <p:sp>
        <p:nvSpPr>
          <p:cNvPr id="9" name="object 9"/>
          <p:cNvSpPr txBox="1"/>
          <p:nvPr/>
        </p:nvSpPr>
        <p:spPr>
          <a:xfrm>
            <a:off x="484505" y="1931669"/>
            <a:ext cx="6579870" cy="2187715"/>
          </a:xfrm>
          <a:prstGeom prst="rect">
            <a:avLst/>
          </a:prstGeom>
          <a:solidFill>
            <a:srgbClr val="000000"/>
          </a:solidFill>
          <a:ln w="9525">
            <a:solidFill>
              <a:srgbClr val="C00000"/>
            </a:solidFill>
          </a:ln>
        </p:spPr>
        <p:txBody>
          <a:bodyPr vert="horz" wrap="square" lIns="0" tIns="10160" rIns="0" bIns="0" rtlCol="0">
            <a:spAutoFit/>
          </a:bodyPr>
          <a:lstStyle/>
          <a:p>
            <a:pPr marL="91440" marR="162560">
              <a:lnSpc>
                <a:spcPct val="102000"/>
              </a:lnSpc>
              <a:spcBef>
                <a:spcPts val="80"/>
              </a:spcBef>
            </a:pPr>
            <a:r>
              <a:rPr sz="2000" spc="-65" dirty="0">
                <a:solidFill>
                  <a:srgbClr val="FFFFFF"/>
                </a:solidFill>
                <a:latin typeface="Arial"/>
                <a:cs typeface="Arial"/>
              </a:rPr>
              <a:t>Now </a:t>
            </a:r>
            <a:r>
              <a:rPr sz="2000" spc="-45" dirty="0">
                <a:solidFill>
                  <a:srgbClr val="FFFFFF"/>
                </a:solidFill>
                <a:latin typeface="Arial"/>
                <a:cs typeface="Arial"/>
              </a:rPr>
              <a:t>by </a:t>
            </a:r>
            <a:r>
              <a:rPr sz="2000" spc="-40" dirty="0">
                <a:solidFill>
                  <a:srgbClr val="FFFFFF"/>
                </a:solidFill>
                <a:latin typeface="Arial"/>
                <a:cs typeface="Arial"/>
              </a:rPr>
              <a:t>using linear </a:t>
            </a:r>
            <a:r>
              <a:rPr sz="2000" spc="-45" dirty="0">
                <a:solidFill>
                  <a:srgbClr val="FFFFFF"/>
                </a:solidFill>
                <a:latin typeface="Arial"/>
                <a:cs typeface="Arial"/>
              </a:rPr>
              <a:t>algebra </a:t>
            </a:r>
            <a:r>
              <a:rPr sz="2000" spc="-85" dirty="0">
                <a:solidFill>
                  <a:srgbClr val="FFFFFF"/>
                </a:solidFill>
                <a:latin typeface="Arial"/>
                <a:cs typeface="Arial"/>
              </a:rPr>
              <a:t>we </a:t>
            </a:r>
            <a:r>
              <a:rPr sz="2000" spc="-90" dirty="0">
                <a:solidFill>
                  <a:srgbClr val="FFFFFF"/>
                </a:solidFill>
                <a:latin typeface="Arial"/>
                <a:cs typeface="Arial"/>
              </a:rPr>
              <a:t>have </a:t>
            </a:r>
            <a:r>
              <a:rPr sz="2000" spc="-25" dirty="0">
                <a:solidFill>
                  <a:srgbClr val="FFFFFF"/>
                </a:solidFill>
                <a:latin typeface="Arial"/>
                <a:cs typeface="Arial"/>
              </a:rPr>
              <a:t>finally </a:t>
            </a:r>
            <a:r>
              <a:rPr sz="2000" spc="-40" dirty="0">
                <a:solidFill>
                  <a:srgbClr val="FFFFFF"/>
                </a:solidFill>
                <a:latin typeface="Arial"/>
                <a:cs typeface="Arial"/>
              </a:rPr>
              <a:t>encrypted </a:t>
            </a:r>
            <a:r>
              <a:rPr sz="2000" spc="-30" dirty="0">
                <a:solidFill>
                  <a:srgbClr val="FFFFFF"/>
                </a:solidFill>
                <a:latin typeface="Arial"/>
                <a:cs typeface="Arial"/>
              </a:rPr>
              <a:t>the  </a:t>
            </a:r>
            <a:r>
              <a:rPr sz="2000" spc="-100" dirty="0">
                <a:solidFill>
                  <a:srgbClr val="FFFFFF"/>
                </a:solidFill>
                <a:latin typeface="Arial"/>
                <a:cs typeface="Arial"/>
              </a:rPr>
              <a:t>message </a:t>
            </a:r>
            <a:r>
              <a:rPr sz="2000" b="1" u="sng" spc="-45" dirty="0">
                <a:solidFill>
                  <a:srgbClr val="FF0000"/>
                </a:solidFill>
                <a:latin typeface="Arial"/>
                <a:cs typeface="Arial"/>
              </a:rPr>
              <a:t>“</a:t>
            </a:r>
            <a:r>
              <a:rPr lang="en-US" sz="2000" b="1" u="sng" spc="-45" dirty="0">
                <a:solidFill>
                  <a:srgbClr val="FF0000"/>
                </a:solidFill>
                <a:latin typeface="Arial"/>
                <a:cs typeface="Arial"/>
              </a:rPr>
              <a:t>National University of Computer and Emerging Sciences</a:t>
            </a:r>
            <a:r>
              <a:rPr sz="2000" b="1" u="sng" spc="-155" dirty="0">
                <a:solidFill>
                  <a:srgbClr val="FF0000"/>
                </a:solidFill>
                <a:latin typeface="Arial"/>
                <a:cs typeface="Arial"/>
              </a:rPr>
              <a:t>”</a:t>
            </a:r>
            <a:r>
              <a:rPr sz="2000" spc="-155" dirty="0">
                <a:solidFill>
                  <a:srgbClr val="FFFFFF"/>
                </a:solidFill>
                <a:latin typeface="Arial"/>
                <a:cs typeface="Arial"/>
              </a:rPr>
              <a:t> </a:t>
            </a:r>
            <a:r>
              <a:rPr sz="2000" spc="-60" dirty="0">
                <a:solidFill>
                  <a:srgbClr val="FFFFFF"/>
                </a:solidFill>
                <a:latin typeface="Arial"/>
                <a:cs typeface="Arial"/>
              </a:rPr>
              <a:t>and </a:t>
            </a:r>
            <a:r>
              <a:rPr sz="2000" spc="-85" dirty="0">
                <a:solidFill>
                  <a:srgbClr val="FFFFFF"/>
                </a:solidFill>
                <a:latin typeface="Arial"/>
                <a:cs typeface="Arial"/>
              </a:rPr>
              <a:t>we </a:t>
            </a:r>
            <a:r>
              <a:rPr sz="2000" spc="-105" dirty="0">
                <a:solidFill>
                  <a:srgbClr val="FFFFFF"/>
                </a:solidFill>
                <a:latin typeface="Arial"/>
                <a:cs typeface="Arial"/>
              </a:rPr>
              <a:t>can </a:t>
            </a:r>
            <a:r>
              <a:rPr sz="2000" spc="-65" dirty="0">
                <a:solidFill>
                  <a:srgbClr val="FFFFFF"/>
                </a:solidFill>
                <a:latin typeface="Arial"/>
                <a:cs typeface="Arial"/>
              </a:rPr>
              <a:t>also  </a:t>
            </a:r>
            <a:r>
              <a:rPr sz="2000" spc="-25" dirty="0">
                <a:solidFill>
                  <a:srgbClr val="FFFFFF"/>
                </a:solidFill>
                <a:latin typeface="Arial"/>
                <a:cs typeface="Arial"/>
              </a:rPr>
              <a:t>decrypt </a:t>
            </a:r>
            <a:r>
              <a:rPr sz="2000" spc="-15" dirty="0">
                <a:solidFill>
                  <a:srgbClr val="FFFFFF"/>
                </a:solidFill>
                <a:latin typeface="Arial"/>
                <a:cs typeface="Arial"/>
              </a:rPr>
              <a:t>this </a:t>
            </a:r>
            <a:r>
              <a:rPr sz="2000" spc="-105" dirty="0">
                <a:solidFill>
                  <a:srgbClr val="FFFFFF"/>
                </a:solidFill>
                <a:latin typeface="Arial"/>
                <a:cs typeface="Arial"/>
              </a:rPr>
              <a:t>message </a:t>
            </a:r>
            <a:r>
              <a:rPr sz="2000" spc="-40" dirty="0">
                <a:solidFill>
                  <a:srgbClr val="FFFFFF"/>
                </a:solidFill>
                <a:latin typeface="Arial"/>
                <a:cs typeface="Arial"/>
              </a:rPr>
              <a:t>using </a:t>
            </a:r>
            <a:r>
              <a:rPr sz="2000" spc="-30" dirty="0">
                <a:solidFill>
                  <a:srgbClr val="FFFFFF"/>
                </a:solidFill>
                <a:latin typeface="Arial"/>
                <a:cs typeface="Arial"/>
              </a:rPr>
              <a:t>the </a:t>
            </a:r>
            <a:r>
              <a:rPr sz="2000" spc="-80" dirty="0">
                <a:solidFill>
                  <a:srgbClr val="FFFFFF"/>
                </a:solidFill>
                <a:latin typeface="Arial"/>
                <a:cs typeface="Arial"/>
              </a:rPr>
              <a:t>key. </a:t>
            </a:r>
            <a:r>
              <a:rPr sz="2000" spc="-55" dirty="0">
                <a:solidFill>
                  <a:srgbClr val="FFFFFF"/>
                </a:solidFill>
                <a:latin typeface="Arial"/>
                <a:cs typeface="Arial"/>
              </a:rPr>
              <a:t>Similarly, </a:t>
            </a:r>
            <a:r>
              <a:rPr sz="2000" spc="-35" dirty="0">
                <a:solidFill>
                  <a:srgbClr val="FFFFFF"/>
                </a:solidFill>
                <a:latin typeface="Arial"/>
                <a:cs typeface="Arial"/>
              </a:rPr>
              <a:t>by </a:t>
            </a:r>
            <a:r>
              <a:rPr sz="2000" spc="-40" dirty="0">
                <a:solidFill>
                  <a:srgbClr val="FFFFFF"/>
                </a:solidFill>
                <a:latin typeface="Arial"/>
                <a:cs typeface="Arial"/>
              </a:rPr>
              <a:t>using </a:t>
            </a:r>
            <a:r>
              <a:rPr sz="2000" spc="15" dirty="0">
                <a:solidFill>
                  <a:srgbClr val="FFFFFF"/>
                </a:solidFill>
                <a:latin typeface="Arial"/>
                <a:cs typeface="Arial"/>
              </a:rPr>
              <a:t>hill  </a:t>
            </a:r>
            <a:r>
              <a:rPr sz="2000" spc="-60" dirty="0">
                <a:solidFill>
                  <a:srgbClr val="FFFFFF"/>
                </a:solidFill>
                <a:latin typeface="Arial"/>
                <a:cs typeface="Arial"/>
              </a:rPr>
              <a:t>cypher and </a:t>
            </a:r>
            <a:r>
              <a:rPr sz="2000" spc="-40" dirty="0">
                <a:solidFill>
                  <a:srgbClr val="FFFFFF"/>
                </a:solidFill>
                <a:latin typeface="Arial"/>
                <a:cs typeface="Arial"/>
              </a:rPr>
              <a:t>matrix </a:t>
            </a:r>
            <a:r>
              <a:rPr sz="2000" spc="-10" dirty="0">
                <a:solidFill>
                  <a:srgbClr val="FFFFFF"/>
                </a:solidFill>
                <a:latin typeface="Arial"/>
                <a:cs typeface="Arial"/>
              </a:rPr>
              <a:t>multiplication </a:t>
            </a:r>
            <a:r>
              <a:rPr sz="2000" spc="-85" dirty="0">
                <a:solidFill>
                  <a:srgbClr val="FFFFFF"/>
                </a:solidFill>
                <a:latin typeface="Arial"/>
                <a:cs typeface="Arial"/>
              </a:rPr>
              <a:t>we </a:t>
            </a:r>
            <a:r>
              <a:rPr sz="2000" spc="-105" dirty="0">
                <a:solidFill>
                  <a:srgbClr val="FFFFFF"/>
                </a:solidFill>
                <a:latin typeface="Arial"/>
                <a:cs typeface="Arial"/>
              </a:rPr>
              <a:t>can </a:t>
            </a:r>
            <a:r>
              <a:rPr sz="2000" spc="-85" dirty="0">
                <a:solidFill>
                  <a:srgbClr val="FFFFFF"/>
                </a:solidFill>
                <a:latin typeface="Arial"/>
                <a:cs typeface="Arial"/>
              </a:rPr>
              <a:t>secure </a:t>
            </a:r>
            <a:r>
              <a:rPr sz="2000" spc="-60" dirty="0">
                <a:solidFill>
                  <a:srgbClr val="FFFFFF"/>
                </a:solidFill>
                <a:latin typeface="Arial"/>
                <a:cs typeface="Arial"/>
              </a:rPr>
              <a:t>and  </a:t>
            </a:r>
            <a:r>
              <a:rPr sz="2000" spc="-40" dirty="0">
                <a:solidFill>
                  <a:srgbClr val="FFFFFF"/>
                </a:solidFill>
                <a:latin typeface="Arial"/>
                <a:cs typeface="Arial"/>
              </a:rPr>
              <a:t>encrypt </a:t>
            </a:r>
            <a:r>
              <a:rPr sz="2000" spc="-95" dirty="0">
                <a:solidFill>
                  <a:srgbClr val="FFFFFF"/>
                </a:solidFill>
                <a:latin typeface="Arial"/>
                <a:cs typeface="Arial"/>
              </a:rPr>
              <a:t>any </a:t>
            </a:r>
            <a:r>
              <a:rPr sz="2000" spc="-40" dirty="0">
                <a:solidFill>
                  <a:srgbClr val="FFFFFF"/>
                </a:solidFill>
                <a:latin typeface="Arial"/>
                <a:cs typeface="Arial"/>
              </a:rPr>
              <a:t>normal </a:t>
            </a:r>
            <a:r>
              <a:rPr sz="2000" spc="-15" dirty="0">
                <a:solidFill>
                  <a:srgbClr val="FFFFFF"/>
                </a:solidFill>
                <a:latin typeface="Arial"/>
                <a:cs typeface="Arial"/>
              </a:rPr>
              <a:t>text </a:t>
            </a:r>
            <a:r>
              <a:rPr sz="2000" spc="-105" dirty="0">
                <a:solidFill>
                  <a:srgbClr val="FFFFFF"/>
                </a:solidFill>
                <a:latin typeface="Arial"/>
                <a:cs typeface="Arial"/>
              </a:rPr>
              <a:t>message </a:t>
            </a:r>
            <a:r>
              <a:rPr sz="2000" spc="-30" dirty="0">
                <a:solidFill>
                  <a:srgbClr val="FFFFFF"/>
                </a:solidFill>
                <a:latin typeface="Arial"/>
                <a:cs typeface="Arial"/>
              </a:rPr>
              <a:t>no matter </a:t>
            </a:r>
            <a:r>
              <a:rPr sz="2000" spc="-35" dirty="0">
                <a:solidFill>
                  <a:srgbClr val="FFFFFF"/>
                </a:solidFill>
                <a:latin typeface="Arial"/>
                <a:cs typeface="Arial"/>
              </a:rPr>
              <a:t>how </a:t>
            </a:r>
            <a:r>
              <a:rPr sz="2000" spc="-10" dirty="0">
                <a:solidFill>
                  <a:srgbClr val="FFFFFF"/>
                </a:solidFill>
                <a:latin typeface="Arial"/>
                <a:cs typeface="Arial"/>
              </a:rPr>
              <a:t>long </a:t>
            </a:r>
            <a:r>
              <a:rPr sz="2000" spc="-30" dirty="0">
                <a:solidFill>
                  <a:srgbClr val="FFFFFF"/>
                </a:solidFill>
                <a:latin typeface="Arial"/>
                <a:cs typeface="Arial"/>
              </a:rPr>
              <a:t>the  text, </a:t>
            </a:r>
            <a:r>
              <a:rPr sz="2000" spc="-85" dirty="0">
                <a:solidFill>
                  <a:srgbClr val="FFFFFF"/>
                </a:solidFill>
                <a:latin typeface="Arial"/>
                <a:cs typeface="Arial"/>
              </a:rPr>
              <a:t>we </a:t>
            </a:r>
            <a:r>
              <a:rPr sz="2000" spc="-105" dirty="0">
                <a:solidFill>
                  <a:srgbClr val="FFFFFF"/>
                </a:solidFill>
                <a:latin typeface="Arial"/>
                <a:cs typeface="Arial"/>
              </a:rPr>
              <a:t>can </a:t>
            </a:r>
            <a:r>
              <a:rPr sz="2000" spc="-35" dirty="0">
                <a:solidFill>
                  <a:srgbClr val="FFFFFF"/>
                </a:solidFill>
                <a:latin typeface="Arial"/>
                <a:cs typeface="Arial"/>
              </a:rPr>
              <a:t>encrypt </a:t>
            </a:r>
            <a:r>
              <a:rPr sz="2000" spc="60" dirty="0">
                <a:solidFill>
                  <a:srgbClr val="FFFFFF"/>
                </a:solidFill>
                <a:latin typeface="Arial"/>
                <a:cs typeface="Arial"/>
              </a:rPr>
              <a:t>it </a:t>
            </a:r>
            <a:r>
              <a:rPr sz="2000" spc="-60" dirty="0">
                <a:solidFill>
                  <a:srgbClr val="FFFFFF"/>
                </a:solidFill>
                <a:latin typeface="Arial"/>
                <a:cs typeface="Arial"/>
              </a:rPr>
              <a:t>and </a:t>
            </a:r>
            <a:r>
              <a:rPr sz="2000" spc="-95" dirty="0">
                <a:solidFill>
                  <a:srgbClr val="FFFFFF"/>
                </a:solidFill>
                <a:latin typeface="Arial"/>
                <a:cs typeface="Arial"/>
              </a:rPr>
              <a:t>make </a:t>
            </a:r>
            <a:r>
              <a:rPr sz="2000" spc="55" dirty="0">
                <a:solidFill>
                  <a:srgbClr val="FFFFFF"/>
                </a:solidFill>
                <a:latin typeface="Arial"/>
                <a:cs typeface="Arial"/>
              </a:rPr>
              <a:t>it </a:t>
            </a:r>
            <a:r>
              <a:rPr sz="2000" spc="-75" dirty="0">
                <a:solidFill>
                  <a:srgbClr val="FFFFFF"/>
                </a:solidFill>
                <a:latin typeface="Arial"/>
                <a:cs typeface="Arial"/>
              </a:rPr>
              <a:t>safer </a:t>
            </a:r>
            <a:r>
              <a:rPr sz="2000" spc="30" dirty="0">
                <a:solidFill>
                  <a:srgbClr val="FFFFFF"/>
                </a:solidFill>
                <a:latin typeface="Arial"/>
                <a:cs typeface="Arial"/>
              </a:rPr>
              <a:t>to </a:t>
            </a:r>
            <a:r>
              <a:rPr sz="2000" spc="-35" dirty="0">
                <a:solidFill>
                  <a:srgbClr val="FFFFFF"/>
                </a:solidFill>
                <a:latin typeface="Arial"/>
                <a:cs typeface="Arial"/>
              </a:rPr>
              <a:t>transfer </a:t>
            </a:r>
            <a:r>
              <a:rPr sz="2000" spc="60" dirty="0">
                <a:solidFill>
                  <a:srgbClr val="FFFFFF"/>
                </a:solidFill>
                <a:latin typeface="Arial"/>
                <a:cs typeface="Arial"/>
              </a:rPr>
              <a:t>it </a:t>
            </a:r>
            <a:r>
              <a:rPr sz="2000" spc="-45" dirty="0">
                <a:solidFill>
                  <a:srgbClr val="FFFFFF"/>
                </a:solidFill>
                <a:latin typeface="Arial"/>
                <a:cs typeface="Arial"/>
              </a:rPr>
              <a:t>over  </a:t>
            </a:r>
            <a:r>
              <a:rPr sz="2000" spc="-30" dirty="0">
                <a:solidFill>
                  <a:srgbClr val="FFFFFF"/>
                </a:solidFill>
                <a:latin typeface="Arial"/>
                <a:cs typeface="Arial"/>
              </a:rPr>
              <a:t>the</a:t>
            </a:r>
            <a:r>
              <a:rPr sz="2000" spc="50" dirty="0">
                <a:solidFill>
                  <a:srgbClr val="FFFFFF"/>
                </a:solidFill>
                <a:latin typeface="Arial"/>
                <a:cs typeface="Arial"/>
              </a:rPr>
              <a:t> </a:t>
            </a:r>
            <a:r>
              <a:rPr sz="2000" spc="-25" dirty="0">
                <a:solidFill>
                  <a:srgbClr val="FFFFFF"/>
                </a:solidFill>
                <a:latin typeface="Arial"/>
                <a:cs typeface="Arial"/>
              </a:rPr>
              <a:t>internet.</a:t>
            </a:r>
            <a:endParaRPr sz="2000" dirty="0">
              <a:latin typeface="Arial"/>
              <a:cs typeface="Arial"/>
            </a:endParaRPr>
          </a:p>
        </p:txBody>
      </p:sp>
      <p:grpSp>
        <p:nvGrpSpPr>
          <p:cNvPr id="10" name="object 10"/>
          <p:cNvGrpSpPr/>
          <p:nvPr/>
        </p:nvGrpSpPr>
        <p:grpSpPr>
          <a:xfrm>
            <a:off x="128182" y="4375786"/>
            <a:ext cx="7155268" cy="1522679"/>
            <a:chOff x="0" y="4403157"/>
            <a:chExt cx="6838481" cy="1597984"/>
          </a:xfrm>
        </p:grpSpPr>
        <p:sp>
          <p:nvSpPr>
            <p:cNvPr id="11" name="object 11"/>
            <p:cNvSpPr/>
            <p:nvPr/>
          </p:nvSpPr>
          <p:spPr>
            <a:xfrm>
              <a:off x="0" y="4533772"/>
              <a:ext cx="6838481" cy="1368128"/>
            </a:xfrm>
            <a:prstGeom prst="rect">
              <a:avLst/>
            </a:prstGeom>
            <a:blipFill>
              <a:blip r:embed="rId4" cstate="print"/>
              <a:stretch>
                <a:fillRect/>
              </a:stretch>
            </a:blipFill>
          </p:spPr>
          <p:txBody>
            <a:bodyPr wrap="square" lIns="0" tIns="0" rIns="0" bIns="0" rtlCol="0"/>
            <a:lstStyle/>
            <a:p>
              <a:endParaRPr dirty="0"/>
            </a:p>
          </p:txBody>
        </p:sp>
        <p:sp>
          <p:nvSpPr>
            <p:cNvPr id="12" name="object 12"/>
            <p:cNvSpPr/>
            <p:nvPr/>
          </p:nvSpPr>
          <p:spPr>
            <a:xfrm>
              <a:off x="0" y="4403157"/>
              <a:ext cx="6838481" cy="1299016"/>
            </a:xfrm>
            <a:custGeom>
              <a:avLst/>
              <a:gdLst/>
              <a:ahLst/>
              <a:cxnLst/>
              <a:rect l="l" t="t" r="r" b="b"/>
              <a:pathLst>
                <a:path w="6843395" h="1168400">
                  <a:moveTo>
                    <a:pt x="0" y="0"/>
                  </a:moveTo>
                  <a:lnTo>
                    <a:pt x="6230874" y="0"/>
                  </a:lnTo>
                  <a:lnTo>
                    <a:pt x="6843395" y="584200"/>
                  </a:lnTo>
                  <a:lnTo>
                    <a:pt x="6230874" y="1168400"/>
                  </a:lnTo>
                  <a:lnTo>
                    <a:pt x="0" y="1168400"/>
                  </a:lnTo>
                  <a:lnTo>
                    <a:pt x="0" y="0"/>
                  </a:lnTo>
                  <a:close/>
                </a:path>
              </a:pathLst>
            </a:custGeom>
            <a:ln w="12700">
              <a:solidFill>
                <a:srgbClr val="2E528F"/>
              </a:solidFill>
            </a:ln>
          </p:spPr>
          <p:txBody>
            <a:bodyPr wrap="square" lIns="0" tIns="0" rIns="0" bIns="0" rtlCol="0"/>
            <a:lstStyle/>
            <a:p>
              <a:endParaRPr/>
            </a:p>
          </p:txBody>
        </p:sp>
        <p:sp>
          <p:nvSpPr>
            <p:cNvPr id="13" name="object 13"/>
            <p:cNvSpPr/>
            <p:nvPr/>
          </p:nvSpPr>
          <p:spPr>
            <a:xfrm>
              <a:off x="0" y="4747247"/>
              <a:ext cx="6328696" cy="1253894"/>
            </a:xfrm>
            <a:prstGeom prst="rect">
              <a:avLst/>
            </a:prstGeom>
            <a:blipFill>
              <a:blip r:embed="rId5" cstate="print"/>
              <a:stretch>
                <a:fillRect/>
              </a:stretch>
            </a:blipFill>
          </p:spPr>
          <p:txBody>
            <a:bodyPr wrap="square" lIns="0" tIns="0" rIns="0" bIns="0" rtlCol="0"/>
            <a:lstStyle/>
            <a:p>
              <a:endParaRPr dirty="0"/>
            </a:p>
          </p:txBody>
        </p:sp>
      </p:grpSp>
      <p:sp>
        <p:nvSpPr>
          <p:cNvPr id="14" name="object 14"/>
          <p:cNvSpPr txBox="1"/>
          <p:nvPr/>
        </p:nvSpPr>
        <p:spPr>
          <a:xfrm>
            <a:off x="122936" y="4696790"/>
            <a:ext cx="5883275" cy="874598"/>
          </a:xfrm>
          <a:prstGeom prst="rect">
            <a:avLst/>
          </a:prstGeom>
        </p:spPr>
        <p:txBody>
          <a:bodyPr vert="horz" wrap="square" lIns="0" tIns="12700" rIns="0" bIns="0" rtlCol="0">
            <a:spAutoFit/>
          </a:bodyPr>
          <a:lstStyle/>
          <a:p>
            <a:pPr marL="12700" algn="ctr">
              <a:lnSpc>
                <a:spcPct val="100000"/>
              </a:lnSpc>
              <a:spcBef>
                <a:spcPts val="100"/>
              </a:spcBef>
            </a:pPr>
            <a:r>
              <a:rPr sz="2800" dirty="0">
                <a:solidFill>
                  <a:srgbClr val="FFFFFF"/>
                </a:solidFill>
                <a:latin typeface="Algerian" panose="04020705040A02060702" pitchFamily="82" charset="0"/>
                <a:cs typeface="Arial"/>
              </a:rPr>
              <a:t>Group Discussion and Observation</a:t>
            </a:r>
            <a:endParaRPr sz="2800" dirty="0">
              <a:latin typeface="Algerian" panose="04020705040A02060702" pitchFamily="82" charset="0"/>
              <a:cs typeface="Arial"/>
            </a:endParaRPr>
          </a:p>
        </p:txBody>
      </p:sp>
      <p:sp>
        <p:nvSpPr>
          <p:cNvPr id="15" name="object 15"/>
          <p:cNvSpPr/>
          <p:nvPr/>
        </p:nvSpPr>
        <p:spPr>
          <a:xfrm>
            <a:off x="480694" y="6193154"/>
            <a:ext cx="6579870" cy="3845560"/>
          </a:xfrm>
          <a:custGeom>
            <a:avLst/>
            <a:gdLst/>
            <a:ahLst/>
            <a:cxnLst/>
            <a:rect l="l" t="t" r="r" b="b"/>
            <a:pathLst>
              <a:path w="6579870" h="3845559">
                <a:moveTo>
                  <a:pt x="0" y="3845559"/>
                </a:moveTo>
                <a:lnTo>
                  <a:pt x="6579870" y="3845559"/>
                </a:lnTo>
                <a:lnTo>
                  <a:pt x="6579870" y="0"/>
                </a:lnTo>
                <a:lnTo>
                  <a:pt x="0" y="0"/>
                </a:lnTo>
                <a:lnTo>
                  <a:pt x="0" y="3845559"/>
                </a:lnTo>
                <a:close/>
              </a:path>
            </a:pathLst>
          </a:custGeom>
          <a:ln w="9525">
            <a:solidFill>
              <a:srgbClr val="C00000"/>
            </a:solidFill>
          </a:ln>
        </p:spPr>
        <p:txBody>
          <a:bodyPr wrap="square" lIns="0" tIns="0" rIns="0" bIns="0" rtlCol="0"/>
          <a:lstStyle/>
          <a:p>
            <a:endParaRPr/>
          </a:p>
        </p:txBody>
      </p:sp>
      <p:sp>
        <p:nvSpPr>
          <p:cNvPr id="16" name="object 16"/>
          <p:cNvSpPr txBox="1"/>
          <p:nvPr/>
        </p:nvSpPr>
        <p:spPr>
          <a:xfrm>
            <a:off x="558800" y="6198488"/>
            <a:ext cx="6386830" cy="3639820"/>
          </a:xfrm>
          <a:prstGeom prst="rect">
            <a:avLst/>
          </a:prstGeom>
        </p:spPr>
        <p:txBody>
          <a:bodyPr vert="horz" wrap="square" lIns="0" tIns="7620" rIns="0" bIns="0" rtlCol="0">
            <a:spAutoFit/>
          </a:bodyPr>
          <a:lstStyle/>
          <a:p>
            <a:pPr marL="12700" marR="86995">
              <a:lnSpc>
                <a:spcPct val="101699"/>
              </a:lnSpc>
              <a:spcBef>
                <a:spcPts val="60"/>
              </a:spcBef>
            </a:pPr>
            <a:r>
              <a:rPr sz="2000" spc="-20" dirty="0">
                <a:solidFill>
                  <a:srgbClr val="FFFFFF"/>
                </a:solidFill>
                <a:latin typeface="Arial"/>
                <a:cs typeface="Arial"/>
              </a:rPr>
              <a:t>During </a:t>
            </a:r>
            <a:r>
              <a:rPr sz="2000" spc="-30" dirty="0">
                <a:solidFill>
                  <a:srgbClr val="FFFFFF"/>
                </a:solidFill>
                <a:latin typeface="Arial"/>
                <a:cs typeface="Arial"/>
              </a:rPr>
              <a:t>the </a:t>
            </a:r>
            <a:r>
              <a:rPr sz="2000" spc="-10" dirty="0">
                <a:solidFill>
                  <a:srgbClr val="FFFFFF"/>
                </a:solidFill>
                <a:latin typeface="Arial"/>
                <a:cs typeface="Arial"/>
              </a:rPr>
              <a:t>group </a:t>
            </a:r>
            <a:r>
              <a:rPr sz="2000" spc="-55" dirty="0">
                <a:solidFill>
                  <a:srgbClr val="FFFFFF"/>
                </a:solidFill>
                <a:latin typeface="Arial"/>
                <a:cs typeface="Arial"/>
              </a:rPr>
              <a:t>discussion </a:t>
            </a:r>
            <a:r>
              <a:rPr sz="2000" spc="-60" dirty="0">
                <a:solidFill>
                  <a:srgbClr val="FFFFFF"/>
                </a:solidFill>
                <a:latin typeface="Arial"/>
                <a:cs typeface="Arial"/>
              </a:rPr>
              <a:t>and </a:t>
            </a:r>
            <a:r>
              <a:rPr sz="2000" spc="-40" dirty="0">
                <a:solidFill>
                  <a:srgbClr val="FFFFFF"/>
                </a:solidFill>
                <a:latin typeface="Arial"/>
                <a:cs typeface="Arial"/>
              </a:rPr>
              <a:t>observation, </a:t>
            </a:r>
            <a:r>
              <a:rPr sz="2000" spc="-80" dirty="0">
                <a:solidFill>
                  <a:srgbClr val="FFFFFF"/>
                </a:solidFill>
                <a:latin typeface="Arial"/>
                <a:cs typeface="Arial"/>
              </a:rPr>
              <a:t>we  </a:t>
            </a:r>
            <a:r>
              <a:rPr sz="2000" spc="-50" dirty="0">
                <a:solidFill>
                  <a:srgbClr val="FFFFFF"/>
                </a:solidFill>
                <a:latin typeface="Arial"/>
                <a:cs typeface="Arial"/>
              </a:rPr>
              <a:t>discovered </a:t>
            </a:r>
            <a:r>
              <a:rPr sz="2000" spc="-5" dirty="0">
                <a:solidFill>
                  <a:srgbClr val="FFFFFF"/>
                </a:solidFill>
                <a:latin typeface="Arial"/>
                <a:cs typeface="Arial"/>
              </a:rPr>
              <a:t>that </a:t>
            </a:r>
            <a:r>
              <a:rPr sz="2000" spc="-40" dirty="0">
                <a:solidFill>
                  <a:srgbClr val="FFFFFF"/>
                </a:solidFill>
                <a:latin typeface="Arial"/>
                <a:cs typeface="Arial"/>
              </a:rPr>
              <a:t>linear </a:t>
            </a:r>
            <a:r>
              <a:rPr sz="2000" spc="-50" dirty="0">
                <a:solidFill>
                  <a:srgbClr val="FFFFFF"/>
                </a:solidFill>
                <a:latin typeface="Arial"/>
                <a:cs typeface="Arial"/>
              </a:rPr>
              <a:t>algebra </a:t>
            </a:r>
            <a:r>
              <a:rPr sz="2000" spc="-105" dirty="0">
                <a:solidFill>
                  <a:srgbClr val="FFFFFF"/>
                </a:solidFill>
                <a:latin typeface="Arial"/>
                <a:cs typeface="Arial"/>
              </a:rPr>
              <a:t>has </a:t>
            </a:r>
            <a:r>
              <a:rPr sz="2000" spc="-65" dirty="0">
                <a:solidFill>
                  <a:srgbClr val="FFFFFF"/>
                </a:solidFill>
                <a:latin typeface="Arial"/>
                <a:cs typeface="Arial"/>
              </a:rPr>
              <a:t>so </a:t>
            </a:r>
            <a:r>
              <a:rPr sz="2000" spc="-90" dirty="0">
                <a:solidFill>
                  <a:srgbClr val="FFFFFF"/>
                </a:solidFill>
                <a:latin typeface="Arial"/>
                <a:cs typeface="Arial"/>
              </a:rPr>
              <a:t>much </a:t>
            </a:r>
            <a:r>
              <a:rPr sz="2000" spc="-60" dirty="0">
                <a:solidFill>
                  <a:srgbClr val="FFFFFF"/>
                </a:solidFill>
                <a:latin typeface="Arial"/>
                <a:cs typeface="Arial"/>
              </a:rPr>
              <a:t>vast  </a:t>
            </a:r>
            <a:r>
              <a:rPr sz="2000" spc="-25" dirty="0">
                <a:solidFill>
                  <a:srgbClr val="FFFFFF"/>
                </a:solidFill>
                <a:latin typeface="Arial"/>
                <a:cs typeface="Arial"/>
              </a:rPr>
              <a:t>application </a:t>
            </a:r>
            <a:r>
              <a:rPr sz="2000" spc="-20" dirty="0">
                <a:solidFill>
                  <a:srgbClr val="FFFFFF"/>
                </a:solidFill>
                <a:latin typeface="Arial"/>
                <a:cs typeface="Arial"/>
              </a:rPr>
              <a:t>in </a:t>
            </a:r>
            <a:r>
              <a:rPr sz="2000" spc="-30" dirty="0">
                <a:solidFill>
                  <a:srgbClr val="FFFFFF"/>
                </a:solidFill>
                <a:latin typeface="Arial"/>
                <a:cs typeface="Arial"/>
              </a:rPr>
              <a:t>the </a:t>
            </a:r>
            <a:r>
              <a:rPr sz="2000" spc="-50" dirty="0">
                <a:solidFill>
                  <a:srgbClr val="FFFFFF"/>
                </a:solidFill>
                <a:latin typeface="Arial"/>
                <a:cs typeface="Arial"/>
              </a:rPr>
              <a:t>real </a:t>
            </a:r>
            <a:r>
              <a:rPr sz="2000" dirty="0">
                <a:solidFill>
                  <a:srgbClr val="FFFFFF"/>
                </a:solidFill>
                <a:latin typeface="Arial"/>
                <a:cs typeface="Arial"/>
              </a:rPr>
              <a:t>world </a:t>
            </a:r>
            <a:r>
              <a:rPr sz="2000" spc="-60" dirty="0">
                <a:solidFill>
                  <a:srgbClr val="FFFFFF"/>
                </a:solidFill>
                <a:latin typeface="Arial"/>
                <a:cs typeface="Arial"/>
              </a:rPr>
              <a:t>and </a:t>
            </a:r>
            <a:r>
              <a:rPr sz="2000" spc="-45" dirty="0">
                <a:solidFill>
                  <a:srgbClr val="FFFFFF"/>
                </a:solidFill>
                <a:latin typeface="Arial"/>
                <a:cs typeface="Arial"/>
              </a:rPr>
              <a:t>how </a:t>
            </a:r>
            <a:r>
              <a:rPr sz="2000" spc="60" dirty="0">
                <a:solidFill>
                  <a:srgbClr val="FFFFFF"/>
                </a:solidFill>
                <a:latin typeface="Arial"/>
                <a:cs typeface="Arial"/>
              </a:rPr>
              <a:t>it</a:t>
            </a:r>
            <a:r>
              <a:rPr sz="2000" spc="335" dirty="0">
                <a:solidFill>
                  <a:srgbClr val="FFFFFF"/>
                </a:solidFill>
                <a:latin typeface="Arial"/>
                <a:cs typeface="Arial"/>
              </a:rPr>
              <a:t> </a:t>
            </a:r>
            <a:r>
              <a:rPr sz="2000" spc="-50" dirty="0">
                <a:solidFill>
                  <a:srgbClr val="FFFFFF"/>
                </a:solidFill>
                <a:latin typeface="Arial"/>
                <a:cs typeface="Arial"/>
              </a:rPr>
              <a:t>is </a:t>
            </a:r>
            <a:r>
              <a:rPr sz="2000" spc="-65" dirty="0">
                <a:solidFill>
                  <a:srgbClr val="FFFFFF"/>
                </a:solidFill>
                <a:latin typeface="Arial"/>
                <a:cs typeface="Arial"/>
              </a:rPr>
              <a:t>so </a:t>
            </a:r>
            <a:r>
              <a:rPr sz="2000" spc="-85" dirty="0">
                <a:solidFill>
                  <a:srgbClr val="FFFFFF"/>
                </a:solidFill>
                <a:latin typeface="Arial"/>
                <a:cs typeface="Arial"/>
              </a:rPr>
              <a:t>much </a:t>
            </a:r>
            <a:r>
              <a:rPr sz="2000" spc="-60" dirty="0">
                <a:solidFill>
                  <a:srgbClr val="FFFFFF"/>
                </a:solidFill>
                <a:latin typeface="Arial"/>
                <a:cs typeface="Arial"/>
              </a:rPr>
              <a:t>useful.</a:t>
            </a:r>
            <a:endParaRPr sz="2000">
              <a:latin typeface="Arial"/>
              <a:cs typeface="Arial"/>
            </a:endParaRPr>
          </a:p>
          <a:p>
            <a:pPr marL="12700" marR="173990">
              <a:lnSpc>
                <a:spcPct val="102099"/>
              </a:lnSpc>
              <a:spcBef>
                <a:spcPts val="805"/>
              </a:spcBef>
            </a:pPr>
            <a:r>
              <a:rPr sz="2000" spc="-185" dirty="0">
                <a:solidFill>
                  <a:srgbClr val="FFFFFF"/>
                </a:solidFill>
                <a:latin typeface="Arial"/>
                <a:cs typeface="Arial"/>
              </a:rPr>
              <a:t>We </a:t>
            </a:r>
            <a:r>
              <a:rPr sz="2000" spc="-50" dirty="0">
                <a:solidFill>
                  <a:srgbClr val="FFFFFF"/>
                </a:solidFill>
                <a:latin typeface="Arial"/>
                <a:cs typeface="Arial"/>
              </a:rPr>
              <a:t>discovered </a:t>
            </a:r>
            <a:r>
              <a:rPr sz="2000" spc="-35" dirty="0">
                <a:solidFill>
                  <a:srgbClr val="FFFFFF"/>
                </a:solidFill>
                <a:latin typeface="Arial"/>
                <a:cs typeface="Arial"/>
              </a:rPr>
              <a:t>how </a:t>
            </a:r>
            <a:r>
              <a:rPr sz="2000" spc="-15" dirty="0">
                <a:solidFill>
                  <a:srgbClr val="FFFFFF"/>
                </a:solidFill>
                <a:latin typeface="Arial"/>
                <a:cs typeface="Arial"/>
              </a:rPr>
              <a:t>our </a:t>
            </a:r>
            <a:r>
              <a:rPr sz="2000" spc="-30" dirty="0">
                <a:solidFill>
                  <a:srgbClr val="FFFFFF"/>
                </a:solidFill>
                <a:latin typeface="Arial"/>
                <a:cs typeface="Arial"/>
              </a:rPr>
              <a:t>daily </a:t>
            </a:r>
            <a:r>
              <a:rPr sz="2000" spc="-10" dirty="0">
                <a:solidFill>
                  <a:srgbClr val="FFFFFF"/>
                </a:solidFill>
                <a:latin typeface="Arial"/>
                <a:cs typeface="Arial"/>
              </a:rPr>
              <a:t>life </a:t>
            </a:r>
            <a:r>
              <a:rPr sz="2000" spc="-105" dirty="0">
                <a:solidFill>
                  <a:srgbClr val="FFFFFF"/>
                </a:solidFill>
                <a:latin typeface="Arial"/>
                <a:cs typeface="Arial"/>
              </a:rPr>
              <a:t>messages </a:t>
            </a:r>
            <a:r>
              <a:rPr sz="2000" spc="-30" dirty="0">
                <a:solidFill>
                  <a:srgbClr val="FFFFFF"/>
                </a:solidFill>
                <a:latin typeface="Arial"/>
                <a:cs typeface="Arial"/>
              </a:rPr>
              <a:t>on </a:t>
            </a:r>
            <a:r>
              <a:rPr sz="2000" spc="-70" dirty="0">
                <a:solidFill>
                  <a:srgbClr val="FFFFFF"/>
                </a:solidFill>
                <a:latin typeface="Arial"/>
                <a:cs typeface="Arial"/>
              </a:rPr>
              <a:t>WhatsApp  </a:t>
            </a:r>
            <a:r>
              <a:rPr sz="2000" spc="5" dirty="0">
                <a:solidFill>
                  <a:srgbClr val="FFFFFF"/>
                </a:solidFill>
                <a:latin typeface="Arial"/>
                <a:cs typeface="Arial"/>
              </a:rPr>
              <a:t>or </a:t>
            </a:r>
            <a:r>
              <a:rPr sz="2000" spc="-20" dirty="0">
                <a:solidFill>
                  <a:srgbClr val="FFFFFF"/>
                </a:solidFill>
                <a:latin typeface="Arial"/>
                <a:cs typeface="Arial"/>
              </a:rPr>
              <a:t>our </a:t>
            </a:r>
            <a:r>
              <a:rPr sz="2000" spc="-65" dirty="0">
                <a:solidFill>
                  <a:srgbClr val="FFFFFF"/>
                </a:solidFill>
                <a:latin typeface="Arial"/>
                <a:cs typeface="Arial"/>
              </a:rPr>
              <a:t>emails </a:t>
            </a:r>
            <a:r>
              <a:rPr sz="2000" spc="-5" dirty="0">
                <a:solidFill>
                  <a:srgbClr val="FFFFFF"/>
                </a:solidFill>
                <a:latin typeface="Arial"/>
                <a:cs typeface="Arial"/>
              </a:rPr>
              <a:t>that </a:t>
            </a:r>
            <a:r>
              <a:rPr sz="2000" spc="-80" dirty="0">
                <a:solidFill>
                  <a:srgbClr val="FFFFFF"/>
                </a:solidFill>
                <a:latin typeface="Arial"/>
                <a:cs typeface="Arial"/>
              </a:rPr>
              <a:t>are </a:t>
            </a:r>
            <a:r>
              <a:rPr sz="2000" spc="-50" dirty="0">
                <a:solidFill>
                  <a:srgbClr val="FFFFFF"/>
                </a:solidFill>
                <a:latin typeface="Arial"/>
                <a:cs typeface="Arial"/>
              </a:rPr>
              <a:t>sent </a:t>
            </a:r>
            <a:r>
              <a:rPr sz="2000" spc="-10" dirty="0">
                <a:solidFill>
                  <a:srgbClr val="FFFFFF"/>
                </a:solidFill>
                <a:latin typeface="Arial"/>
                <a:cs typeface="Arial"/>
              </a:rPr>
              <a:t>through </a:t>
            </a:r>
            <a:r>
              <a:rPr sz="2000" spc="-30" dirty="0">
                <a:solidFill>
                  <a:srgbClr val="FFFFFF"/>
                </a:solidFill>
                <a:latin typeface="Arial"/>
                <a:cs typeface="Arial"/>
              </a:rPr>
              <a:t>the </a:t>
            </a:r>
            <a:r>
              <a:rPr sz="2000" spc="-15" dirty="0">
                <a:solidFill>
                  <a:srgbClr val="FFFFFF"/>
                </a:solidFill>
                <a:latin typeface="Arial"/>
                <a:cs typeface="Arial"/>
              </a:rPr>
              <a:t>internet </a:t>
            </a:r>
            <a:r>
              <a:rPr sz="2000" spc="-80" dirty="0">
                <a:solidFill>
                  <a:srgbClr val="FFFFFF"/>
                </a:solidFill>
                <a:latin typeface="Arial"/>
                <a:cs typeface="Arial"/>
              </a:rPr>
              <a:t>are  </a:t>
            </a:r>
            <a:r>
              <a:rPr sz="2000" spc="-70" dirty="0">
                <a:solidFill>
                  <a:srgbClr val="FFFFFF"/>
                </a:solidFill>
                <a:latin typeface="Arial"/>
                <a:cs typeface="Arial"/>
              </a:rPr>
              <a:t>secured </a:t>
            </a:r>
            <a:r>
              <a:rPr sz="2000" spc="-60" dirty="0">
                <a:solidFill>
                  <a:srgbClr val="FFFFFF"/>
                </a:solidFill>
                <a:latin typeface="Arial"/>
                <a:cs typeface="Arial"/>
              </a:rPr>
              <a:t>and </a:t>
            </a:r>
            <a:r>
              <a:rPr sz="2000" spc="-40" dirty="0">
                <a:solidFill>
                  <a:srgbClr val="FFFFFF"/>
                </a:solidFill>
                <a:latin typeface="Arial"/>
                <a:cs typeface="Arial"/>
              </a:rPr>
              <a:t>encrypted using</a:t>
            </a:r>
            <a:r>
              <a:rPr sz="2000" spc="325" dirty="0">
                <a:solidFill>
                  <a:srgbClr val="FFFFFF"/>
                </a:solidFill>
                <a:latin typeface="Arial"/>
                <a:cs typeface="Arial"/>
              </a:rPr>
              <a:t> </a:t>
            </a:r>
            <a:r>
              <a:rPr sz="2000" spc="-35" dirty="0">
                <a:solidFill>
                  <a:srgbClr val="FFFFFF"/>
                </a:solidFill>
                <a:latin typeface="Arial"/>
                <a:cs typeface="Arial"/>
              </a:rPr>
              <a:t>cryptography.</a:t>
            </a:r>
            <a:endParaRPr sz="2000">
              <a:latin typeface="Arial"/>
              <a:cs typeface="Arial"/>
            </a:endParaRPr>
          </a:p>
          <a:p>
            <a:pPr marL="12700" marR="5080">
              <a:lnSpc>
                <a:spcPct val="101899"/>
              </a:lnSpc>
              <a:spcBef>
                <a:spcPts val="795"/>
              </a:spcBef>
            </a:pPr>
            <a:r>
              <a:rPr sz="2000" spc="-40" dirty="0">
                <a:solidFill>
                  <a:srgbClr val="FFFFFF"/>
                </a:solidFill>
                <a:latin typeface="Arial"/>
                <a:cs typeface="Arial"/>
              </a:rPr>
              <a:t>Cryptography </a:t>
            </a:r>
            <a:r>
              <a:rPr sz="2000" spc="-50" dirty="0">
                <a:solidFill>
                  <a:srgbClr val="FFFFFF"/>
                </a:solidFill>
                <a:latin typeface="Arial"/>
                <a:cs typeface="Arial"/>
              </a:rPr>
              <a:t>is </a:t>
            </a:r>
            <a:r>
              <a:rPr sz="2000" spc="-60" dirty="0">
                <a:solidFill>
                  <a:srgbClr val="FFFFFF"/>
                </a:solidFill>
                <a:latin typeface="Arial"/>
                <a:cs typeface="Arial"/>
              </a:rPr>
              <a:t>vast </a:t>
            </a:r>
            <a:r>
              <a:rPr sz="2000" spc="-20" dirty="0">
                <a:solidFill>
                  <a:srgbClr val="FFFFFF"/>
                </a:solidFill>
                <a:latin typeface="Arial"/>
                <a:cs typeface="Arial"/>
              </a:rPr>
              <a:t>topic, </a:t>
            </a:r>
            <a:r>
              <a:rPr sz="2000" spc="-60" dirty="0">
                <a:solidFill>
                  <a:srgbClr val="FFFFFF"/>
                </a:solidFill>
                <a:latin typeface="Arial"/>
                <a:cs typeface="Arial"/>
              </a:rPr>
              <a:t>and </a:t>
            </a:r>
            <a:r>
              <a:rPr sz="2000" spc="60" dirty="0">
                <a:solidFill>
                  <a:srgbClr val="FFFFFF"/>
                </a:solidFill>
                <a:latin typeface="Arial"/>
                <a:cs typeface="Arial"/>
              </a:rPr>
              <a:t>it </a:t>
            </a:r>
            <a:r>
              <a:rPr sz="2000" spc="-105" dirty="0">
                <a:solidFill>
                  <a:srgbClr val="FFFFFF"/>
                </a:solidFill>
                <a:latin typeface="Arial"/>
                <a:cs typeface="Arial"/>
              </a:rPr>
              <a:t>has </a:t>
            </a:r>
            <a:r>
              <a:rPr sz="2000" spc="-65" dirty="0">
                <a:solidFill>
                  <a:srgbClr val="FFFFFF"/>
                </a:solidFill>
                <a:latin typeface="Arial"/>
                <a:cs typeface="Arial"/>
              </a:rPr>
              <a:t>so </a:t>
            </a:r>
            <a:r>
              <a:rPr sz="2000" spc="-95" dirty="0">
                <a:solidFill>
                  <a:srgbClr val="FFFFFF"/>
                </a:solidFill>
                <a:latin typeface="Arial"/>
                <a:cs typeface="Arial"/>
              </a:rPr>
              <a:t>many  </a:t>
            </a:r>
            <a:r>
              <a:rPr sz="2000" spc="-30" dirty="0">
                <a:solidFill>
                  <a:srgbClr val="FFFFFF"/>
                </a:solidFill>
                <a:latin typeface="Arial"/>
                <a:cs typeface="Arial"/>
              </a:rPr>
              <a:t>applications </a:t>
            </a:r>
            <a:r>
              <a:rPr sz="2000" spc="-20" dirty="0">
                <a:solidFill>
                  <a:srgbClr val="FFFFFF"/>
                </a:solidFill>
                <a:latin typeface="Arial"/>
                <a:cs typeface="Arial"/>
              </a:rPr>
              <a:t>in </a:t>
            </a:r>
            <a:r>
              <a:rPr sz="2000" spc="-15" dirty="0">
                <a:solidFill>
                  <a:srgbClr val="FFFFFF"/>
                </a:solidFill>
                <a:latin typeface="Arial"/>
                <a:cs typeface="Arial"/>
              </a:rPr>
              <a:t>our </a:t>
            </a:r>
            <a:r>
              <a:rPr sz="2000" spc="-35" dirty="0">
                <a:solidFill>
                  <a:srgbClr val="FFFFFF"/>
                </a:solidFill>
                <a:latin typeface="Arial"/>
                <a:cs typeface="Arial"/>
              </a:rPr>
              <a:t>daily life. </a:t>
            </a:r>
            <a:r>
              <a:rPr sz="2000" spc="-5" dirty="0">
                <a:solidFill>
                  <a:srgbClr val="FFFFFF"/>
                </a:solidFill>
                <a:latin typeface="Arial"/>
                <a:cs typeface="Arial"/>
              </a:rPr>
              <a:t>It </a:t>
            </a:r>
            <a:r>
              <a:rPr sz="2000" spc="-105" dirty="0">
                <a:solidFill>
                  <a:srgbClr val="FFFFFF"/>
                </a:solidFill>
                <a:latin typeface="Arial"/>
                <a:cs typeface="Arial"/>
              </a:rPr>
              <a:t>has </a:t>
            </a:r>
            <a:r>
              <a:rPr sz="2000" spc="-65" dirty="0">
                <a:solidFill>
                  <a:srgbClr val="FFFFFF"/>
                </a:solidFill>
                <a:latin typeface="Arial"/>
                <a:cs typeface="Arial"/>
              </a:rPr>
              <a:t>so </a:t>
            </a:r>
            <a:r>
              <a:rPr sz="2000" spc="-95" dirty="0">
                <a:solidFill>
                  <a:srgbClr val="FFFFFF"/>
                </a:solidFill>
                <a:latin typeface="Arial"/>
                <a:cs typeface="Arial"/>
              </a:rPr>
              <a:t>many </a:t>
            </a:r>
            <a:r>
              <a:rPr sz="2000" spc="-50" dirty="0">
                <a:solidFill>
                  <a:srgbClr val="FFFFFF"/>
                </a:solidFill>
                <a:latin typeface="Arial"/>
                <a:cs typeface="Arial"/>
              </a:rPr>
              <a:t>techniques  </a:t>
            </a:r>
            <a:r>
              <a:rPr sz="2000" spc="-60" dirty="0">
                <a:solidFill>
                  <a:srgbClr val="FFFFFF"/>
                </a:solidFill>
                <a:latin typeface="Arial"/>
                <a:cs typeface="Arial"/>
              </a:rPr>
              <a:t>and </a:t>
            </a:r>
            <a:r>
              <a:rPr sz="2000" spc="-50" dirty="0">
                <a:solidFill>
                  <a:srgbClr val="FFFFFF"/>
                </a:solidFill>
                <a:latin typeface="Arial"/>
                <a:cs typeface="Arial"/>
              </a:rPr>
              <a:t>methods. </a:t>
            </a:r>
            <a:r>
              <a:rPr sz="2000" spc="-95" dirty="0">
                <a:solidFill>
                  <a:srgbClr val="FFFFFF"/>
                </a:solidFill>
                <a:latin typeface="Arial"/>
                <a:cs typeface="Arial"/>
              </a:rPr>
              <a:t>There </a:t>
            </a:r>
            <a:r>
              <a:rPr sz="2000" spc="-80" dirty="0">
                <a:solidFill>
                  <a:srgbClr val="FFFFFF"/>
                </a:solidFill>
                <a:latin typeface="Arial"/>
                <a:cs typeface="Arial"/>
              </a:rPr>
              <a:t>are </a:t>
            </a:r>
            <a:r>
              <a:rPr sz="2000" spc="-20" dirty="0">
                <a:solidFill>
                  <a:srgbClr val="FFFFFF"/>
                </a:solidFill>
                <a:latin typeface="Arial"/>
                <a:cs typeface="Arial"/>
              </a:rPr>
              <a:t>Algorithms </a:t>
            </a:r>
            <a:r>
              <a:rPr sz="2000" dirty="0">
                <a:solidFill>
                  <a:srgbClr val="FFFFFF"/>
                </a:solidFill>
                <a:latin typeface="Arial"/>
                <a:cs typeface="Arial"/>
              </a:rPr>
              <a:t>for </a:t>
            </a:r>
            <a:r>
              <a:rPr sz="2000" spc="-30" dirty="0">
                <a:solidFill>
                  <a:srgbClr val="FFFFFF"/>
                </a:solidFill>
                <a:latin typeface="Arial"/>
                <a:cs typeface="Arial"/>
              </a:rPr>
              <a:t>cryptography </a:t>
            </a:r>
            <a:r>
              <a:rPr sz="2000" spc="-95" dirty="0">
                <a:solidFill>
                  <a:srgbClr val="FFFFFF"/>
                </a:solidFill>
                <a:latin typeface="Arial"/>
                <a:cs typeface="Arial"/>
              </a:rPr>
              <a:t>some  </a:t>
            </a:r>
            <a:r>
              <a:rPr sz="2000" spc="-80" dirty="0">
                <a:solidFill>
                  <a:srgbClr val="FFFFFF"/>
                </a:solidFill>
                <a:latin typeface="Arial"/>
                <a:cs typeface="Arial"/>
              </a:rPr>
              <a:t>are weak </a:t>
            </a:r>
            <a:r>
              <a:rPr sz="2000" spc="-60" dirty="0">
                <a:solidFill>
                  <a:srgbClr val="FFFFFF"/>
                </a:solidFill>
                <a:latin typeface="Arial"/>
                <a:cs typeface="Arial"/>
              </a:rPr>
              <a:t>and </a:t>
            </a:r>
            <a:r>
              <a:rPr sz="2000" spc="-90" dirty="0">
                <a:solidFill>
                  <a:srgbClr val="FFFFFF"/>
                </a:solidFill>
                <a:latin typeface="Arial"/>
                <a:cs typeface="Arial"/>
              </a:rPr>
              <a:t>some </a:t>
            </a:r>
            <a:r>
              <a:rPr sz="2000" spc="-80" dirty="0">
                <a:solidFill>
                  <a:srgbClr val="FFFFFF"/>
                </a:solidFill>
                <a:latin typeface="Arial"/>
                <a:cs typeface="Arial"/>
              </a:rPr>
              <a:t>are </a:t>
            </a:r>
            <a:r>
              <a:rPr sz="2000" spc="-65" dirty="0">
                <a:solidFill>
                  <a:srgbClr val="FFFFFF"/>
                </a:solidFill>
                <a:latin typeface="Arial"/>
                <a:cs typeface="Arial"/>
              </a:rPr>
              <a:t>so </a:t>
            </a:r>
            <a:r>
              <a:rPr sz="2000" spc="-10" dirty="0">
                <a:solidFill>
                  <a:srgbClr val="FFFFFF"/>
                </a:solidFill>
                <a:latin typeface="Arial"/>
                <a:cs typeface="Arial"/>
              </a:rPr>
              <a:t>strong </a:t>
            </a:r>
            <a:r>
              <a:rPr sz="2000" spc="-5" dirty="0">
                <a:solidFill>
                  <a:srgbClr val="FFFFFF"/>
                </a:solidFill>
                <a:latin typeface="Arial"/>
                <a:cs typeface="Arial"/>
              </a:rPr>
              <a:t>that </a:t>
            </a:r>
            <a:r>
              <a:rPr sz="2000" spc="-40" dirty="0">
                <a:solidFill>
                  <a:srgbClr val="FFFFFF"/>
                </a:solidFill>
                <a:latin typeface="Arial"/>
                <a:cs typeface="Arial"/>
              </a:rPr>
              <a:t>whole </a:t>
            </a:r>
            <a:r>
              <a:rPr sz="2000" spc="-70" dirty="0">
                <a:solidFill>
                  <a:srgbClr val="FFFFFF"/>
                </a:solidFill>
                <a:latin typeface="Arial"/>
                <a:cs typeface="Arial"/>
              </a:rPr>
              <a:t>companies  </a:t>
            </a:r>
            <a:r>
              <a:rPr sz="2000" spc="-30" dirty="0">
                <a:solidFill>
                  <a:srgbClr val="FFFFFF"/>
                </a:solidFill>
                <a:latin typeface="Arial"/>
                <a:cs typeface="Arial"/>
              </a:rPr>
              <a:t>run on the </a:t>
            </a:r>
            <a:r>
              <a:rPr sz="2000" spc="-70" dirty="0">
                <a:solidFill>
                  <a:srgbClr val="FFFFFF"/>
                </a:solidFill>
                <a:latin typeface="Arial"/>
                <a:cs typeface="Arial"/>
              </a:rPr>
              <a:t>basis </a:t>
            </a:r>
            <a:r>
              <a:rPr sz="2000" dirty="0">
                <a:solidFill>
                  <a:srgbClr val="FFFFFF"/>
                </a:solidFill>
                <a:latin typeface="Arial"/>
                <a:cs typeface="Arial"/>
              </a:rPr>
              <a:t>of </a:t>
            </a:r>
            <a:r>
              <a:rPr sz="2000" spc="-5" dirty="0">
                <a:solidFill>
                  <a:srgbClr val="FFFFFF"/>
                </a:solidFill>
                <a:latin typeface="Arial"/>
                <a:cs typeface="Arial"/>
              </a:rPr>
              <a:t>its</a:t>
            </a:r>
            <a:r>
              <a:rPr sz="2000" spc="409" dirty="0">
                <a:solidFill>
                  <a:srgbClr val="FFFFFF"/>
                </a:solidFill>
                <a:latin typeface="Arial"/>
                <a:cs typeface="Arial"/>
              </a:rPr>
              <a:t> </a:t>
            </a:r>
            <a:r>
              <a:rPr sz="2000" spc="-55" dirty="0">
                <a:solidFill>
                  <a:srgbClr val="FFFFFF"/>
                </a:solidFill>
                <a:latin typeface="Arial"/>
                <a:cs typeface="Arial"/>
              </a:rPr>
              <a:t>securty</a:t>
            </a:r>
            <a:endParaRPr sz="2000">
              <a:latin typeface="Arial"/>
              <a:cs typeface="Arial"/>
            </a:endParaRP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 y="0"/>
            <a:ext cx="7560946" cy="10670537"/>
            <a:chOff x="-1" y="0"/>
            <a:chExt cx="7560946" cy="10670537"/>
          </a:xfrm>
        </p:grpSpPr>
        <p:sp>
          <p:nvSpPr>
            <p:cNvPr id="3" name="object 3"/>
            <p:cNvSpPr/>
            <p:nvPr/>
          </p:nvSpPr>
          <p:spPr>
            <a:xfrm>
              <a:off x="0" y="0"/>
              <a:ext cx="7560945" cy="10664190"/>
            </a:xfrm>
            <a:custGeom>
              <a:avLst/>
              <a:gdLst/>
              <a:ahLst/>
              <a:cxnLst/>
              <a:rect l="l" t="t" r="r" b="b"/>
              <a:pathLst>
                <a:path w="7560945" h="10664190">
                  <a:moveTo>
                    <a:pt x="0" y="10664187"/>
                  </a:moveTo>
                  <a:lnTo>
                    <a:pt x="7560564" y="10664187"/>
                  </a:lnTo>
                  <a:lnTo>
                    <a:pt x="7560564" y="0"/>
                  </a:lnTo>
                  <a:lnTo>
                    <a:pt x="0" y="0"/>
                  </a:lnTo>
                  <a:lnTo>
                    <a:pt x="0" y="10664187"/>
                  </a:lnTo>
                  <a:close/>
                </a:path>
              </a:pathLst>
            </a:custGeom>
            <a:solidFill>
              <a:srgbClr val="000000"/>
            </a:solidFill>
          </p:spPr>
          <p:txBody>
            <a:bodyPr wrap="square" lIns="0" tIns="0" rIns="0" bIns="0" rtlCol="0"/>
            <a:lstStyle/>
            <a:p>
              <a:endParaRPr/>
            </a:p>
          </p:txBody>
        </p:sp>
        <p:sp>
          <p:nvSpPr>
            <p:cNvPr id="4" name="object 4"/>
            <p:cNvSpPr/>
            <p:nvPr/>
          </p:nvSpPr>
          <p:spPr>
            <a:xfrm>
              <a:off x="0" y="10657837"/>
              <a:ext cx="7560945" cy="12700"/>
            </a:xfrm>
            <a:custGeom>
              <a:avLst/>
              <a:gdLst/>
              <a:ahLst/>
              <a:cxnLst/>
              <a:rect l="l" t="t" r="r" b="b"/>
              <a:pathLst>
                <a:path w="7560945" h="12700">
                  <a:moveTo>
                    <a:pt x="0" y="12699"/>
                  </a:moveTo>
                  <a:lnTo>
                    <a:pt x="7560564" y="12699"/>
                  </a:lnTo>
                  <a:lnTo>
                    <a:pt x="7560564" y="0"/>
                  </a:lnTo>
                  <a:lnTo>
                    <a:pt x="0" y="0"/>
                  </a:lnTo>
                  <a:lnTo>
                    <a:pt x="0" y="12699"/>
                  </a:lnTo>
                  <a:close/>
                </a:path>
              </a:pathLst>
            </a:custGeom>
            <a:solidFill>
              <a:srgbClr val="2E528F"/>
            </a:solidFill>
          </p:spPr>
          <p:txBody>
            <a:bodyPr wrap="square" lIns="0" tIns="0" rIns="0" bIns="0" rtlCol="0"/>
            <a:lstStyle/>
            <a:p>
              <a:endParaRPr/>
            </a:p>
          </p:txBody>
        </p:sp>
        <p:sp>
          <p:nvSpPr>
            <p:cNvPr id="5" name="object 5"/>
            <p:cNvSpPr/>
            <p:nvPr/>
          </p:nvSpPr>
          <p:spPr>
            <a:xfrm>
              <a:off x="0" y="0"/>
              <a:ext cx="0" cy="10664190"/>
            </a:xfrm>
            <a:custGeom>
              <a:avLst/>
              <a:gdLst/>
              <a:ahLst/>
              <a:cxnLst/>
              <a:rect l="l" t="t" r="r" b="b"/>
              <a:pathLst>
                <a:path h="10664190">
                  <a:moveTo>
                    <a:pt x="0" y="0"/>
                  </a:moveTo>
                  <a:lnTo>
                    <a:pt x="0" y="10664187"/>
                  </a:lnTo>
                </a:path>
              </a:pathLst>
            </a:custGeom>
            <a:ln w="12700">
              <a:solidFill>
                <a:srgbClr val="2E528F"/>
              </a:solidFill>
            </a:ln>
          </p:spPr>
          <p:txBody>
            <a:bodyPr wrap="square" lIns="0" tIns="0" rIns="0" bIns="0" rtlCol="0"/>
            <a:lstStyle/>
            <a:p>
              <a:endParaRPr/>
            </a:p>
          </p:txBody>
        </p:sp>
        <p:sp>
          <p:nvSpPr>
            <p:cNvPr id="6" name="object 6"/>
            <p:cNvSpPr/>
            <p:nvPr/>
          </p:nvSpPr>
          <p:spPr>
            <a:xfrm>
              <a:off x="-1" y="426719"/>
              <a:ext cx="7098839" cy="1590675"/>
            </a:xfrm>
            <a:prstGeom prst="rect">
              <a:avLst/>
            </a:prstGeom>
            <a:blipFill>
              <a:blip r:embed="rId2" cstate="print"/>
              <a:stretch>
                <a:fillRect/>
              </a:stretch>
            </a:blipFill>
          </p:spPr>
          <p:txBody>
            <a:bodyPr wrap="square" lIns="0" tIns="0" rIns="0" bIns="0" rtlCol="0"/>
            <a:lstStyle/>
            <a:p>
              <a:endParaRPr dirty="0"/>
            </a:p>
          </p:txBody>
        </p:sp>
        <p:sp>
          <p:nvSpPr>
            <p:cNvPr id="7" name="object 7"/>
            <p:cNvSpPr/>
            <p:nvPr/>
          </p:nvSpPr>
          <p:spPr>
            <a:xfrm>
              <a:off x="0" y="426719"/>
              <a:ext cx="6911340" cy="1590675"/>
            </a:xfrm>
            <a:custGeom>
              <a:avLst/>
              <a:gdLst/>
              <a:ahLst/>
              <a:cxnLst/>
              <a:rect l="l" t="t" r="r" b="b"/>
              <a:pathLst>
                <a:path w="6911340" h="1590675">
                  <a:moveTo>
                    <a:pt x="0" y="0"/>
                  </a:moveTo>
                  <a:lnTo>
                    <a:pt x="6116066" y="0"/>
                  </a:lnTo>
                  <a:lnTo>
                    <a:pt x="6911340" y="795401"/>
                  </a:lnTo>
                  <a:lnTo>
                    <a:pt x="6116066" y="1590675"/>
                  </a:lnTo>
                  <a:lnTo>
                    <a:pt x="0" y="1590675"/>
                  </a:lnTo>
                </a:path>
              </a:pathLst>
            </a:custGeom>
            <a:ln w="12700">
              <a:solidFill>
                <a:srgbClr val="2E528F"/>
              </a:solidFill>
            </a:ln>
          </p:spPr>
          <p:txBody>
            <a:bodyPr wrap="square" lIns="0" tIns="0" rIns="0" bIns="0" rtlCol="0"/>
            <a:lstStyle/>
            <a:p>
              <a:endParaRPr/>
            </a:p>
          </p:txBody>
        </p:sp>
        <p:sp>
          <p:nvSpPr>
            <p:cNvPr id="8" name="object 8"/>
            <p:cNvSpPr/>
            <p:nvPr/>
          </p:nvSpPr>
          <p:spPr>
            <a:xfrm>
              <a:off x="-1" y="836662"/>
              <a:ext cx="6292849" cy="1180731"/>
            </a:xfrm>
            <a:prstGeom prst="rect">
              <a:avLst/>
            </a:prstGeom>
            <a:blipFill>
              <a:blip r:embed="rId3" cstate="print"/>
              <a:stretch>
                <a:fillRect/>
              </a:stretch>
            </a:blipFill>
          </p:spPr>
          <p:txBody>
            <a:bodyPr wrap="square" lIns="0" tIns="0" rIns="0" bIns="0" rtlCol="0"/>
            <a:lstStyle/>
            <a:p>
              <a:endParaRPr/>
            </a:p>
          </p:txBody>
        </p:sp>
      </p:grpSp>
      <p:sp>
        <p:nvSpPr>
          <p:cNvPr id="9" name="object 9"/>
          <p:cNvSpPr txBox="1">
            <a:spLocks noGrp="1"/>
          </p:cNvSpPr>
          <p:nvPr>
            <p:ph type="title"/>
          </p:nvPr>
        </p:nvSpPr>
        <p:spPr>
          <a:xfrm>
            <a:off x="13207" y="787653"/>
            <a:ext cx="6151624" cy="566822"/>
          </a:xfrm>
          <a:prstGeom prst="rect">
            <a:avLst/>
          </a:prstGeom>
        </p:spPr>
        <p:txBody>
          <a:bodyPr vert="horz" wrap="square" lIns="0" tIns="12700" rIns="0" bIns="0" rtlCol="0">
            <a:spAutoFit/>
          </a:bodyPr>
          <a:lstStyle/>
          <a:p>
            <a:pPr marL="12700" algn="ctr">
              <a:lnSpc>
                <a:spcPct val="100000"/>
              </a:lnSpc>
              <a:spcBef>
                <a:spcPts val="100"/>
              </a:spcBef>
            </a:pPr>
            <a:r>
              <a:rPr dirty="0">
                <a:latin typeface="Algerian" panose="04020705040A02060702" pitchFamily="82" charset="0"/>
              </a:rPr>
              <a:t>REFERENCES,BIBLIOGRAPHY</a:t>
            </a:r>
          </a:p>
        </p:txBody>
      </p:sp>
      <p:sp>
        <p:nvSpPr>
          <p:cNvPr id="10" name="object 10"/>
          <p:cNvSpPr/>
          <p:nvPr/>
        </p:nvSpPr>
        <p:spPr>
          <a:xfrm>
            <a:off x="914400" y="2433954"/>
            <a:ext cx="2635885" cy="450850"/>
          </a:xfrm>
          <a:custGeom>
            <a:avLst/>
            <a:gdLst/>
            <a:ahLst/>
            <a:cxnLst/>
            <a:rect l="l" t="t" r="r" b="b"/>
            <a:pathLst>
              <a:path w="2635885" h="450850">
                <a:moveTo>
                  <a:pt x="0" y="450850"/>
                </a:moveTo>
                <a:lnTo>
                  <a:pt x="2635885" y="450850"/>
                </a:lnTo>
                <a:lnTo>
                  <a:pt x="2635885" y="0"/>
                </a:lnTo>
                <a:lnTo>
                  <a:pt x="0" y="0"/>
                </a:lnTo>
                <a:lnTo>
                  <a:pt x="0" y="450850"/>
                </a:lnTo>
                <a:close/>
              </a:path>
            </a:pathLst>
          </a:custGeom>
          <a:ln w="6350">
            <a:solidFill>
              <a:srgbClr val="000000"/>
            </a:solidFill>
          </a:ln>
        </p:spPr>
        <p:txBody>
          <a:bodyPr wrap="square" lIns="0" tIns="0" rIns="0" bIns="0" rtlCol="0"/>
          <a:lstStyle/>
          <a:p>
            <a:endParaRPr/>
          </a:p>
        </p:txBody>
      </p:sp>
      <p:sp>
        <p:nvSpPr>
          <p:cNvPr id="11" name="object 11"/>
          <p:cNvSpPr txBox="1"/>
          <p:nvPr/>
        </p:nvSpPr>
        <p:spPr>
          <a:xfrm>
            <a:off x="1225092" y="2459481"/>
            <a:ext cx="1579245" cy="299720"/>
          </a:xfrm>
          <a:prstGeom prst="rect">
            <a:avLst/>
          </a:prstGeom>
        </p:spPr>
        <p:txBody>
          <a:bodyPr vert="horz" wrap="square" lIns="0" tIns="12700" rIns="0" bIns="0" rtlCol="0">
            <a:spAutoFit/>
          </a:bodyPr>
          <a:lstStyle/>
          <a:p>
            <a:pPr marL="12700">
              <a:lnSpc>
                <a:spcPct val="100000"/>
              </a:lnSpc>
              <a:spcBef>
                <a:spcPts val="100"/>
              </a:spcBef>
            </a:pPr>
            <a:r>
              <a:rPr sz="1800" b="1" i="1" spc="-5" dirty="0">
                <a:solidFill>
                  <a:srgbClr val="FFFFFF"/>
                </a:solidFill>
                <a:latin typeface="Carlito"/>
                <a:cs typeface="Carlito"/>
              </a:rPr>
              <a:t>1) BOOK NAME</a:t>
            </a:r>
            <a:r>
              <a:rPr sz="1800" b="1" i="1" spc="-150" dirty="0">
                <a:solidFill>
                  <a:srgbClr val="FFFFFF"/>
                </a:solidFill>
                <a:latin typeface="Carlito"/>
                <a:cs typeface="Carlito"/>
              </a:rPr>
              <a:t> </a:t>
            </a:r>
            <a:r>
              <a:rPr sz="1800" b="1" i="1" dirty="0">
                <a:solidFill>
                  <a:srgbClr val="FFFFFF"/>
                </a:solidFill>
                <a:latin typeface="Carlito"/>
                <a:cs typeface="Carlito"/>
              </a:rPr>
              <a:t>:</a:t>
            </a:r>
            <a:endParaRPr sz="1800">
              <a:latin typeface="Carlito"/>
              <a:cs typeface="Carlito"/>
            </a:endParaRPr>
          </a:p>
        </p:txBody>
      </p:sp>
      <p:grpSp>
        <p:nvGrpSpPr>
          <p:cNvPr id="12" name="object 12"/>
          <p:cNvGrpSpPr/>
          <p:nvPr/>
        </p:nvGrpSpPr>
        <p:grpSpPr>
          <a:xfrm>
            <a:off x="911225" y="3143122"/>
            <a:ext cx="4316730" cy="5410200"/>
            <a:chOff x="911225" y="3143122"/>
            <a:chExt cx="4316730" cy="5410200"/>
          </a:xfrm>
        </p:grpSpPr>
        <p:sp>
          <p:nvSpPr>
            <p:cNvPr id="13" name="object 13"/>
            <p:cNvSpPr/>
            <p:nvPr/>
          </p:nvSpPr>
          <p:spPr>
            <a:xfrm>
              <a:off x="1424940" y="3146297"/>
              <a:ext cx="3799840" cy="4737735"/>
            </a:xfrm>
            <a:custGeom>
              <a:avLst/>
              <a:gdLst/>
              <a:ahLst/>
              <a:cxnLst/>
              <a:rect l="l" t="t" r="r" b="b"/>
              <a:pathLst>
                <a:path w="3799840" h="4737734">
                  <a:moveTo>
                    <a:pt x="3799840" y="0"/>
                  </a:moveTo>
                  <a:lnTo>
                    <a:pt x="0" y="0"/>
                  </a:lnTo>
                  <a:lnTo>
                    <a:pt x="0" y="4737735"/>
                  </a:lnTo>
                  <a:lnTo>
                    <a:pt x="3799840" y="4737735"/>
                  </a:lnTo>
                  <a:lnTo>
                    <a:pt x="3799840" y="0"/>
                  </a:lnTo>
                  <a:close/>
                </a:path>
              </a:pathLst>
            </a:custGeom>
            <a:solidFill>
              <a:srgbClr val="FFFFFF"/>
            </a:solidFill>
          </p:spPr>
          <p:txBody>
            <a:bodyPr wrap="square" lIns="0" tIns="0" rIns="0" bIns="0" rtlCol="0"/>
            <a:lstStyle/>
            <a:p>
              <a:endParaRPr/>
            </a:p>
          </p:txBody>
        </p:sp>
        <p:sp>
          <p:nvSpPr>
            <p:cNvPr id="14" name="object 14"/>
            <p:cNvSpPr/>
            <p:nvPr/>
          </p:nvSpPr>
          <p:spPr>
            <a:xfrm>
              <a:off x="1424940" y="3146297"/>
              <a:ext cx="3799840" cy="4737735"/>
            </a:xfrm>
            <a:custGeom>
              <a:avLst/>
              <a:gdLst/>
              <a:ahLst/>
              <a:cxnLst/>
              <a:rect l="l" t="t" r="r" b="b"/>
              <a:pathLst>
                <a:path w="3799840" h="4737734">
                  <a:moveTo>
                    <a:pt x="0" y="4737735"/>
                  </a:moveTo>
                  <a:lnTo>
                    <a:pt x="3799840" y="4737735"/>
                  </a:lnTo>
                  <a:lnTo>
                    <a:pt x="3799840" y="0"/>
                  </a:lnTo>
                  <a:lnTo>
                    <a:pt x="0" y="0"/>
                  </a:lnTo>
                  <a:lnTo>
                    <a:pt x="0" y="4737735"/>
                  </a:lnTo>
                  <a:close/>
                </a:path>
              </a:pathLst>
            </a:custGeom>
            <a:ln w="6350">
              <a:solidFill>
                <a:srgbClr val="000000"/>
              </a:solidFill>
            </a:ln>
          </p:spPr>
          <p:txBody>
            <a:bodyPr wrap="square" lIns="0" tIns="0" rIns="0" bIns="0" rtlCol="0"/>
            <a:lstStyle/>
            <a:p>
              <a:endParaRPr/>
            </a:p>
          </p:txBody>
        </p:sp>
        <p:sp>
          <p:nvSpPr>
            <p:cNvPr id="15" name="object 15"/>
            <p:cNvSpPr/>
            <p:nvPr/>
          </p:nvSpPr>
          <p:spPr>
            <a:xfrm>
              <a:off x="1638808" y="3216782"/>
              <a:ext cx="3491484" cy="4619625"/>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914400" y="8099044"/>
              <a:ext cx="1519555" cy="450850"/>
            </a:xfrm>
            <a:custGeom>
              <a:avLst/>
              <a:gdLst/>
              <a:ahLst/>
              <a:cxnLst/>
              <a:rect l="l" t="t" r="r" b="b"/>
              <a:pathLst>
                <a:path w="1519555" h="450850">
                  <a:moveTo>
                    <a:pt x="0" y="450850"/>
                  </a:moveTo>
                  <a:lnTo>
                    <a:pt x="1519555" y="450850"/>
                  </a:lnTo>
                  <a:lnTo>
                    <a:pt x="1519555" y="0"/>
                  </a:lnTo>
                  <a:lnTo>
                    <a:pt x="0" y="0"/>
                  </a:lnTo>
                  <a:lnTo>
                    <a:pt x="0" y="450850"/>
                  </a:lnTo>
                  <a:close/>
                </a:path>
              </a:pathLst>
            </a:custGeom>
            <a:ln w="6350">
              <a:solidFill>
                <a:srgbClr val="000000"/>
              </a:solidFill>
            </a:ln>
          </p:spPr>
          <p:txBody>
            <a:bodyPr wrap="square" lIns="0" tIns="0" rIns="0" bIns="0" rtlCol="0"/>
            <a:lstStyle/>
            <a:p>
              <a:endParaRPr/>
            </a:p>
          </p:txBody>
        </p:sp>
      </p:grpSp>
      <p:sp>
        <p:nvSpPr>
          <p:cNvPr id="17" name="object 17"/>
          <p:cNvSpPr txBox="1"/>
          <p:nvPr/>
        </p:nvSpPr>
        <p:spPr>
          <a:xfrm>
            <a:off x="996492" y="8123681"/>
            <a:ext cx="1019175" cy="330835"/>
          </a:xfrm>
          <a:prstGeom prst="rect">
            <a:avLst/>
          </a:prstGeom>
        </p:spPr>
        <p:txBody>
          <a:bodyPr vert="horz" wrap="square" lIns="0" tIns="12700" rIns="0" bIns="0" rtlCol="0">
            <a:spAutoFit/>
          </a:bodyPr>
          <a:lstStyle/>
          <a:p>
            <a:pPr marL="12700">
              <a:lnSpc>
                <a:spcPct val="100000"/>
              </a:lnSpc>
              <a:spcBef>
                <a:spcPts val="100"/>
              </a:spcBef>
            </a:pPr>
            <a:r>
              <a:rPr sz="2000" b="1" i="1" dirty="0">
                <a:solidFill>
                  <a:srgbClr val="FFFFFF"/>
                </a:solidFill>
                <a:latin typeface="Carlito"/>
                <a:cs typeface="Carlito"/>
              </a:rPr>
              <a:t>2) </a:t>
            </a:r>
            <a:r>
              <a:rPr sz="2000" b="1" i="1" spc="-5" dirty="0">
                <a:solidFill>
                  <a:srgbClr val="FFFFFF"/>
                </a:solidFill>
                <a:latin typeface="Carlito"/>
                <a:cs typeface="Carlito"/>
              </a:rPr>
              <a:t>LINKS</a:t>
            </a:r>
            <a:r>
              <a:rPr sz="2000" b="1" i="1" spc="-70" dirty="0">
                <a:solidFill>
                  <a:srgbClr val="FFFFFF"/>
                </a:solidFill>
                <a:latin typeface="Carlito"/>
                <a:cs typeface="Carlito"/>
              </a:rPr>
              <a:t> </a:t>
            </a:r>
            <a:r>
              <a:rPr sz="2000" b="1" i="1" dirty="0">
                <a:solidFill>
                  <a:srgbClr val="FFFFFF"/>
                </a:solidFill>
                <a:latin typeface="Carlito"/>
                <a:cs typeface="Carlito"/>
              </a:rPr>
              <a:t>:</a:t>
            </a:r>
            <a:endParaRPr sz="2000">
              <a:latin typeface="Carlito"/>
              <a:cs typeface="Carlito"/>
            </a:endParaRPr>
          </a:p>
        </p:txBody>
      </p:sp>
      <p:sp>
        <p:nvSpPr>
          <p:cNvPr id="18" name="object 18"/>
          <p:cNvSpPr/>
          <p:nvPr/>
        </p:nvSpPr>
        <p:spPr>
          <a:xfrm>
            <a:off x="914400" y="8668372"/>
            <a:ext cx="6530975" cy="1080135"/>
          </a:xfrm>
          <a:custGeom>
            <a:avLst/>
            <a:gdLst/>
            <a:ahLst/>
            <a:cxnLst/>
            <a:rect l="l" t="t" r="r" b="b"/>
            <a:pathLst>
              <a:path w="6530975" h="1080134">
                <a:moveTo>
                  <a:pt x="0" y="1080134"/>
                </a:moveTo>
                <a:lnTo>
                  <a:pt x="6530975" y="1080134"/>
                </a:lnTo>
                <a:lnTo>
                  <a:pt x="6530975" y="0"/>
                </a:lnTo>
                <a:lnTo>
                  <a:pt x="0" y="0"/>
                </a:lnTo>
                <a:lnTo>
                  <a:pt x="0" y="1080134"/>
                </a:lnTo>
                <a:close/>
              </a:path>
            </a:pathLst>
          </a:custGeom>
          <a:ln w="6350">
            <a:solidFill>
              <a:srgbClr val="000000"/>
            </a:solidFill>
          </a:ln>
        </p:spPr>
        <p:txBody>
          <a:bodyPr wrap="square" lIns="0" tIns="0" rIns="0" bIns="0" rtlCol="0"/>
          <a:lstStyle/>
          <a:p>
            <a:endParaRPr/>
          </a:p>
        </p:txBody>
      </p:sp>
      <p:sp>
        <p:nvSpPr>
          <p:cNvPr id="19" name="object 19"/>
          <p:cNvSpPr txBox="1"/>
          <p:nvPr/>
        </p:nvSpPr>
        <p:spPr>
          <a:xfrm>
            <a:off x="996492" y="8609997"/>
            <a:ext cx="6102350" cy="1786643"/>
          </a:xfrm>
          <a:prstGeom prst="rect">
            <a:avLst/>
          </a:prstGeom>
        </p:spPr>
        <p:txBody>
          <a:bodyPr vert="horz" wrap="square" lIns="0" tIns="100965" rIns="0" bIns="0" rtlCol="0">
            <a:spAutoFit/>
          </a:bodyPr>
          <a:lstStyle/>
          <a:p>
            <a:pPr marL="12700">
              <a:lnSpc>
                <a:spcPct val="100000"/>
              </a:lnSpc>
              <a:spcBef>
                <a:spcPts val="795"/>
              </a:spcBef>
            </a:pPr>
            <a:r>
              <a:rPr sz="1200" u="sng" spc="-5" dirty="0">
                <a:solidFill>
                  <a:srgbClr val="0462C1"/>
                </a:solidFill>
                <a:uFill>
                  <a:solidFill>
                    <a:srgbClr val="0462C1"/>
                  </a:solidFill>
                </a:uFill>
                <a:latin typeface="Carlito"/>
                <a:cs typeface="Carlito"/>
              </a:rPr>
              <a:t>http://i-rep.emu.edu.tr:8080/xmlui/bitstream/handle/11129/1420/ElfadelAjaeb.pd</a:t>
            </a:r>
            <a:r>
              <a:rPr sz="1200" u="sng" spc="95" dirty="0">
                <a:solidFill>
                  <a:srgbClr val="0462C1"/>
                </a:solidFill>
                <a:uFill>
                  <a:solidFill>
                    <a:srgbClr val="0462C1"/>
                  </a:solidFill>
                </a:uFill>
                <a:latin typeface="Carlito"/>
                <a:cs typeface="Carlito"/>
              </a:rPr>
              <a:t> </a:t>
            </a:r>
            <a:r>
              <a:rPr sz="1200" u="sng" spc="-5" dirty="0">
                <a:solidFill>
                  <a:srgbClr val="0462C1"/>
                </a:solidFill>
                <a:uFill>
                  <a:solidFill>
                    <a:srgbClr val="0462C1"/>
                  </a:solidFill>
                </a:uFill>
                <a:latin typeface="Carlito"/>
                <a:cs typeface="Carlito"/>
              </a:rPr>
              <a:t>f?sequence=1</a:t>
            </a:r>
            <a:endParaRPr sz="1200" dirty="0">
              <a:latin typeface="Carlito"/>
              <a:cs typeface="Carlito"/>
            </a:endParaRPr>
          </a:p>
          <a:p>
            <a:pPr marL="12700" marR="1831975">
              <a:lnSpc>
                <a:spcPts val="2920"/>
              </a:lnSpc>
              <a:spcBef>
                <a:spcPts val="180"/>
              </a:spcBef>
            </a:pPr>
            <a:r>
              <a:rPr sz="1600" u="heavy" spc="-5" dirty="0">
                <a:solidFill>
                  <a:srgbClr val="0462C1"/>
                </a:solidFill>
                <a:uFill>
                  <a:solidFill>
                    <a:srgbClr val="0462C1"/>
                  </a:solidFill>
                </a:uFill>
                <a:latin typeface="Carlito"/>
                <a:cs typeface="Carlito"/>
                <a:hlinkClick r:id="rId5"/>
              </a:rPr>
              <a:t>https://www.youtube.com/watch?v=S_2MV3ncHj0 </a:t>
            </a:r>
            <a:r>
              <a:rPr sz="1600" spc="-5" dirty="0">
                <a:solidFill>
                  <a:srgbClr val="0462C1"/>
                </a:solidFill>
                <a:latin typeface="Carlito"/>
                <a:cs typeface="Carlito"/>
              </a:rPr>
              <a:t> </a:t>
            </a:r>
            <a:r>
              <a:rPr sz="1600" u="heavy" spc="-5" dirty="0">
                <a:solidFill>
                  <a:srgbClr val="0462C1"/>
                </a:solidFill>
                <a:uFill>
                  <a:solidFill>
                    <a:srgbClr val="0462C1"/>
                  </a:solidFill>
                </a:uFill>
                <a:latin typeface="Carlito"/>
                <a:cs typeface="Carlito"/>
                <a:hlinkClick r:id="rId6"/>
              </a:rPr>
              <a:t>https://www.youtube.com/watch?v=xy4vHN5-zvM</a:t>
            </a:r>
            <a:endParaRPr lang="en-US" sz="1600" u="heavy" spc="-5" dirty="0">
              <a:solidFill>
                <a:srgbClr val="0462C1"/>
              </a:solidFill>
              <a:uFill>
                <a:solidFill>
                  <a:srgbClr val="0462C1"/>
                </a:solidFill>
              </a:uFill>
              <a:latin typeface="Carlito"/>
              <a:cs typeface="Carlito"/>
            </a:endParaRPr>
          </a:p>
          <a:p>
            <a:pPr marL="12700" marR="1831975">
              <a:lnSpc>
                <a:spcPts val="2920"/>
              </a:lnSpc>
              <a:spcBef>
                <a:spcPts val="180"/>
              </a:spcBef>
            </a:pPr>
            <a:r>
              <a:rPr lang="en-US" sz="1600" u="sng" dirty="0">
                <a:solidFill>
                  <a:srgbClr val="0070C0"/>
                </a:solidFill>
                <a:latin typeface="Carlito"/>
                <a:cs typeface="Carlito"/>
              </a:rPr>
              <a:t>http://www.practicalcryptography.com/ciphers/hill-cipher/</a:t>
            </a:r>
            <a:endParaRPr sz="1600" u="sng" dirty="0">
              <a:solidFill>
                <a:srgbClr val="0070C0"/>
              </a:solidFill>
              <a:latin typeface="Carlito"/>
              <a:cs typeface="Carlito"/>
            </a:endParaRPr>
          </a:p>
        </p:txBody>
      </p:sp>
    </p:spTree>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214</TotalTime>
  <Words>1385</Words>
  <Application>Microsoft Office PowerPoint</Application>
  <PresentationFormat>Custom</PresentationFormat>
  <Paragraphs>61</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Algerian</vt:lpstr>
      <vt:lpstr>Arial</vt:lpstr>
      <vt:lpstr>Baskerville Old Face</vt:lpstr>
      <vt:lpstr>Calibri</vt:lpstr>
      <vt:lpstr>Carlito</vt:lpstr>
      <vt:lpstr>Verdana</vt:lpstr>
      <vt:lpstr>Wingdings</vt:lpstr>
      <vt:lpstr>Office Theme</vt:lpstr>
      <vt:lpstr>PowerPoint Presentation</vt:lpstr>
      <vt:lpstr>PowerPoint Presentation</vt:lpstr>
      <vt:lpstr>PowerPoint Presentation</vt:lpstr>
      <vt:lpstr>PowerPoint Presentation</vt:lpstr>
      <vt:lpstr>HOW CRYPTOGRAPHY IS LINKED WITH LINEAR ALGEBRA</vt:lpstr>
      <vt:lpstr>HILL CIPHER:</vt:lpstr>
      <vt:lpstr>HILL CIPHER:</vt:lpstr>
      <vt:lpstr>Results</vt:lpstr>
      <vt:lpstr>REFERENCES,BIBLIOGRAPHY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Laiba sheikh</dc:creator>
  <cp:lastModifiedBy>Ammar Siddiqui</cp:lastModifiedBy>
  <cp:revision>6</cp:revision>
  <dcterms:created xsi:type="dcterms:W3CDTF">2021-12-05T10:49:46Z</dcterms:created>
  <dcterms:modified xsi:type="dcterms:W3CDTF">2021-12-12T16:52:41Z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2021-06-20T00:00:00Z</vt:filetime>
  </property>
  <property fmtid="{D5CDD505-2E9C-101B-9397-08002B2CF9AE}" pid="3" name="Creator">
    <vt:lpwstr>Microsoft® Word for Microsoft 365</vt:lpwstr>
  </property>
  <property fmtid="{D5CDD505-2E9C-101B-9397-08002B2CF9AE}" pid="4" name="LastSaved">
    <vt:filetime>2021-12-05T00:00:00Z</vt:filetime>
  </property>
</Properties>
</file>