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32DBD-9AEE-409B-9227-37E2AAB1AC47}" type="datetimeFigureOut">
              <a:rPr lang="en-US" smtClean="0"/>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10C72-2D56-4C80-B28A-99414F1C26F0}" type="slidenum">
              <a:rPr lang="en-US" smtClean="0"/>
              <a:t>‹#›</a:t>
            </a:fld>
            <a:endParaRPr lang="en-US"/>
          </a:p>
        </p:txBody>
      </p:sp>
    </p:spTree>
    <p:extLst>
      <p:ext uri="{BB962C8B-B14F-4D97-AF65-F5344CB8AC3E}">
        <p14:creationId xmlns:p14="http://schemas.microsoft.com/office/powerpoint/2010/main" val="99676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010C72-2D56-4C80-B28A-99414F1C26F0}" type="slidenum">
              <a:rPr lang="en-US" smtClean="0"/>
              <a:t>11</a:t>
            </a:fld>
            <a:endParaRPr lang="en-US"/>
          </a:p>
        </p:txBody>
      </p:sp>
    </p:spTree>
    <p:extLst>
      <p:ext uri="{BB962C8B-B14F-4D97-AF65-F5344CB8AC3E}">
        <p14:creationId xmlns:p14="http://schemas.microsoft.com/office/powerpoint/2010/main" val="100483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338463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201354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091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1040937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2712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3069128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3503047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322968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369037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8C6E49-CC58-4045-A17A-03D76F80101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197369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8C6E49-CC58-4045-A17A-03D76F80101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168534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8C6E49-CC58-4045-A17A-03D76F801010}"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28796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8C6E49-CC58-4045-A17A-03D76F801010}"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4163506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C6E49-CC58-4045-A17A-03D76F801010}"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78175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8C6E49-CC58-4045-A17A-03D76F80101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CA3B-B118-44D3-8E6D-EDAA5A769790}" type="slidenum">
              <a:rPr lang="en-US" smtClean="0"/>
              <a:t>‹#›</a:t>
            </a:fld>
            <a:endParaRPr lang="en-US"/>
          </a:p>
        </p:txBody>
      </p:sp>
    </p:spTree>
    <p:extLst>
      <p:ext uri="{BB962C8B-B14F-4D97-AF65-F5344CB8AC3E}">
        <p14:creationId xmlns:p14="http://schemas.microsoft.com/office/powerpoint/2010/main" val="31174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89CA3B-B118-44D3-8E6D-EDAA5A769790}" type="slidenum">
              <a:rPr lang="en-US" smtClean="0"/>
              <a:t>‹#›</a:t>
            </a:fld>
            <a:endParaRPr lang="en-US"/>
          </a:p>
        </p:txBody>
      </p:sp>
      <p:sp>
        <p:nvSpPr>
          <p:cNvPr id="5" name="Date Placeholder 4"/>
          <p:cNvSpPr>
            <a:spLocks noGrp="1"/>
          </p:cNvSpPr>
          <p:nvPr>
            <p:ph type="dt" sz="half" idx="10"/>
          </p:nvPr>
        </p:nvSpPr>
        <p:spPr/>
        <p:txBody>
          <a:bodyPr/>
          <a:lstStyle/>
          <a:p>
            <a:fld id="{D08C6E49-CC58-4045-A17A-03D76F801010}" type="datetimeFigureOut">
              <a:rPr lang="en-US" smtClean="0"/>
              <a:t>10/6/2021</a:t>
            </a:fld>
            <a:endParaRPr lang="en-US"/>
          </a:p>
        </p:txBody>
      </p:sp>
    </p:spTree>
    <p:extLst>
      <p:ext uri="{BB962C8B-B14F-4D97-AF65-F5344CB8AC3E}">
        <p14:creationId xmlns:p14="http://schemas.microsoft.com/office/powerpoint/2010/main" val="3870787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8C6E49-CC58-4045-A17A-03D76F801010}" type="datetimeFigureOut">
              <a:rPr lang="en-US" smtClean="0"/>
              <a:t>10/6/2021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89CA3B-B118-44D3-8E6D-EDAA5A769790}" type="slidenum">
              <a:rPr lang="en-US" smtClean="0"/>
              <a:t>‹#›</a:t>
            </a:fld>
            <a:endParaRPr lang="en-US"/>
          </a:p>
        </p:txBody>
      </p:sp>
    </p:spTree>
    <p:extLst>
      <p:ext uri="{BB962C8B-B14F-4D97-AF65-F5344CB8AC3E}">
        <p14:creationId xmlns:p14="http://schemas.microsoft.com/office/powerpoint/2010/main" val="5840129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8124" y="0"/>
            <a:ext cx="7313001" cy="1520328"/>
          </a:xfrm>
        </p:spPr>
        <p:txBody>
          <a:bodyPr anchor="t"/>
          <a:lstStyle/>
          <a:p>
            <a:pPr algn="ctr"/>
            <a:r>
              <a:rPr lang="en-US" sz="4400" dirty="0" smtClean="0">
                <a:solidFill>
                  <a:schemeClr val="tx1"/>
                </a:solidFill>
                <a:latin typeface="Times New Roman" panose="02020603050405020304" pitchFamily="18" charset="0"/>
                <a:cs typeface="Times New Roman" panose="02020603050405020304" pitchFamily="18" charset="0"/>
              </a:rPr>
              <a:t>WHAT IS MANAGEMENT?</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46602" y="971878"/>
            <a:ext cx="7881490" cy="5164517"/>
          </a:xfrm>
        </p:spPr>
        <p:txBody>
          <a:bodyPr>
            <a:noAutofit/>
          </a:bodyPr>
          <a:lstStyle/>
          <a:p>
            <a:pPr algn="l"/>
            <a:r>
              <a:rPr lang="en-US" sz="2400" dirty="0">
                <a:solidFill>
                  <a:schemeClr val="tx1"/>
                </a:solidFill>
                <a:latin typeface="Times New Roman" panose="02020603050405020304" pitchFamily="18" charset="0"/>
                <a:cs typeface="Times New Roman" panose="02020603050405020304" pitchFamily="18" charset="0"/>
              </a:rPr>
              <a:t>Management (or managing) is the administration of an </a:t>
            </a:r>
            <a:r>
              <a:rPr lang="en-US" sz="2400" dirty="0" smtClean="0">
                <a:solidFill>
                  <a:schemeClr val="tx1"/>
                </a:solidFill>
                <a:latin typeface="Times New Roman" panose="02020603050405020304" pitchFamily="18" charset="0"/>
                <a:cs typeface="Times New Roman" panose="02020603050405020304" pitchFamily="18" charset="0"/>
              </a:rPr>
              <a:t>organization, </a:t>
            </a:r>
            <a:r>
              <a:rPr lang="en-US" sz="2400" dirty="0">
                <a:solidFill>
                  <a:schemeClr val="tx1"/>
                </a:solidFill>
                <a:latin typeface="Times New Roman" panose="02020603050405020304" pitchFamily="18" charset="0"/>
                <a:cs typeface="Times New Roman" panose="02020603050405020304" pitchFamily="18" charset="0"/>
              </a:rPr>
              <a:t>whether it is a business, a non-profit organization, or a government body.</a:t>
            </a:r>
          </a:p>
          <a:p>
            <a:pPr algn="l"/>
            <a:r>
              <a:rPr lang="en-US" sz="2400" dirty="0">
                <a:solidFill>
                  <a:schemeClr val="tx1"/>
                </a:solidFill>
                <a:latin typeface="Times New Roman" panose="02020603050405020304" pitchFamily="18" charset="0"/>
                <a:cs typeface="Times New Roman" panose="02020603050405020304" pitchFamily="18" charset="0"/>
              </a:rPr>
              <a:t>Management includes the activities of setting the strategy of an organization and coordinating the efforts of its employees (or of volunteers) to accomplish its objectives through the application of available resources, such as financial, </a:t>
            </a:r>
            <a:r>
              <a:rPr lang="en-US" sz="2400" dirty="0" smtClean="0">
                <a:solidFill>
                  <a:schemeClr val="tx1"/>
                </a:solidFill>
                <a:latin typeface="Times New Roman" panose="02020603050405020304" pitchFamily="18" charset="0"/>
                <a:cs typeface="Times New Roman" panose="02020603050405020304" pitchFamily="18" charset="0"/>
              </a:rPr>
              <a:t>natural</a:t>
            </a:r>
            <a:r>
              <a:rPr lang="en-US" sz="2400" dirty="0">
                <a:solidFill>
                  <a:schemeClr val="tx1"/>
                </a:solidFill>
                <a:latin typeface="Times New Roman" panose="02020603050405020304" pitchFamily="18" charset="0"/>
                <a:cs typeface="Times New Roman" panose="02020603050405020304" pitchFamily="18" charset="0"/>
              </a:rPr>
              <a:t>, technological, and human resources</a:t>
            </a:r>
          </a:p>
          <a:p>
            <a:pPr algn="l"/>
            <a:r>
              <a:rPr lang="en-US" sz="2400" dirty="0">
                <a:solidFill>
                  <a:schemeClr val="tx1"/>
                </a:solidFill>
                <a:latin typeface="Times New Roman" panose="02020603050405020304" pitchFamily="18" charset="0"/>
                <a:cs typeface="Times New Roman" panose="02020603050405020304" pitchFamily="18" charset="0"/>
              </a:rPr>
              <a:t> It is an act of creating and maintaining such a business environment wherein the members of the organization can work together, and achieve business objectives efficiently and effectively.</a:t>
            </a:r>
          </a:p>
        </p:txBody>
      </p:sp>
    </p:spTree>
    <p:extLst>
      <p:ext uri="{BB962C8B-B14F-4D97-AF65-F5344CB8AC3E}">
        <p14:creationId xmlns:p14="http://schemas.microsoft.com/office/powerpoint/2010/main" val="2754335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What Do Managers Do?(COUNTINUE)</a:t>
            </a:r>
            <a:endParaRPr lang="en-US" dirty="0"/>
          </a:p>
        </p:txBody>
      </p:sp>
      <p:sp>
        <p:nvSpPr>
          <p:cNvPr id="3" name="Content Placeholder 2"/>
          <p:cNvSpPr>
            <a:spLocks noGrp="1"/>
          </p:cNvSpPr>
          <p:nvPr>
            <p:ph idx="1"/>
          </p:nvPr>
        </p:nvSpPr>
        <p:spPr/>
        <p:txBody>
          <a:bodyPr>
            <a:normAutofit/>
          </a:bodyPr>
          <a:lstStyle/>
          <a:p>
            <a:pPr marL="0" indent="0">
              <a:buNone/>
            </a:pPr>
            <a:r>
              <a:rPr lang="en-US" sz="3800" b="1" i="1" u="sng" dirty="0" smtClean="0">
                <a:latin typeface="Times New Roman" panose="02020603050405020304" pitchFamily="18" charset="0"/>
                <a:cs typeface="Times New Roman" panose="02020603050405020304" pitchFamily="18" charset="0"/>
              </a:rPr>
              <a:t>Controlling</a:t>
            </a:r>
          </a:p>
          <a:p>
            <a:pPr marL="0" indent="0" algn="just">
              <a:buNone/>
            </a:pPr>
            <a:r>
              <a:rPr lang="en-US" dirty="0">
                <a:latin typeface="Times New Roman" panose="02020603050405020304" pitchFamily="18" charset="0"/>
                <a:cs typeface="Times New Roman" panose="02020603050405020304" pitchFamily="18" charset="0"/>
              </a:rPr>
              <a:t>The final management function is </a:t>
            </a:r>
            <a:r>
              <a:rPr lang="en-US" b="1" dirty="0">
                <a:latin typeface="Times New Roman" panose="02020603050405020304" pitchFamily="18" charset="0"/>
                <a:cs typeface="Times New Roman" panose="02020603050405020304" pitchFamily="18" charset="0"/>
              </a:rPr>
              <a:t>controlling</a:t>
            </a:r>
            <a:r>
              <a:rPr lang="en-US" dirty="0">
                <a:latin typeface="Times New Roman" panose="02020603050405020304" pitchFamily="18" charset="0"/>
                <a:cs typeface="Times New Roman" panose="02020603050405020304" pitchFamily="18" charset="0"/>
              </a:rPr>
              <a:t>. After goals and plans are </a:t>
            </a:r>
            <a:r>
              <a:rPr lang="en-US" dirty="0" smtClean="0">
                <a:latin typeface="Times New Roman" panose="02020603050405020304" pitchFamily="18" charset="0"/>
                <a:cs typeface="Times New Roman" panose="02020603050405020304" pitchFamily="18" charset="0"/>
              </a:rPr>
              <a:t>set (planning</a:t>
            </a:r>
            <a:r>
              <a:rPr lang="en-US" dirty="0">
                <a:latin typeface="Times New Roman" panose="02020603050405020304" pitchFamily="18" charset="0"/>
                <a:cs typeface="Times New Roman" panose="02020603050405020304" pitchFamily="18" charset="0"/>
              </a:rPr>
              <a:t>), tasks and structural arrangements put in place (organizing), and people </a:t>
            </a:r>
            <a:r>
              <a:rPr lang="en-US" dirty="0" smtClean="0">
                <a:latin typeface="Times New Roman" panose="02020603050405020304" pitchFamily="18" charset="0"/>
                <a:cs typeface="Times New Roman" panose="02020603050405020304" pitchFamily="18" charset="0"/>
              </a:rPr>
              <a:t>hired, trained</a:t>
            </a:r>
            <a:r>
              <a:rPr lang="en-US" dirty="0">
                <a:latin typeface="Times New Roman" panose="02020603050405020304" pitchFamily="18" charset="0"/>
                <a:cs typeface="Times New Roman" panose="02020603050405020304" pitchFamily="18" charset="0"/>
              </a:rPr>
              <a:t>, and motivated (leading), there has to be some evaluation of whether things </a:t>
            </a:r>
            <a:r>
              <a:rPr lang="en-US" dirty="0" smtClean="0">
                <a:latin typeface="Times New Roman" panose="02020603050405020304" pitchFamily="18" charset="0"/>
                <a:cs typeface="Times New Roman" panose="02020603050405020304" pitchFamily="18" charset="0"/>
              </a:rPr>
              <a:t>are going </a:t>
            </a:r>
            <a:r>
              <a:rPr lang="en-US" dirty="0">
                <a:latin typeface="Times New Roman" panose="02020603050405020304" pitchFamily="18" charset="0"/>
                <a:cs typeface="Times New Roman" panose="02020603050405020304" pitchFamily="18" charset="0"/>
              </a:rPr>
              <a:t>as planned. To ensure that goals are being met and that work is being done as </a:t>
            </a:r>
            <a:r>
              <a:rPr lang="en-US" dirty="0" smtClean="0">
                <a:latin typeface="Times New Roman" panose="02020603050405020304" pitchFamily="18" charset="0"/>
                <a:cs typeface="Times New Roman" panose="02020603050405020304" pitchFamily="18" charset="0"/>
              </a:rPr>
              <a:t>it should </a:t>
            </a:r>
            <a:r>
              <a:rPr lang="en-US" dirty="0">
                <a:latin typeface="Times New Roman" panose="02020603050405020304" pitchFamily="18" charset="0"/>
                <a:cs typeface="Times New Roman" panose="02020603050405020304" pitchFamily="18" charset="0"/>
              </a:rPr>
              <a:t>be, managers must monitor and evaluate performance. Actual performance must </a:t>
            </a:r>
            <a:r>
              <a:rPr lang="en-US" dirty="0" smtClean="0">
                <a:latin typeface="Times New Roman" panose="02020603050405020304" pitchFamily="18" charset="0"/>
                <a:cs typeface="Times New Roman" panose="02020603050405020304" pitchFamily="18" charset="0"/>
              </a:rPr>
              <a:t>be compared </a:t>
            </a:r>
            <a:r>
              <a:rPr lang="en-US" dirty="0">
                <a:latin typeface="Times New Roman" panose="02020603050405020304" pitchFamily="18" charset="0"/>
                <a:cs typeface="Times New Roman" panose="02020603050405020304" pitchFamily="18" charset="0"/>
              </a:rPr>
              <a:t>with the set goals. If those goals aren’t being achieved, it’s the manager’s job </a:t>
            </a:r>
            <a:r>
              <a:rPr lang="en-US" dirty="0" smtClean="0">
                <a:latin typeface="Times New Roman" panose="02020603050405020304" pitchFamily="18" charset="0"/>
                <a:cs typeface="Times New Roman" panose="02020603050405020304" pitchFamily="18" charset="0"/>
              </a:rPr>
              <a:t>to get </a:t>
            </a:r>
            <a:r>
              <a:rPr lang="en-US" dirty="0">
                <a:latin typeface="Times New Roman" panose="02020603050405020304" pitchFamily="18" charset="0"/>
                <a:cs typeface="Times New Roman" panose="02020603050405020304" pitchFamily="18" charset="0"/>
              </a:rPr>
              <a:t>work back on track. This process of monitoring, comparing, and correcting is the </a:t>
            </a:r>
            <a:r>
              <a:rPr lang="en-US" dirty="0" smtClean="0">
                <a:latin typeface="Times New Roman" panose="02020603050405020304" pitchFamily="18" charset="0"/>
                <a:cs typeface="Times New Roman" panose="02020603050405020304" pitchFamily="18" charset="0"/>
              </a:rPr>
              <a:t>controlling function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1216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672" y="0"/>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What Do Managers Do?(COUNTINUE)</a:t>
            </a:r>
            <a:endParaRPr lang="en-US" dirty="0"/>
          </a:p>
        </p:txBody>
      </p:sp>
      <p:sp>
        <p:nvSpPr>
          <p:cNvPr id="3" name="Content Placeholder 2"/>
          <p:cNvSpPr>
            <a:spLocks noGrp="1"/>
          </p:cNvSpPr>
          <p:nvPr>
            <p:ph idx="1"/>
          </p:nvPr>
        </p:nvSpPr>
        <p:spPr>
          <a:xfrm>
            <a:off x="677334" y="683047"/>
            <a:ext cx="8596668" cy="6290630"/>
          </a:xfrm>
        </p:spPr>
        <p:txBody>
          <a:bodyPr>
            <a:normAutofit/>
          </a:bodyPr>
          <a:lstStyle/>
          <a:p>
            <a:pPr marL="0" indent="0">
              <a:buNone/>
            </a:pPr>
            <a:r>
              <a:rPr lang="en-US" sz="3800" b="1" i="1" u="sng" dirty="0" smtClean="0">
                <a:latin typeface="Times New Roman" panose="02020603050405020304" pitchFamily="18" charset="0"/>
                <a:cs typeface="Times New Roman" panose="02020603050405020304" pitchFamily="18" charset="0"/>
              </a:rPr>
              <a:t>MANAGEMENT ROLES:</a:t>
            </a:r>
          </a:p>
          <a:p>
            <a:pPr marL="0" indent="0" algn="just">
              <a:buNone/>
            </a:pPr>
            <a:r>
              <a:rPr lang="en-US" dirty="0">
                <a:latin typeface="Times New Roman" panose="02020603050405020304" pitchFamily="18" charset="0"/>
                <a:cs typeface="Times New Roman" panose="02020603050405020304" pitchFamily="18" charset="0"/>
              </a:rPr>
              <a:t>Henry </a:t>
            </a:r>
            <a:r>
              <a:rPr lang="en-US" dirty="0" err="1">
                <a:latin typeface="Times New Roman" panose="02020603050405020304" pitchFamily="18" charset="0"/>
                <a:cs typeface="Times New Roman" panose="02020603050405020304" pitchFamily="18" charset="0"/>
              </a:rPr>
              <a:t>Mintzberg</a:t>
            </a:r>
            <a:r>
              <a:rPr lang="en-US" dirty="0">
                <a:latin typeface="Times New Roman" panose="02020603050405020304" pitchFamily="18" charset="0"/>
                <a:cs typeface="Times New Roman" panose="02020603050405020304" pitchFamily="18" charset="0"/>
              </a:rPr>
              <a:t>, a well-known management researcher, studied actual managers at </a:t>
            </a:r>
            <a:r>
              <a:rPr lang="en-US" dirty="0" smtClean="0">
                <a:latin typeface="Times New Roman" panose="02020603050405020304" pitchFamily="18" charset="0"/>
                <a:cs typeface="Times New Roman" panose="02020603050405020304" pitchFamily="18" charset="0"/>
              </a:rPr>
              <a:t>work. In </a:t>
            </a:r>
            <a:r>
              <a:rPr lang="en-US" dirty="0">
                <a:latin typeface="Times New Roman" panose="02020603050405020304" pitchFamily="18" charset="0"/>
                <a:cs typeface="Times New Roman" panose="02020603050405020304" pitchFamily="18" charset="0"/>
              </a:rPr>
              <a:t>his first comprehensive study, </a:t>
            </a:r>
            <a:r>
              <a:rPr lang="en-US" dirty="0" err="1">
                <a:latin typeface="Times New Roman" panose="02020603050405020304" pitchFamily="18" charset="0"/>
                <a:cs typeface="Times New Roman" panose="02020603050405020304" pitchFamily="18" charset="0"/>
              </a:rPr>
              <a:t>Mintzberg</a:t>
            </a:r>
            <a:r>
              <a:rPr lang="en-US" dirty="0">
                <a:latin typeface="Times New Roman" panose="02020603050405020304" pitchFamily="18" charset="0"/>
                <a:cs typeface="Times New Roman" panose="02020603050405020304" pitchFamily="18" charset="0"/>
              </a:rPr>
              <a:t> concluded that what managers do can best </a:t>
            </a:r>
            <a:r>
              <a:rPr lang="en-US" dirty="0" smtClean="0">
                <a:latin typeface="Times New Roman" panose="02020603050405020304" pitchFamily="18" charset="0"/>
                <a:cs typeface="Times New Roman" panose="02020603050405020304" pitchFamily="18" charset="0"/>
              </a:rPr>
              <a:t>be described </a:t>
            </a:r>
            <a:r>
              <a:rPr lang="en-US" dirty="0">
                <a:latin typeface="Times New Roman" panose="02020603050405020304" pitchFamily="18" charset="0"/>
                <a:cs typeface="Times New Roman" panose="02020603050405020304" pitchFamily="18" charset="0"/>
              </a:rPr>
              <a:t>by looking at the managerial roles they engage in at work.16 The </a:t>
            </a:r>
            <a:r>
              <a:rPr lang="en-US" dirty="0" smtClean="0">
                <a:latin typeface="Times New Roman" panose="02020603050405020304" pitchFamily="18" charset="0"/>
                <a:cs typeface="Times New Roman" panose="02020603050405020304" pitchFamily="18" charset="0"/>
              </a:rPr>
              <a:t>term </a:t>
            </a:r>
            <a:r>
              <a:rPr lang="en-US" b="1" dirty="0" smtClean="0">
                <a:latin typeface="Times New Roman" panose="02020603050405020304" pitchFamily="18" charset="0"/>
                <a:cs typeface="Times New Roman" panose="02020603050405020304" pitchFamily="18" charset="0"/>
              </a:rPr>
              <a:t>managerial </a:t>
            </a:r>
            <a:r>
              <a:rPr lang="en-US" b="1" dirty="0">
                <a:latin typeface="Times New Roman" panose="02020603050405020304" pitchFamily="18" charset="0"/>
                <a:cs typeface="Times New Roman" panose="02020603050405020304" pitchFamily="18" charset="0"/>
              </a:rPr>
              <a:t>roles </a:t>
            </a:r>
            <a:r>
              <a:rPr lang="en-US" dirty="0">
                <a:latin typeface="Times New Roman" panose="02020603050405020304" pitchFamily="18" charset="0"/>
                <a:cs typeface="Times New Roman" panose="02020603050405020304" pitchFamily="18" charset="0"/>
              </a:rPr>
              <a:t>refers to specific actions or behaviors expected of and exhibited by </a:t>
            </a:r>
            <a:r>
              <a:rPr lang="en-US" dirty="0" smtClean="0">
                <a:latin typeface="Times New Roman" panose="02020603050405020304" pitchFamily="18" charset="0"/>
                <a:cs typeface="Times New Roman" panose="02020603050405020304" pitchFamily="18" charset="0"/>
              </a:rPr>
              <a:t>a manager. There are 10 roles which are categorized in three groups which are as follows:</a:t>
            </a:r>
          </a:p>
          <a:p>
            <a:pPr marL="0" indent="0" algn="just">
              <a:buNone/>
            </a:pPr>
            <a:r>
              <a:rPr lang="en-US" sz="2800" b="1" i="1" u="sng" dirty="0" smtClean="0">
                <a:latin typeface="Times New Roman" panose="02020603050405020304" pitchFamily="18" charset="0"/>
                <a:cs typeface="Times New Roman" panose="02020603050405020304" pitchFamily="18" charset="0"/>
              </a:rPr>
              <a:t>INTERPERSONAL ROLES:</a:t>
            </a:r>
          </a:p>
          <a:p>
            <a:pPr marL="0" indent="0">
              <a:buNone/>
            </a:pPr>
            <a:r>
              <a:rPr lang="en-US" sz="1600" dirty="0" smtClean="0">
                <a:latin typeface="Times New Roman" panose="02020603050405020304" pitchFamily="18" charset="0"/>
                <a:cs typeface="Times New Roman" panose="02020603050405020304" pitchFamily="18" charset="0"/>
              </a:rPr>
              <a:t>They are </a:t>
            </a:r>
            <a:r>
              <a:rPr lang="en-US" sz="1600" dirty="0">
                <a:latin typeface="Times New Roman" panose="02020603050405020304" pitchFamily="18" charset="0"/>
                <a:cs typeface="Times New Roman" panose="02020603050405020304" pitchFamily="18" charset="0"/>
              </a:rPr>
              <a:t>ones that involve people (subordinates and persons </a:t>
            </a:r>
            <a:r>
              <a:rPr lang="en-US" sz="1600" dirty="0" smtClean="0">
                <a:latin typeface="Times New Roman" panose="02020603050405020304" pitchFamily="18" charset="0"/>
                <a:cs typeface="Times New Roman" panose="02020603050405020304" pitchFamily="18" charset="0"/>
              </a:rPr>
              <a:t>outside the </a:t>
            </a:r>
            <a:r>
              <a:rPr lang="en-US" sz="1600" dirty="0">
                <a:latin typeface="Times New Roman" panose="02020603050405020304" pitchFamily="18" charset="0"/>
                <a:cs typeface="Times New Roman" panose="02020603050405020304" pitchFamily="18" charset="0"/>
              </a:rPr>
              <a:t>organization) and other duties that are ceremonial and symbolic in nature. The </a:t>
            </a:r>
            <a:r>
              <a:rPr lang="en-US" sz="1600" dirty="0" smtClean="0">
                <a:latin typeface="Times New Roman" panose="02020603050405020304" pitchFamily="18" charset="0"/>
                <a:cs typeface="Times New Roman" panose="02020603050405020304" pitchFamily="18" charset="0"/>
              </a:rPr>
              <a:t>three interpersonal </a:t>
            </a:r>
            <a:r>
              <a:rPr lang="en-US" sz="1600" dirty="0">
                <a:latin typeface="Times New Roman" panose="02020603050405020304" pitchFamily="18" charset="0"/>
                <a:cs typeface="Times New Roman" panose="02020603050405020304" pitchFamily="18" charset="0"/>
              </a:rPr>
              <a:t>roles include figurehead, leader, and liaison</a:t>
            </a:r>
            <a:r>
              <a:rPr lang="en-US" sz="1600" dirty="0" smtClean="0">
                <a:latin typeface="Times New Roman" panose="02020603050405020304" pitchFamily="18" charset="0"/>
                <a:cs typeface="Times New Roman" panose="02020603050405020304" pitchFamily="18" charset="0"/>
              </a:rPr>
              <a:t>.</a:t>
            </a:r>
          </a:p>
          <a:p>
            <a:pPr marL="0" indent="0">
              <a:buNone/>
            </a:pPr>
            <a:r>
              <a:rPr lang="en-US" sz="2800" b="1" i="1" u="sng" dirty="0" smtClean="0">
                <a:latin typeface="Times New Roman" panose="02020603050405020304" pitchFamily="18" charset="0"/>
                <a:cs typeface="Times New Roman" panose="02020603050405020304" pitchFamily="18" charset="0"/>
              </a:rPr>
              <a:t>INFORMATIONAL </a:t>
            </a:r>
            <a:r>
              <a:rPr lang="en-US" sz="2800" b="1" i="1" u="sng" dirty="0">
                <a:latin typeface="Times New Roman" panose="02020603050405020304" pitchFamily="18" charset="0"/>
                <a:cs typeface="Times New Roman" panose="02020603050405020304" pitchFamily="18" charset="0"/>
              </a:rPr>
              <a:t>ROLES</a:t>
            </a:r>
            <a:r>
              <a:rPr lang="en-US" sz="2800" b="1" i="1" u="sng" dirty="0" smtClean="0">
                <a:latin typeface="Times New Roman" panose="02020603050405020304" pitchFamily="18" charset="0"/>
                <a:cs typeface="Times New Roman" panose="02020603050405020304" pitchFamily="18" charset="0"/>
              </a:rPr>
              <a:t>:</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The </a:t>
            </a:r>
            <a:r>
              <a:rPr lang="en-US" sz="1600" b="1" dirty="0">
                <a:solidFill>
                  <a:schemeClr val="tx1"/>
                </a:solidFill>
                <a:latin typeface="Times New Roman" panose="02020603050405020304" pitchFamily="18" charset="0"/>
                <a:cs typeface="Times New Roman" panose="02020603050405020304" pitchFamily="18" charset="0"/>
              </a:rPr>
              <a:t>informational roles </a:t>
            </a:r>
            <a:r>
              <a:rPr lang="en-US" sz="1600" dirty="0" smtClean="0">
                <a:solidFill>
                  <a:schemeClr val="tx1"/>
                </a:solidFill>
                <a:latin typeface="Times New Roman" panose="02020603050405020304" pitchFamily="18" charset="0"/>
                <a:cs typeface="Times New Roman" panose="02020603050405020304" pitchFamily="18" charset="0"/>
              </a:rPr>
              <a:t>involve collecting</a:t>
            </a:r>
            <a:r>
              <a:rPr lang="en-US" sz="1600" dirty="0">
                <a:solidFill>
                  <a:schemeClr val="tx1"/>
                </a:solidFill>
                <a:latin typeface="Times New Roman" panose="02020603050405020304" pitchFamily="18" charset="0"/>
                <a:cs typeface="Times New Roman" panose="02020603050405020304" pitchFamily="18" charset="0"/>
              </a:rPr>
              <a:t>, receiving, and disseminating information. The three informational roles </a:t>
            </a:r>
            <a:r>
              <a:rPr lang="en-US" sz="1600" dirty="0" smtClean="0">
                <a:solidFill>
                  <a:schemeClr val="tx1"/>
                </a:solidFill>
                <a:latin typeface="Times New Roman" panose="02020603050405020304" pitchFamily="18" charset="0"/>
                <a:cs typeface="Times New Roman" panose="02020603050405020304" pitchFamily="18" charset="0"/>
              </a:rPr>
              <a:t>include monitor</a:t>
            </a:r>
            <a:r>
              <a:rPr lang="en-US" sz="1600" dirty="0">
                <a:solidFill>
                  <a:schemeClr val="tx1"/>
                </a:solidFill>
                <a:latin typeface="Times New Roman" panose="02020603050405020304" pitchFamily="18" charset="0"/>
                <a:cs typeface="Times New Roman" panose="02020603050405020304" pitchFamily="18" charset="0"/>
              </a:rPr>
              <a:t>, disseminator, and spokesperson.</a:t>
            </a:r>
          </a:p>
          <a:p>
            <a:pPr marL="0" indent="0">
              <a:buNone/>
            </a:pPr>
            <a:r>
              <a:rPr lang="en-US" sz="2800" b="1" i="1" u="sng" dirty="0" smtClean="0">
                <a:latin typeface="Times New Roman" panose="02020603050405020304" pitchFamily="18" charset="0"/>
                <a:cs typeface="Times New Roman" panose="02020603050405020304" pitchFamily="18" charset="0"/>
              </a:rPr>
              <a:t>DECISONAL ROLES:</a:t>
            </a:r>
          </a:p>
          <a:p>
            <a:pPr marL="0" indent="0">
              <a:buNone/>
            </a:pPr>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he </a:t>
            </a:r>
            <a:r>
              <a:rPr lang="en-US" sz="1600" b="1" dirty="0">
                <a:latin typeface="Times New Roman" panose="02020603050405020304" pitchFamily="18" charset="0"/>
                <a:cs typeface="Times New Roman" panose="02020603050405020304" pitchFamily="18" charset="0"/>
              </a:rPr>
              <a:t>decisional roles </a:t>
            </a:r>
            <a:r>
              <a:rPr lang="en-US" sz="1600" dirty="0">
                <a:latin typeface="Times New Roman" panose="02020603050405020304" pitchFamily="18" charset="0"/>
                <a:cs typeface="Times New Roman" panose="02020603050405020304" pitchFamily="18" charset="0"/>
              </a:rPr>
              <a:t>entail </a:t>
            </a:r>
            <a:r>
              <a:rPr lang="en-US" sz="1600" dirty="0" smtClean="0">
                <a:latin typeface="Times New Roman" panose="02020603050405020304" pitchFamily="18" charset="0"/>
                <a:cs typeface="Times New Roman" panose="02020603050405020304" pitchFamily="18" charset="0"/>
              </a:rPr>
              <a:t>making decisions </a:t>
            </a:r>
            <a:r>
              <a:rPr lang="en-US" sz="1600" dirty="0">
                <a:latin typeface="Times New Roman" panose="02020603050405020304" pitchFamily="18" charset="0"/>
                <a:cs typeface="Times New Roman" panose="02020603050405020304" pitchFamily="18" charset="0"/>
              </a:rPr>
              <a:t>or choices. The four decisional roles include entrepreneur, disturbance </a:t>
            </a:r>
            <a:r>
              <a:rPr lang="en-US" sz="1600" dirty="0" smtClean="0">
                <a:latin typeface="Times New Roman" panose="02020603050405020304" pitchFamily="18" charset="0"/>
                <a:cs typeface="Times New Roman" panose="02020603050405020304" pitchFamily="18" charset="0"/>
              </a:rPr>
              <a:t>handler, resource </a:t>
            </a:r>
            <a:r>
              <a:rPr lang="en-US" sz="1600" dirty="0">
                <a:latin typeface="Times New Roman" panose="02020603050405020304" pitchFamily="18" charset="0"/>
                <a:cs typeface="Times New Roman" panose="02020603050405020304" pitchFamily="18" charset="0"/>
              </a:rPr>
              <a:t>allocator, and negotiator.</a:t>
            </a:r>
            <a:endParaRPr lang="en-US" sz="1600" b="1" i="1" u="sng"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9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What Do Managers Do?(COUNTINUE)</a:t>
            </a:r>
            <a:endParaRPr lang="en-US" dirty="0"/>
          </a:p>
        </p:txBody>
      </p:sp>
      <p:sp>
        <p:nvSpPr>
          <p:cNvPr id="3" name="Content Placeholder 2"/>
          <p:cNvSpPr>
            <a:spLocks noGrp="1"/>
          </p:cNvSpPr>
          <p:nvPr>
            <p:ph idx="1"/>
          </p:nvPr>
        </p:nvSpPr>
        <p:spPr>
          <a:xfrm>
            <a:off x="677334" y="1200839"/>
            <a:ext cx="8596668" cy="5657161"/>
          </a:xfrm>
        </p:spPr>
        <p:txBody>
          <a:bodyPr>
            <a:normAutofit lnSpcReduction="10000"/>
          </a:bodyPr>
          <a:lstStyle/>
          <a:p>
            <a:pPr marL="0" indent="0">
              <a:buNone/>
            </a:pPr>
            <a:r>
              <a:rPr lang="en-US" sz="3800" b="1" i="1" u="sng" dirty="0" smtClean="0">
                <a:latin typeface="Times New Roman" panose="02020603050405020304" pitchFamily="18" charset="0"/>
                <a:cs typeface="Times New Roman" panose="02020603050405020304" pitchFamily="18" charset="0"/>
              </a:rPr>
              <a:t>MANAGEMENT SKILLS:</a:t>
            </a:r>
          </a:p>
          <a:p>
            <a:pPr marL="0" indent="0">
              <a:buNone/>
            </a:pPr>
            <a:r>
              <a:rPr lang="en-US" dirty="0">
                <a:latin typeface="Times New Roman" panose="02020603050405020304" pitchFamily="18" charset="0"/>
                <a:cs typeface="Times New Roman" panose="02020603050405020304" pitchFamily="18" charset="0"/>
              </a:rPr>
              <a:t>Dell Inc. is a company that understands the importance </a:t>
            </a:r>
            <a:r>
              <a:rPr lang="en-US" dirty="0" smtClean="0">
                <a:latin typeface="Times New Roman" panose="02020603050405020304" pitchFamily="18" charset="0"/>
                <a:cs typeface="Times New Roman" panose="02020603050405020304" pitchFamily="18" charset="0"/>
              </a:rPr>
              <a:t>of management </a:t>
            </a:r>
            <a:r>
              <a:rPr lang="en-US" dirty="0">
                <a:latin typeface="Times New Roman" panose="02020603050405020304" pitchFamily="18" charset="0"/>
                <a:cs typeface="Times New Roman" panose="02020603050405020304" pitchFamily="18" charset="0"/>
              </a:rPr>
              <a:t>skills.24 It started an intensive five-day </a:t>
            </a:r>
            <a:r>
              <a:rPr lang="en-US" dirty="0" smtClean="0">
                <a:latin typeface="Times New Roman" panose="02020603050405020304" pitchFamily="18" charset="0"/>
                <a:cs typeface="Times New Roman" panose="02020603050405020304" pitchFamily="18" charset="0"/>
              </a:rPr>
              <a:t>offsite skills </a:t>
            </a:r>
            <a:r>
              <a:rPr lang="en-US" dirty="0">
                <a:latin typeface="Times New Roman" panose="02020603050405020304" pitchFamily="18" charset="0"/>
                <a:cs typeface="Times New Roman" panose="02020603050405020304" pitchFamily="18" charset="0"/>
              </a:rPr>
              <a:t>training program for first-line managers as a way </a:t>
            </a:r>
            <a:r>
              <a:rPr lang="en-US" dirty="0" smtClean="0">
                <a:latin typeface="Times New Roman" panose="02020603050405020304" pitchFamily="18" charset="0"/>
                <a:cs typeface="Times New Roman" panose="02020603050405020304" pitchFamily="18" charset="0"/>
              </a:rPr>
              <a:t>to improve </a:t>
            </a:r>
            <a:r>
              <a:rPr lang="en-US" dirty="0">
                <a:latin typeface="Times New Roman" panose="02020603050405020304" pitchFamily="18" charset="0"/>
                <a:cs typeface="Times New Roman" panose="02020603050405020304" pitchFamily="18" charset="0"/>
              </a:rPr>
              <a:t>its </a:t>
            </a:r>
            <a:r>
              <a:rPr lang="en-US" dirty="0" smtClean="0">
                <a:latin typeface="Times New Roman" panose="02020603050405020304" pitchFamily="18" charset="0"/>
                <a:cs typeface="Times New Roman" panose="02020603050405020304" pitchFamily="18" charset="0"/>
              </a:rPr>
              <a:t>operations. Robert </a:t>
            </a:r>
            <a:r>
              <a:rPr lang="en-US" dirty="0">
                <a:latin typeface="Times New Roman" panose="02020603050405020304" pitchFamily="18" charset="0"/>
                <a:cs typeface="Times New Roman" panose="02020603050405020304" pitchFamily="18" charset="0"/>
              </a:rPr>
              <a:t>L. Katz proposed that managers </a:t>
            </a:r>
            <a:r>
              <a:rPr lang="en-US" dirty="0" smtClean="0">
                <a:latin typeface="Times New Roman" panose="02020603050405020304" pitchFamily="18" charset="0"/>
                <a:cs typeface="Times New Roman" panose="02020603050405020304" pitchFamily="18" charset="0"/>
              </a:rPr>
              <a:t>need three </a:t>
            </a:r>
            <a:r>
              <a:rPr lang="en-US" dirty="0">
                <a:latin typeface="Times New Roman" panose="02020603050405020304" pitchFamily="18" charset="0"/>
                <a:cs typeface="Times New Roman" panose="02020603050405020304" pitchFamily="18" charset="0"/>
              </a:rPr>
              <a:t>critical skills in managing: technical, human, and </a:t>
            </a:r>
            <a:r>
              <a:rPr lang="en-US" dirty="0" smtClean="0">
                <a:latin typeface="Times New Roman" panose="02020603050405020304" pitchFamily="18" charset="0"/>
                <a:cs typeface="Times New Roman" panose="02020603050405020304" pitchFamily="18" charset="0"/>
              </a:rPr>
              <a:t>conceptual.</a:t>
            </a:r>
          </a:p>
          <a:p>
            <a:pPr marL="0" indent="0">
              <a:buNone/>
            </a:pPr>
            <a:r>
              <a:rPr lang="en-US" dirty="0" smtClean="0">
                <a:latin typeface="Times New Roman" panose="02020603050405020304" pitchFamily="18" charset="0"/>
                <a:cs typeface="Times New Roman" panose="02020603050405020304" pitchFamily="18" charset="0"/>
              </a:rPr>
              <a:t>	</a:t>
            </a:r>
            <a:r>
              <a:rPr lang="en-US" sz="2400" b="1" i="1" u="sng" dirty="0" smtClean="0">
                <a:latin typeface="Times New Roman" panose="02020603050405020304" pitchFamily="18" charset="0"/>
                <a:cs typeface="Times New Roman" panose="02020603050405020304" pitchFamily="18" charset="0"/>
              </a:rPr>
              <a:t>TECHNICAL SKILLS:</a:t>
            </a:r>
          </a:p>
          <a:p>
            <a:pPr marL="0" indent="0">
              <a:buNone/>
            </a:pPr>
            <a:r>
              <a:rPr lang="en-US" dirty="0">
                <a:solidFill>
                  <a:schemeClr val="tx1"/>
                </a:solidFill>
              </a:rPr>
              <a:t>Tec</a:t>
            </a:r>
            <a:r>
              <a:rPr lang="en-US" dirty="0">
                <a:solidFill>
                  <a:schemeClr val="tx1"/>
                </a:solidFill>
                <a:latin typeface="Times New Roman" panose="02020603050405020304" pitchFamily="18" charset="0"/>
                <a:cs typeface="Times New Roman" panose="02020603050405020304" pitchFamily="18" charset="0"/>
              </a:rPr>
              <a:t>hnical skills are the </a:t>
            </a:r>
            <a:r>
              <a:rPr lang="en-US" dirty="0" smtClean="0">
                <a:solidFill>
                  <a:schemeClr val="tx1"/>
                </a:solidFill>
                <a:latin typeface="Times New Roman" panose="02020603050405020304" pitchFamily="18" charset="0"/>
                <a:cs typeface="Times New Roman" panose="02020603050405020304" pitchFamily="18" charset="0"/>
              </a:rPr>
              <a:t>job specific knowledge </a:t>
            </a:r>
            <a:r>
              <a:rPr lang="en-US" dirty="0">
                <a:solidFill>
                  <a:schemeClr val="tx1"/>
                </a:solidFill>
                <a:latin typeface="Times New Roman" panose="02020603050405020304" pitchFamily="18" charset="0"/>
                <a:cs typeface="Times New Roman" panose="02020603050405020304" pitchFamily="18" charset="0"/>
              </a:rPr>
              <a:t>and techniques needed to proficiently perform work tasks. </a:t>
            </a:r>
            <a:r>
              <a:rPr lang="en-US" dirty="0" smtClean="0">
                <a:solidFill>
                  <a:schemeClr val="tx1"/>
                </a:solidFill>
                <a:latin typeface="Times New Roman" panose="02020603050405020304" pitchFamily="18" charset="0"/>
                <a:cs typeface="Times New Roman" panose="02020603050405020304" pitchFamily="18" charset="0"/>
              </a:rPr>
              <a:t>These skills </a:t>
            </a:r>
            <a:r>
              <a:rPr lang="en-US" dirty="0">
                <a:solidFill>
                  <a:schemeClr val="tx1"/>
                </a:solidFill>
                <a:latin typeface="Times New Roman" panose="02020603050405020304" pitchFamily="18" charset="0"/>
                <a:cs typeface="Times New Roman" panose="02020603050405020304" pitchFamily="18" charset="0"/>
              </a:rPr>
              <a:t>tend to be more important for first-line managers because they typically are </a:t>
            </a:r>
            <a:r>
              <a:rPr lang="en-US" dirty="0" smtClean="0">
                <a:solidFill>
                  <a:schemeClr val="tx1"/>
                </a:solidFill>
                <a:latin typeface="Times New Roman" panose="02020603050405020304" pitchFamily="18" charset="0"/>
                <a:cs typeface="Times New Roman" panose="02020603050405020304" pitchFamily="18" charset="0"/>
              </a:rPr>
              <a:t>managing employees </a:t>
            </a:r>
            <a:r>
              <a:rPr lang="en-US" dirty="0">
                <a:solidFill>
                  <a:schemeClr val="tx1"/>
                </a:solidFill>
                <a:latin typeface="Times New Roman" panose="02020603050405020304" pitchFamily="18" charset="0"/>
                <a:cs typeface="Times New Roman" panose="02020603050405020304" pitchFamily="18" charset="0"/>
              </a:rPr>
              <a:t>who use tools and techniques to produce the organization’s products </a:t>
            </a:r>
            <a:r>
              <a:rPr lang="en-US" dirty="0" smtClean="0">
                <a:solidFill>
                  <a:schemeClr val="tx1"/>
                </a:solidFill>
                <a:latin typeface="Times New Roman" panose="02020603050405020304" pitchFamily="18" charset="0"/>
                <a:cs typeface="Times New Roman" panose="02020603050405020304" pitchFamily="18" charset="0"/>
              </a:rPr>
              <a:t>or service </a:t>
            </a:r>
            <a:r>
              <a:rPr lang="en-US" dirty="0">
                <a:solidFill>
                  <a:schemeClr val="tx1"/>
                </a:solidFill>
                <a:latin typeface="Times New Roman" panose="02020603050405020304" pitchFamily="18" charset="0"/>
                <a:cs typeface="Times New Roman" panose="02020603050405020304" pitchFamily="18" charset="0"/>
              </a:rPr>
              <a:t>the organization’s customers. Often, employees with excellent technical skills </a:t>
            </a:r>
            <a:r>
              <a:rPr lang="en-US" dirty="0" smtClean="0">
                <a:solidFill>
                  <a:schemeClr val="tx1"/>
                </a:solidFill>
                <a:latin typeface="Times New Roman" panose="02020603050405020304" pitchFamily="18" charset="0"/>
                <a:cs typeface="Times New Roman" panose="02020603050405020304" pitchFamily="18" charset="0"/>
              </a:rPr>
              <a:t>get promoted </a:t>
            </a:r>
            <a:r>
              <a:rPr lang="en-US" dirty="0">
                <a:solidFill>
                  <a:schemeClr val="tx1"/>
                </a:solidFill>
                <a:latin typeface="Times New Roman" panose="02020603050405020304" pitchFamily="18" charset="0"/>
                <a:cs typeface="Times New Roman" panose="02020603050405020304" pitchFamily="18" charset="0"/>
              </a:rPr>
              <a:t>to first-line manager</a:t>
            </a:r>
            <a:r>
              <a:rPr lang="en-US"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800" b="1" i="1" u="sng" dirty="0" smtClean="0">
                <a:solidFill>
                  <a:schemeClr val="tx1"/>
                </a:solidFill>
                <a:latin typeface="Times New Roman" panose="02020603050405020304" pitchFamily="18" charset="0"/>
                <a:cs typeface="Times New Roman" panose="02020603050405020304" pitchFamily="18" charset="0"/>
              </a:rPr>
              <a:t>HUMAN SKILLS:</a:t>
            </a:r>
          </a:p>
          <a:p>
            <a:pPr marL="0" indent="0">
              <a:buNone/>
            </a:pPr>
            <a:r>
              <a:rPr lang="en-US" sz="1900" dirty="0" smtClean="0">
                <a:latin typeface="Times New Roman" panose="02020603050405020304" pitchFamily="18" charset="0"/>
                <a:cs typeface="Times New Roman" panose="02020603050405020304" pitchFamily="18" charset="0"/>
              </a:rPr>
              <a:t>It involve </a:t>
            </a:r>
            <a:r>
              <a:rPr lang="en-US" sz="1900" dirty="0">
                <a:latin typeface="Times New Roman" panose="02020603050405020304" pitchFamily="18" charset="0"/>
                <a:cs typeface="Times New Roman" panose="02020603050405020304" pitchFamily="18" charset="0"/>
              </a:rPr>
              <a:t>the ability to work well with other people </a:t>
            </a:r>
            <a:r>
              <a:rPr lang="en-US" sz="1900" dirty="0" smtClean="0">
                <a:latin typeface="Times New Roman" panose="02020603050405020304" pitchFamily="18" charset="0"/>
                <a:cs typeface="Times New Roman" panose="02020603050405020304" pitchFamily="18" charset="0"/>
              </a:rPr>
              <a:t>both individually </a:t>
            </a:r>
            <a:r>
              <a:rPr lang="en-US" sz="1900" dirty="0">
                <a:latin typeface="Times New Roman" panose="02020603050405020304" pitchFamily="18" charset="0"/>
                <a:cs typeface="Times New Roman" panose="02020603050405020304" pitchFamily="18" charset="0"/>
              </a:rPr>
              <a:t>and in a group. Because all managers deal with people, these skills </a:t>
            </a:r>
            <a:r>
              <a:rPr lang="en-US" sz="1900" dirty="0" smtClean="0">
                <a:latin typeface="Times New Roman" panose="02020603050405020304" pitchFamily="18" charset="0"/>
                <a:cs typeface="Times New Roman" panose="02020603050405020304" pitchFamily="18" charset="0"/>
              </a:rPr>
              <a:t>are equally </a:t>
            </a:r>
            <a:r>
              <a:rPr lang="en-US" sz="1900" dirty="0">
                <a:latin typeface="Times New Roman" panose="02020603050405020304" pitchFamily="18" charset="0"/>
                <a:cs typeface="Times New Roman" panose="02020603050405020304" pitchFamily="18" charset="0"/>
              </a:rPr>
              <a:t>important to all levels of management. Managers with good human </a:t>
            </a:r>
            <a:r>
              <a:rPr lang="en-US" sz="1900" dirty="0" smtClean="0">
                <a:latin typeface="Times New Roman" panose="02020603050405020304" pitchFamily="18" charset="0"/>
                <a:cs typeface="Times New Roman" panose="02020603050405020304" pitchFamily="18" charset="0"/>
              </a:rPr>
              <a:t>skills </a:t>
            </a:r>
            <a:r>
              <a:rPr lang="en-US" sz="2000" dirty="0" smtClean="0"/>
              <a:t> </a:t>
            </a:r>
            <a:r>
              <a:rPr lang="en-US" dirty="0">
                <a:latin typeface="Times New Roman" panose="02020603050405020304" pitchFamily="18" charset="0"/>
                <a:cs typeface="Times New Roman" panose="02020603050405020304" pitchFamily="18" charset="0"/>
              </a:rPr>
              <a:t>get the best out of </a:t>
            </a:r>
            <a:r>
              <a:rPr lang="en-US" dirty="0" smtClean="0">
                <a:latin typeface="Times New Roman" panose="02020603050405020304" pitchFamily="18" charset="0"/>
                <a:cs typeface="Times New Roman" panose="02020603050405020304" pitchFamily="18" charset="0"/>
              </a:rPr>
              <a:t>their people</a:t>
            </a:r>
            <a:r>
              <a:rPr lang="en-US" dirty="0">
                <a:latin typeface="Times New Roman" panose="02020603050405020304" pitchFamily="18" charset="0"/>
                <a:cs typeface="Times New Roman" panose="02020603050405020304" pitchFamily="18" charset="0"/>
              </a:rPr>
              <a:t>. They know how to communicate, motivate, lead, </a:t>
            </a:r>
            <a:r>
              <a:rPr lang="en-US" dirty="0" smtClean="0">
                <a:latin typeface="Times New Roman" panose="02020603050405020304" pitchFamily="18" charset="0"/>
                <a:cs typeface="Times New Roman" panose="02020603050405020304" pitchFamily="18" charset="0"/>
              </a:rPr>
              <a:t>and inspire </a:t>
            </a:r>
            <a:r>
              <a:rPr lang="en-US" dirty="0">
                <a:latin typeface="Times New Roman" panose="02020603050405020304" pitchFamily="18" charset="0"/>
                <a:cs typeface="Times New Roman" panose="02020603050405020304" pitchFamily="18" charset="0"/>
              </a:rPr>
              <a:t>enthusiasm and trust.</a:t>
            </a:r>
            <a:endParaRPr lang="en-US" b="1" i="1" u="sng"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580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What Do Managers Do?(COUNTINUE)</a:t>
            </a:r>
            <a:endParaRPr lang="en-US" dirty="0"/>
          </a:p>
        </p:txBody>
      </p:sp>
      <p:sp>
        <p:nvSpPr>
          <p:cNvPr id="3" name="Content Placeholder 2"/>
          <p:cNvSpPr>
            <a:spLocks noGrp="1"/>
          </p:cNvSpPr>
          <p:nvPr>
            <p:ph idx="1"/>
          </p:nvPr>
        </p:nvSpPr>
        <p:spPr>
          <a:xfrm>
            <a:off x="677334" y="1233889"/>
            <a:ext cx="8596668" cy="4807473"/>
          </a:xfrm>
        </p:spPr>
        <p:txBody>
          <a:bodyPr>
            <a:normAutofit fontScale="70000" lnSpcReduction="20000"/>
          </a:bodyPr>
          <a:lstStyle/>
          <a:p>
            <a:pPr marL="0" indent="0">
              <a:buNone/>
            </a:pPr>
            <a:r>
              <a:rPr lang="en-US" sz="3200" b="1" i="1" u="sng" dirty="0" smtClean="0">
                <a:latin typeface="Times New Roman" panose="02020603050405020304" pitchFamily="18" charset="0"/>
                <a:cs typeface="Times New Roman" panose="02020603050405020304" pitchFamily="18" charset="0"/>
              </a:rPr>
              <a:t>CONCEPTUAL SKILL:</a:t>
            </a:r>
          </a:p>
          <a:p>
            <a:pPr marL="0" indent="0">
              <a:buNone/>
            </a:pPr>
            <a:r>
              <a:rPr lang="en-US" sz="2300" dirty="0">
                <a:latin typeface="Times New Roman" panose="02020603050405020304" pitchFamily="18" charset="0"/>
                <a:cs typeface="Times New Roman" panose="02020603050405020304" pitchFamily="18" charset="0"/>
              </a:rPr>
              <a:t>are the skills managers use </a:t>
            </a:r>
            <a:r>
              <a:rPr lang="en-US" sz="2300" dirty="0" smtClean="0">
                <a:latin typeface="Times New Roman" panose="02020603050405020304" pitchFamily="18" charset="0"/>
                <a:cs typeface="Times New Roman" panose="02020603050405020304" pitchFamily="18" charset="0"/>
              </a:rPr>
              <a:t>to think </a:t>
            </a:r>
            <a:r>
              <a:rPr lang="en-US" sz="2300" dirty="0">
                <a:latin typeface="Times New Roman" panose="02020603050405020304" pitchFamily="18" charset="0"/>
                <a:cs typeface="Times New Roman" panose="02020603050405020304" pitchFamily="18" charset="0"/>
              </a:rPr>
              <a:t>and to conceptualize about abstract and complex situations. Using these </a:t>
            </a:r>
            <a:r>
              <a:rPr lang="en-US" sz="2300" dirty="0" smtClean="0">
                <a:latin typeface="Times New Roman" panose="02020603050405020304" pitchFamily="18" charset="0"/>
                <a:cs typeface="Times New Roman" panose="02020603050405020304" pitchFamily="18" charset="0"/>
              </a:rPr>
              <a:t>skills, managers </a:t>
            </a:r>
            <a:r>
              <a:rPr lang="en-US" sz="2300" dirty="0">
                <a:latin typeface="Times New Roman" panose="02020603050405020304" pitchFamily="18" charset="0"/>
                <a:cs typeface="Times New Roman" panose="02020603050405020304" pitchFamily="18" charset="0"/>
              </a:rPr>
              <a:t>see the organization as a whole, understand the relationships among </a:t>
            </a:r>
            <a:r>
              <a:rPr lang="en-US" sz="2300" dirty="0" smtClean="0">
                <a:latin typeface="Times New Roman" panose="02020603050405020304" pitchFamily="18" charset="0"/>
                <a:cs typeface="Times New Roman" panose="02020603050405020304" pitchFamily="18" charset="0"/>
              </a:rPr>
              <a:t>various subunits</a:t>
            </a:r>
            <a:r>
              <a:rPr lang="en-US" sz="2300" dirty="0">
                <a:latin typeface="Times New Roman" panose="02020603050405020304" pitchFamily="18" charset="0"/>
                <a:cs typeface="Times New Roman" panose="02020603050405020304" pitchFamily="18" charset="0"/>
              </a:rPr>
              <a:t>, and visualize how the organization fits into its </a:t>
            </a:r>
            <a:r>
              <a:rPr lang="en-US" sz="2300" dirty="0" smtClean="0">
                <a:latin typeface="Times New Roman" panose="02020603050405020304" pitchFamily="18" charset="0"/>
                <a:cs typeface="Times New Roman" panose="02020603050405020304" pitchFamily="18" charset="0"/>
              </a:rPr>
              <a:t>broader </a:t>
            </a:r>
            <a:r>
              <a:rPr lang="en-US" sz="2300" dirty="0">
                <a:latin typeface="Times New Roman" panose="02020603050405020304" pitchFamily="18" charset="0"/>
                <a:cs typeface="Times New Roman" panose="02020603050405020304" pitchFamily="18" charset="0"/>
              </a:rPr>
              <a:t>environment. These </a:t>
            </a:r>
            <a:r>
              <a:rPr lang="en-US" sz="2300" dirty="0" smtClean="0">
                <a:latin typeface="Times New Roman" panose="02020603050405020304" pitchFamily="18" charset="0"/>
                <a:cs typeface="Times New Roman" panose="02020603050405020304" pitchFamily="18" charset="0"/>
              </a:rPr>
              <a:t>skills are </a:t>
            </a:r>
            <a:r>
              <a:rPr lang="en-US" sz="2300" dirty="0">
                <a:latin typeface="Times New Roman" panose="02020603050405020304" pitchFamily="18" charset="0"/>
                <a:cs typeface="Times New Roman" panose="02020603050405020304" pitchFamily="18" charset="0"/>
              </a:rPr>
              <a:t>most important to top managers</a:t>
            </a:r>
            <a:r>
              <a:rPr lang="en-US" sz="2300" dirty="0" smtClean="0"/>
              <a:t>.</a:t>
            </a:r>
          </a:p>
          <a:p>
            <a:pPr marL="0" indent="0">
              <a:buNone/>
            </a:pPr>
            <a:r>
              <a:rPr lang="en-US" sz="2300" b="1" i="1" u="sng" dirty="0" smtClean="0">
                <a:latin typeface="Times New Roman" panose="02020603050405020304" pitchFamily="18" charset="0"/>
                <a:cs typeface="Times New Roman" panose="02020603050405020304" pitchFamily="18" charset="0"/>
              </a:rPr>
              <a:t>OTHER SKILLS:</a:t>
            </a:r>
          </a:p>
          <a:p>
            <a:pPr marL="0" indent="0">
              <a:buNone/>
            </a:pPr>
            <a:r>
              <a:rPr lang="en-US" dirty="0" smtClean="0">
                <a:latin typeface="Times New Roman" panose="02020603050405020304" pitchFamily="18" charset="0"/>
                <a:cs typeface="Times New Roman" panose="02020603050405020304" pitchFamily="18" charset="0"/>
              </a:rPr>
              <a:t>Other Important </a:t>
            </a:r>
            <a:r>
              <a:rPr lang="en-US" dirty="0">
                <a:latin typeface="Times New Roman" panose="02020603050405020304" pitchFamily="18" charset="0"/>
                <a:cs typeface="Times New Roman" panose="02020603050405020304" pitchFamily="18" charset="0"/>
              </a:rPr>
              <a:t>managerial skills that have been identified are </a:t>
            </a:r>
            <a:r>
              <a:rPr lang="en-US" dirty="0" smtClean="0">
                <a:latin typeface="Times New Roman" panose="02020603050405020304" pitchFamily="18" charset="0"/>
                <a:cs typeface="Times New Roman" panose="02020603050405020304" pitchFamily="18" charset="0"/>
              </a:rPr>
              <a:t>listed below:</a:t>
            </a:r>
          </a:p>
          <a:p>
            <a:pPr marL="0" indent="0">
              <a:buNone/>
            </a:pPr>
            <a:r>
              <a:rPr lang="en-US" sz="2100" dirty="0">
                <a:latin typeface="Times New Roman" panose="02020603050405020304" pitchFamily="18" charset="0"/>
                <a:cs typeface="Times New Roman" panose="02020603050405020304" pitchFamily="18" charset="0"/>
              </a:rPr>
              <a:t>Managing human capital</a:t>
            </a:r>
          </a:p>
          <a:p>
            <a:pPr marL="0" indent="0">
              <a:buNone/>
            </a:pPr>
            <a:r>
              <a:rPr lang="en-US" sz="2100" dirty="0">
                <a:latin typeface="Times New Roman" panose="02020603050405020304" pitchFamily="18" charset="0"/>
                <a:cs typeface="Times New Roman" panose="02020603050405020304" pitchFamily="18" charset="0"/>
              </a:rPr>
              <a:t>• Inspiring commitment</a:t>
            </a:r>
          </a:p>
          <a:p>
            <a:pPr marL="0" indent="0">
              <a:buNone/>
            </a:pPr>
            <a:r>
              <a:rPr lang="en-US" sz="2100" dirty="0">
                <a:latin typeface="Times New Roman" panose="02020603050405020304" pitchFamily="18" charset="0"/>
                <a:cs typeface="Times New Roman" panose="02020603050405020304" pitchFamily="18" charset="0"/>
              </a:rPr>
              <a:t>• Managing change</a:t>
            </a:r>
          </a:p>
          <a:p>
            <a:pPr marL="0" indent="0">
              <a:buNone/>
            </a:pPr>
            <a:r>
              <a:rPr lang="en-US" sz="2100" dirty="0">
                <a:latin typeface="Times New Roman" panose="02020603050405020304" pitchFamily="18" charset="0"/>
                <a:cs typeface="Times New Roman" panose="02020603050405020304" pitchFamily="18" charset="0"/>
              </a:rPr>
              <a:t>• Structuring work and getting things done</a:t>
            </a:r>
          </a:p>
          <a:p>
            <a:pPr marL="0" indent="0">
              <a:buNone/>
            </a:pPr>
            <a:r>
              <a:rPr lang="en-US" sz="2100" dirty="0">
                <a:latin typeface="Times New Roman" panose="02020603050405020304" pitchFamily="18" charset="0"/>
                <a:cs typeface="Times New Roman" panose="02020603050405020304" pitchFamily="18" charset="0"/>
              </a:rPr>
              <a:t>• Facilitating the psychological and social contexts of work</a:t>
            </a:r>
          </a:p>
          <a:p>
            <a:pPr marL="0" indent="0">
              <a:buNone/>
            </a:pPr>
            <a:r>
              <a:rPr lang="en-US" sz="2100" dirty="0">
                <a:latin typeface="Times New Roman" panose="02020603050405020304" pitchFamily="18" charset="0"/>
                <a:cs typeface="Times New Roman" panose="02020603050405020304" pitchFamily="18" charset="0"/>
              </a:rPr>
              <a:t>• Using purposeful networking</a:t>
            </a:r>
          </a:p>
          <a:p>
            <a:pPr marL="0" indent="0">
              <a:buNone/>
            </a:pPr>
            <a:r>
              <a:rPr lang="en-US" sz="2100" dirty="0">
                <a:latin typeface="Times New Roman" panose="02020603050405020304" pitchFamily="18" charset="0"/>
                <a:cs typeface="Times New Roman" panose="02020603050405020304" pitchFamily="18" charset="0"/>
              </a:rPr>
              <a:t>• Managing decision-making processes</a:t>
            </a:r>
          </a:p>
          <a:p>
            <a:pPr marL="0" indent="0">
              <a:buNone/>
            </a:pPr>
            <a:r>
              <a:rPr lang="en-US" sz="2100" dirty="0">
                <a:latin typeface="Times New Roman" panose="02020603050405020304" pitchFamily="18" charset="0"/>
                <a:cs typeface="Times New Roman" panose="02020603050405020304" pitchFamily="18" charset="0"/>
              </a:rPr>
              <a:t>• Managing strategy and innovation</a:t>
            </a:r>
          </a:p>
          <a:p>
            <a:pPr marL="0" indent="0">
              <a:buNone/>
            </a:pPr>
            <a:r>
              <a:rPr lang="en-US" sz="2100" dirty="0">
                <a:latin typeface="Times New Roman" panose="02020603050405020304" pitchFamily="18" charset="0"/>
                <a:cs typeface="Times New Roman" panose="02020603050405020304" pitchFamily="18" charset="0"/>
              </a:rPr>
              <a:t>• Managing logistics and technolo</a:t>
            </a:r>
            <a:r>
              <a:rPr lang="en-US" dirty="0"/>
              <a:t>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566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What Do Managers Do?(COUNTINUE)</a:t>
            </a:r>
            <a:endParaRPr lang="en-US" dirty="0"/>
          </a:p>
        </p:txBody>
      </p:sp>
      <p:sp>
        <p:nvSpPr>
          <p:cNvPr id="3" name="Content Placeholder 2"/>
          <p:cNvSpPr>
            <a:spLocks noGrp="1"/>
          </p:cNvSpPr>
          <p:nvPr>
            <p:ph idx="1"/>
          </p:nvPr>
        </p:nvSpPr>
        <p:spPr/>
        <p:txBody>
          <a:bodyPr>
            <a:normAutofit/>
          </a:bodyPr>
          <a:lstStyle/>
          <a:p>
            <a:r>
              <a:rPr lang="en-US" sz="3200" b="1" i="1" u="sng" dirty="0" smtClean="0">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In today’s demanding and dynamic workplace, employees who want to be valuable assets</a:t>
            </a:r>
          </a:p>
          <a:p>
            <a:pPr marL="0" indent="0">
              <a:buNone/>
            </a:pPr>
            <a:r>
              <a:rPr lang="en-US" dirty="0">
                <a:latin typeface="Times New Roman" panose="02020603050405020304" pitchFamily="18" charset="0"/>
                <a:cs typeface="Times New Roman" panose="02020603050405020304" pitchFamily="18" charset="0"/>
              </a:rPr>
              <a:t>must constantly upgrade their skills, and developing management skills can be particularly</a:t>
            </a:r>
          </a:p>
          <a:p>
            <a:pPr marL="0" indent="0">
              <a:buNone/>
            </a:pPr>
            <a:r>
              <a:rPr lang="en-US" dirty="0">
                <a:latin typeface="Times New Roman" panose="02020603050405020304" pitchFamily="18" charset="0"/>
                <a:cs typeface="Times New Roman" panose="02020603050405020304" pitchFamily="18" charset="0"/>
              </a:rPr>
              <a:t>beneficial in today’s workplace.</a:t>
            </a:r>
            <a:endParaRPr lang="en-US"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48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Why Are Managers Important?</a:t>
            </a:r>
          </a:p>
        </p:txBody>
      </p:sp>
      <p:sp>
        <p:nvSpPr>
          <p:cNvPr id="3" name="Content Placeholder 2"/>
          <p:cNvSpPr>
            <a:spLocks noGrp="1"/>
          </p:cNvSpPr>
          <p:nvPr>
            <p:ph idx="1"/>
          </p:nvPr>
        </p:nvSpPr>
        <p:spPr>
          <a:xfrm>
            <a:off x="677334" y="1454227"/>
            <a:ext cx="8596668" cy="4587135"/>
          </a:xfrm>
        </p:spPr>
        <p:txBody>
          <a:bodyPr/>
          <a:lstStyle/>
          <a:p>
            <a:r>
              <a:rPr lang="en-US" dirty="0"/>
              <a:t>A great boss can change your life, inspiring you to new heights both professionally </a:t>
            </a:r>
            <a:r>
              <a:rPr lang="en-US" dirty="0" smtClean="0"/>
              <a:t>and personally</a:t>
            </a:r>
            <a:r>
              <a:rPr lang="en-US" dirty="0"/>
              <a:t>, and energizing you and your team to together overcome new challenges </a:t>
            </a:r>
            <a:r>
              <a:rPr lang="en-US" dirty="0" smtClean="0"/>
              <a:t>bigger than </a:t>
            </a:r>
            <a:r>
              <a:rPr lang="en-US" dirty="0"/>
              <a:t>any one of you could tackle alone</a:t>
            </a:r>
            <a:r>
              <a:rPr lang="en-US" dirty="0" smtClean="0"/>
              <a:t>.</a:t>
            </a:r>
            <a:r>
              <a:rPr lang="en-US" dirty="0"/>
              <a:t> Such a manager can make a job a lot more </a:t>
            </a:r>
            <a:r>
              <a:rPr lang="en-US" dirty="0" smtClean="0"/>
              <a:t>enjoyable and </a:t>
            </a:r>
            <a:r>
              <a:rPr lang="en-US" dirty="0"/>
              <a:t>productive</a:t>
            </a:r>
            <a:r>
              <a:rPr lang="en-US" dirty="0" smtClean="0"/>
              <a:t>.</a:t>
            </a:r>
          </a:p>
          <a:p>
            <a:r>
              <a:rPr lang="en-US" dirty="0"/>
              <a:t>The first reason managers are important is that organizations need their managerial </a:t>
            </a:r>
            <a:r>
              <a:rPr lang="en-US" dirty="0" smtClean="0"/>
              <a:t>skills and </a:t>
            </a:r>
            <a:r>
              <a:rPr lang="en-US" dirty="0"/>
              <a:t>abilities more than ever in these uncertain, complex, and chaotic times</a:t>
            </a:r>
            <a:r>
              <a:rPr lang="en-US" dirty="0" smtClean="0"/>
              <a:t>.</a:t>
            </a:r>
          </a:p>
          <a:p>
            <a:r>
              <a:rPr lang="en-US" dirty="0"/>
              <a:t>Another reason managers are important to organizations is that they’re critical to </a:t>
            </a:r>
            <a:r>
              <a:rPr lang="en-US" dirty="0" smtClean="0"/>
              <a:t>getting things </a:t>
            </a:r>
            <a:r>
              <a:rPr lang="en-US" dirty="0"/>
              <a:t>done</a:t>
            </a:r>
            <a:r>
              <a:rPr lang="en-US" dirty="0" smtClean="0"/>
              <a:t>.</a:t>
            </a:r>
          </a:p>
          <a:p>
            <a:endParaRPr lang="en-US" dirty="0"/>
          </a:p>
        </p:txBody>
      </p:sp>
    </p:spTree>
    <p:extLst>
      <p:ext uri="{BB962C8B-B14F-4D97-AF65-F5344CB8AC3E}">
        <p14:creationId xmlns:p14="http://schemas.microsoft.com/office/powerpoint/2010/main" val="83143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Who Are Managers and Where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Do They Work?</a:t>
            </a:r>
          </a:p>
        </p:txBody>
      </p:sp>
      <p:sp>
        <p:nvSpPr>
          <p:cNvPr id="3" name="Content Placeholder 2"/>
          <p:cNvSpPr>
            <a:spLocks noGrp="1"/>
          </p:cNvSpPr>
          <p:nvPr>
            <p:ph idx="1"/>
          </p:nvPr>
        </p:nvSpPr>
        <p:spPr/>
        <p:txBody>
          <a:bodyPr>
            <a:no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Managers may not be who or what you might expect! Managers can be under the age of</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18 to over age 80. They run large corporations as well as entrepreneurial start-ups.</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They’re found in government departments, hospitals, small businesses, not-for-profit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agencies, museums, schools, and even such nontraditional organizations as political </a:t>
            </a:r>
            <a:r>
              <a:rPr lang="en-US" dirty="0" smtClean="0">
                <a:solidFill>
                  <a:schemeClr val="tx1"/>
                </a:solidFill>
                <a:latin typeface="Times New Roman" panose="02020603050405020304" pitchFamily="18" charset="0"/>
                <a:cs typeface="Times New Roman" panose="02020603050405020304" pitchFamily="18" charset="0"/>
              </a:rPr>
              <a:t>campaigns and </a:t>
            </a:r>
            <a:r>
              <a:rPr lang="en-US" dirty="0">
                <a:solidFill>
                  <a:schemeClr val="tx1"/>
                </a:solidFill>
                <a:latin typeface="Times New Roman" panose="02020603050405020304" pitchFamily="18" charset="0"/>
                <a:cs typeface="Times New Roman" panose="02020603050405020304" pitchFamily="18" charset="0"/>
              </a:rPr>
              <a:t>music tours. Managers can also be found doing managerial work in every</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country on the globe. In addition, some managers are top-level managers while others</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are first-line managers. And today, managers are just as likely to be women as they are</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men. However, the number of women in top-level manager positions remains low—only</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27 women were CEOs of major U.S. corporations in 2010.8 But no matter where managers</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are found or what gender they are, the fact is . . . managers have exciting and challenging</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jobs!</a:t>
            </a:r>
          </a:p>
        </p:txBody>
      </p:sp>
    </p:spTree>
    <p:extLst>
      <p:ext uri="{BB962C8B-B14F-4D97-AF65-F5344CB8AC3E}">
        <p14:creationId xmlns:p14="http://schemas.microsoft.com/office/powerpoint/2010/main" val="210826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solidFill>
              </a:rPr>
              <a:t>MANAGER’S CLASSIFICATION</a:t>
            </a:r>
            <a:endParaRPr lang="en-US" b="1" dirty="0">
              <a:solidFill>
                <a:schemeClr val="tx1"/>
              </a:solidFill>
            </a:endParaRPr>
          </a:p>
        </p:txBody>
      </p:sp>
      <p:sp>
        <p:nvSpPr>
          <p:cNvPr id="3" name="Content Placeholder 2"/>
          <p:cNvSpPr>
            <a:spLocks noGrp="1"/>
          </p:cNvSpPr>
          <p:nvPr>
            <p:ph idx="1"/>
          </p:nvPr>
        </p:nvSpPr>
        <p:spPr>
          <a:xfrm>
            <a:off x="677334" y="1311009"/>
            <a:ext cx="8596668" cy="4697304"/>
          </a:xfrm>
        </p:spPr>
        <p:txBody>
          <a:bodyPr>
            <a:normAutofit fontScale="92500" lnSpcReduction="100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M</a:t>
            </a:r>
            <a:r>
              <a:rPr lang="en-US" dirty="0" smtClean="0">
                <a:solidFill>
                  <a:schemeClr val="tx1"/>
                </a:solidFill>
                <a:latin typeface="Times New Roman" panose="02020603050405020304" pitchFamily="18" charset="0"/>
                <a:cs typeface="Times New Roman" panose="02020603050405020304" pitchFamily="18" charset="0"/>
              </a:rPr>
              <a:t>anagers </a:t>
            </a:r>
            <a:r>
              <a:rPr lang="en-US" dirty="0">
                <a:solidFill>
                  <a:schemeClr val="tx1"/>
                </a:solidFill>
                <a:latin typeface="Times New Roman" panose="02020603050405020304" pitchFamily="18" charset="0"/>
                <a:cs typeface="Times New Roman" panose="02020603050405020304" pitchFamily="18" charset="0"/>
              </a:rPr>
              <a:t>can be classified as </a:t>
            </a:r>
            <a:r>
              <a:rPr lang="en-US" dirty="0" smtClean="0">
                <a:solidFill>
                  <a:schemeClr val="tx1"/>
                </a:solidFill>
                <a:latin typeface="Times New Roman" panose="02020603050405020304" pitchFamily="18" charset="0"/>
                <a:cs typeface="Times New Roman" panose="02020603050405020304" pitchFamily="18" charset="0"/>
              </a:rPr>
              <a:t>first-line, middle</a:t>
            </a:r>
            <a:r>
              <a:rPr lang="en-US" dirty="0">
                <a:solidFill>
                  <a:schemeClr val="tx1"/>
                </a:solidFill>
                <a:latin typeface="Times New Roman" panose="02020603050405020304" pitchFamily="18" charset="0"/>
                <a:cs typeface="Times New Roman" panose="02020603050405020304" pitchFamily="18" charset="0"/>
              </a:rPr>
              <a:t>, or top</a:t>
            </a:r>
            <a:r>
              <a:rPr lang="en-US"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sz="2400" b="1" i="1" u="sng" dirty="0">
                <a:solidFill>
                  <a:schemeClr val="tx1"/>
                </a:solidFill>
                <a:latin typeface="Times New Roman" panose="02020603050405020304" pitchFamily="18" charset="0"/>
                <a:cs typeface="Times New Roman" panose="02020603050405020304" pitchFamily="18" charset="0"/>
              </a:rPr>
              <a:t>F</a:t>
            </a:r>
            <a:r>
              <a:rPr lang="en-US" sz="2400" b="1" i="1" u="sng" dirty="0" smtClean="0">
                <a:solidFill>
                  <a:schemeClr val="tx1"/>
                </a:solidFill>
                <a:latin typeface="Times New Roman" panose="02020603050405020304" pitchFamily="18" charset="0"/>
                <a:cs typeface="Times New Roman" panose="02020603050405020304" pitchFamily="18" charset="0"/>
              </a:rPr>
              <a:t>irst-line managers:</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They </a:t>
            </a:r>
            <a:r>
              <a:rPr lang="en-US" dirty="0">
                <a:solidFill>
                  <a:schemeClr val="tx1"/>
                </a:solidFill>
                <a:latin typeface="Times New Roman" panose="02020603050405020304" pitchFamily="18" charset="0"/>
                <a:cs typeface="Times New Roman" panose="02020603050405020304" pitchFamily="18" charset="0"/>
              </a:rPr>
              <a:t>manage the work of </a:t>
            </a:r>
            <a:r>
              <a:rPr lang="en-US" dirty="0" smtClean="0">
                <a:solidFill>
                  <a:schemeClr val="tx1"/>
                </a:solidFill>
                <a:latin typeface="Times New Roman" panose="02020603050405020304" pitchFamily="18" charset="0"/>
                <a:cs typeface="Times New Roman" panose="02020603050405020304" pitchFamily="18" charset="0"/>
              </a:rPr>
              <a:t>non managerial employees who </a:t>
            </a:r>
            <a:r>
              <a:rPr lang="en-US" dirty="0">
                <a:solidFill>
                  <a:schemeClr val="tx1"/>
                </a:solidFill>
                <a:latin typeface="Times New Roman" panose="02020603050405020304" pitchFamily="18" charset="0"/>
                <a:cs typeface="Times New Roman" panose="02020603050405020304" pitchFamily="18" charset="0"/>
              </a:rPr>
              <a:t>typically are involved </a:t>
            </a:r>
            <a:r>
              <a:rPr lang="en-US" dirty="0" smtClean="0">
                <a:solidFill>
                  <a:schemeClr val="tx1"/>
                </a:solidFill>
                <a:latin typeface="Times New Roman" panose="02020603050405020304" pitchFamily="18" charset="0"/>
                <a:cs typeface="Times New Roman" panose="02020603050405020304" pitchFamily="18" charset="0"/>
              </a:rPr>
              <a:t>with producing </a:t>
            </a:r>
            <a:r>
              <a:rPr lang="en-US" dirty="0">
                <a:solidFill>
                  <a:schemeClr val="tx1"/>
                </a:solidFill>
                <a:latin typeface="Times New Roman" panose="02020603050405020304" pitchFamily="18" charset="0"/>
                <a:cs typeface="Times New Roman" panose="02020603050405020304" pitchFamily="18" charset="0"/>
              </a:rPr>
              <a:t>the organization’s </a:t>
            </a:r>
            <a:r>
              <a:rPr lang="en-US" dirty="0" smtClean="0">
                <a:solidFill>
                  <a:schemeClr val="tx1"/>
                </a:solidFill>
                <a:latin typeface="Times New Roman" panose="02020603050405020304" pitchFamily="18" charset="0"/>
                <a:cs typeface="Times New Roman" panose="02020603050405020304" pitchFamily="18" charset="0"/>
              </a:rPr>
              <a:t>products or </a:t>
            </a:r>
            <a:r>
              <a:rPr lang="en-US" dirty="0">
                <a:solidFill>
                  <a:schemeClr val="tx1"/>
                </a:solidFill>
                <a:latin typeface="Times New Roman" panose="02020603050405020304" pitchFamily="18" charset="0"/>
                <a:cs typeface="Times New Roman" panose="02020603050405020304" pitchFamily="18" charset="0"/>
              </a:rPr>
              <a:t>servicing the organization’s customers. First-line managers may </a:t>
            </a:r>
            <a:r>
              <a:rPr lang="en-US" dirty="0" smtClean="0">
                <a:solidFill>
                  <a:schemeClr val="tx1"/>
                </a:solidFill>
                <a:latin typeface="Times New Roman" panose="02020603050405020304" pitchFamily="18" charset="0"/>
                <a:cs typeface="Times New Roman" panose="02020603050405020304" pitchFamily="18" charset="0"/>
              </a:rPr>
              <a:t>be called </a:t>
            </a:r>
            <a:r>
              <a:rPr lang="en-US" i="1" dirty="0">
                <a:solidFill>
                  <a:schemeClr val="tx1"/>
                </a:solidFill>
                <a:latin typeface="Times New Roman" panose="02020603050405020304" pitchFamily="18" charset="0"/>
                <a:cs typeface="Times New Roman" panose="02020603050405020304" pitchFamily="18" charset="0"/>
              </a:rPr>
              <a:t>supervisors </a:t>
            </a:r>
            <a:r>
              <a:rPr lang="en-US" dirty="0">
                <a:solidFill>
                  <a:schemeClr val="tx1"/>
                </a:solidFill>
                <a:latin typeface="Times New Roman" panose="02020603050405020304" pitchFamily="18" charset="0"/>
                <a:cs typeface="Times New Roman" panose="02020603050405020304" pitchFamily="18" charset="0"/>
              </a:rPr>
              <a:t>or even </a:t>
            </a:r>
            <a:r>
              <a:rPr lang="en-US" i="1" dirty="0">
                <a:solidFill>
                  <a:schemeClr val="tx1"/>
                </a:solidFill>
                <a:latin typeface="Times New Roman" panose="02020603050405020304" pitchFamily="18" charset="0"/>
                <a:cs typeface="Times New Roman" panose="02020603050405020304" pitchFamily="18" charset="0"/>
              </a:rPr>
              <a:t>shift managers</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district managers</a:t>
            </a:r>
            <a:r>
              <a:rPr lang="en-US" dirty="0">
                <a:solidFill>
                  <a:schemeClr val="tx1"/>
                </a:solidFill>
                <a:latin typeface="Times New Roman" panose="02020603050405020304" pitchFamily="18" charset="0"/>
                <a:cs typeface="Times New Roman" panose="02020603050405020304" pitchFamily="18" charset="0"/>
              </a:rPr>
              <a:t>, </a:t>
            </a:r>
            <a:r>
              <a:rPr lang="en-US" i="1" dirty="0" smtClean="0">
                <a:solidFill>
                  <a:schemeClr val="tx1"/>
                </a:solidFill>
                <a:latin typeface="Times New Roman" panose="02020603050405020304" pitchFamily="18" charset="0"/>
                <a:cs typeface="Times New Roman" panose="02020603050405020304" pitchFamily="18" charset="0"/>
              </a:rPr>
              <a:t>department managers</a:t>
            </a:r>
            <a:r>
              <a:rPr lang="en-US" dirty="0">
                <a:solidFill>
                  <a:schemeClr val="tx1"/>
                </a:solidFill>
                <a:latin typeface="Times New Roman" panose="02020603050405020304" pitchFamily="18" charset="0"/>
                <a:cs typeface="Times New Roman" panose="02020603050405020304" pitchFamily="18" charset="0"/>
              </a:rPr>
              <a:t>, or </a:t>
            </a:r>
            <a:r>
              <a:rPr lang="en-US" i="1" dirty="0">
                <a:solidFill>
                  <a:schemeClr val="tx1"/>
                </a:solidFill>
                <a:latin typeface="Times New Roman" panose="02020603050405020304" pitchFamily="18" charset="0"/>
                <a:cs typeface="Times New Roman" panose="02020603050405020304" pitchFamily="18" charset="0"/>
              </a:rPr>
              <a:t>office </a:t>
            </a:r>
            <a:r>
              <a:rPr lang="en-US" i="1" dirty="0" smtClean="0">
                <a:solidFill>
                  <a:schemeClr val="tx1"/>
                </a:solidFill>
                <a:latin typeface="Times New Roman" panose="02020603050405020304" pitchFamily="18" charset="0"/>
                <a:cs typeface="Times New Roman" panose="02020603050405020304" pitchFamily="18" charset="0"/>
              </a:rPr>
              <a:t>managers.</a:t>
            </a:r>
          </a:p>
          <a:p>
            <a:pPr marL="0" indent="0">
              <a:buNone/>
            </a:pPr>
            <a:r>
              <a:rPr lang="en-US" sz="2400" b="1" i="1" u="sng" dirty="0">
                <a:solidFill>
                  <a:schemeClr val="tx1"/>
                </a:solidFill>
                <a:latin typeface="Times New Roman" panose="02020603050405020304" pitchFamily="18" charset="0"/>
                <a:cs typeface="Times New Roman" panose="02020603050405020304" pitchFamily="18" charset="0"/>
              </a:rPr>
              <a:t>Middle </a:t>
            </a:r>
            <a:r>
              <a:rPr lang="en-US" sz="2400" b="1" i="1" u="sng" dirty="0" smtClean="0">
                <a:solidFill>
                  <a:schemeClr val="tx1"/>
                </a:solidFill>
                <a:latin typeface="Times New Roman" panose="02020603050405020304" pitchFamily="18" charset="0"/>
                <a:cs typeface="Times New Roman" panose="02020603050405020304" pitchFamily="18" charset="0"/>
              </a:rPr>
              <a:t>managers:</a:t>
            </a:r>
          </a:p>
          <a:p>
            <a:pPr marL="0" indent="0">
              <a:buNone/>
            </a:pPr>
            <a:r>
              <a:rPr lang="en-US" dirty="0" smtClean="0">
                <a:solidFill>
                  <a:schemeClr val="tx1"/>
                </a:solidFill>
                <a:latin typeface="Times New Roman" panose="02020603050405020304" pitchFamily="18" charset="0"/>
                <a:cs typeface="Times New Roman" panose="02020603050405020304" pitchFamily="18" charset="0"/>
              </a:rPr>
              <a:t>They </a:t>
            </a:r>
            <a:r>
              <a:rPr lang="en-US" dirty="0">
                <a:solidFill>
                  <a:schemeClr val="tx1"/>
                </a:solidFill>
                <a:latin typeface="Times New Roman" panose="02020603050405020304" pitchFamily="18" charset="0"/>
                <a:cs typeface="Times New Roman" panose="02020603050405020304" pitchFamily="18" charset="0"/>
              </a:rPr>
              <a:t>manage the work </a:t>
            </a:r>
            <a:r>
              <a:rPr lang="en-US" dirty="0" smtClean="0">
                <a:solidFill>
                  <a:schemeClr val="tx1"/>
                </a:solidFill>
                <a:latin typeface="Times New Roman" panose="02020603050405020304" pitchFamily="18" charset="0"/>
                <a:cs typeface="Times New Roman" panose="02020603050405020304" pitchFamily="18" charset="0"/>
              </a:rPr>
              <a:t>of first-line </a:t>
            </a:r>
            <a:r>
              <a:rPr lang="en-US" dirty="0">
                <a:solidFill>
                  <a:schemeClr val="tx1"/>
                </a:solidFill>
                <a:latin typeface="Times New Roman" panose="02020603050405020304" pitchFamily="18" charset="0"/>
                <a:cs typeface="Times New Roman" panose="02020603050405020304" pitchFamily="18" charset="0"/>
              </a:rPr>
              <a:t>managers and can be found between the lowest and </a:t>
            </a:r>
            <a:r>
              <a:rPr lang="en-US" dirty="0" smtClean="0">
                <a:solidFill>
                  <a:schemeClr val="tx1"/>
                </a:solidFill>
                <a:latin typeface="Times New Roman" panose="02020603050405020304" pitchFamily="18" charset="0"/>
                <a:cs typeface="Times New Roman" panose="02020603050405020304" pitchFamily="18" charset="0"/>
              </a:rPr>
              <a:t>top levels </a:t>
            </a:r>
            <a:r>
              <a:rPr lang="en-US" dirty="0">
                <a:solidFill>
                  <a:schemeClr val="tx1"/>
                </a:solidFill>
                <a:latin typeface="Times New Roman" panose="02020603050405020304" pitchFamily="18" charset="0"/>
                <a:cs typeface="Times New Roman" panose="02020603050405020304" pitchFamily="18" charset="0"/>
              </a:rPr>
              <a:t>of the organization. They may have titles such as </a:t>
            </a:r>
            <a:r>
              <a:rPr lang="en-US" i="1" dirty="0" smtClean="0">
                <a:solidFill>
                  <a:schemeClr val="tx1"/>
                </a:solidFill>
                <a:latin typeface="Times New Roman" panose="02020603050405020304" pitchFamily="18" charset="0"/>
                <a:cs typeface="Times New Roman" panose="02020603050405020304" pitchFamily="18" charset="0"/>
              </a:rPr>
              <a:t>regional manager</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project leader</a:t>
            </a:r>
            <a:r>
              <a:rPr lang="en-US" dirty="0">
                <a:solidFill>
                  <a:schemeClr val="tx1"/>
                </a:solidFill>
                <a:latin typeface="Times New Roman" panose="02020603050405020304" pitchFamily="18" charset="0"/>
                <a:cs typeface="Times New Roman" panose="02020603050405020304" pitchFamily="18" charset="0"/>
              </a:rPr>
              <a:t>, </a:t>
            </a:r>
            <a:r>
              <a:rPr lang="en-US" i="1" dirty="0">
                <a:solidFill>
                  <a:schemeClr val="tx1"/>
                </a:solidFill>
                <a:latin typeface="Times New Roman" panose="02020603050405020304" pitchFamily="18" charset="0"/>
                <a:cs typeface="Times New Roman" panose="02020603050405020304" pitchFamily="18" charset="0"/>
              </a:rPr>
              <a:t>store manager</a:t>
            </a:r>
            <a:r>
              <a:rPr lang="en-US" dirty="0">
                <a:solidFill>
                  <a:schemeClr val="tx1"/>
                </a:solidFill>
                <a:latin typeface="Times New Roman" panose="02020603050405020304" pitchFamily="18" charset="0"/>
                <a:cs typeface="Times New Roman" panose="02020603050405020304" pitchFamily="18" charset="0"/>
              </a:rPr>
              <a:t>, or </a:t>
            </a:r>
            <a:r>
              <a:rPr lang="en-US" i="1" dirty="0">
                <a:solidFill>
                  <a:schemeClr val="tx1"/>
                </a:solidFill>
                <a:latin typeface="Times New Roman" panose="02020603050405020304" pitchFamily="18" charset="0"/>
                <a:cs typeface="Times New Roman" panose="02020603050405020304" pitchFamily="18" charset="0"/>
              </a:rPr>
              <a:t>division </a:t>
            </a:r>
            <a:r>
              <a:rPr lang="en-US" i="1" dirty="0" smtClean="0">
                <a:solidFill>
                  <a:schemeClr val="tx1"/>
                </a:solidFill>
                <a:latin typeface="Times New Roman" panose="02020603050405020304" pitchFamily="18" charset="0"/>
                <a:cs typeface="Times New Roman" panose="02020603050405020304" pitchFamily="18" charset="0"/>
              </a:rPr>
              <a:t>manager. </a:t>
            </a:r>
          </a:p>
          <a:p>
            <a:pPr marL="0" indent="0">
              <a:buNone/>
            </a:pPr>
            <a:r>
              <a:rPr lang="en-US" sz="2400" b="1" i="1" u="sng" dirty="0" smtClean="0">
                <a:solidFill>
                  <a:schemeClr val="tx1"/>
                </a:solidFill>
                <a:latin typeface="Times New Roman" panose="02020603050405020304" pitchFamily="18" charset="0"/>
                <a:cs typeface="Times New Roman" panose="02020603050405020304" pitchFamily="18" charset="0"/>
              </a:rPr>
              <a:t>Top managers:</a:t>
            </a:r>
          </a:p>
          <a:p>
            <a:pPr marL="0" indent="0">
              <a:buNone/>
            </a:pPr>
            <a:r>
              <a:rPr lang="en-US" sz="1900" dirty="0">
                <a:solidFill>
                  <a:schemeClr val="tx1"/>
                </a:solidFill>
                <a:latin typeface="Times New Roman" panose="02020603050405020304" pitchFamily="18" charset="0"/>
                <a:cs typeface="Times New Roman" panose="02020603050405020304" pitchFamily="18" charset="0"/>
              </a:rPr>
              <a:t>At the upper levels of the organization are the </a:t>
            </a:r>
            <a:r>
              <a:rPr lang="en-US" sz="1900" dirty="0" smtClean="0">
                <a:solidFill>
                  <a:schemeClr val="tx1"/>
                </a:solidFill>
                <a:latin typeface="Times New Roman" panose="02020603050405020304" pitchFamily="18" charset="0"/>
                <a:cs typeface="Times New Roman" panose="02020603050405020304" pitchFamily="18" charset="0"/>
              </a:rPr>
              <a:t>top managers</a:t>
            </a:r>
            <a:r>
              <a:rPr lang="en-US" sz="1900" dirty="0">
                <a:solidFill>
                  <a:schemeClr val="tx1"/>
                </a:solidFill>
                <a:latin typeface="Times New Roman" panose="02020603050405020304" pitchFamily="18" charset="0"/>
                <a:cs typeface="Times New Roman" panose="02020603050405020304" pitchFamily="18" charset="0"/>
              </a:rPr>
              <a:t>, who are responsible for making organization-wide decisions and </a:t>
            </a:r>
            <a:r>
              <a:rPr lang="en-US" sz="1900" dirty="0" smtClean="0">
                <a:solidFill>
                  <a:schemeClr val="tx1"/>
                </a:solidFill>
                <a:latin typeface="Times New Roman" panose="02020603050405020304" pitchFamily="18" charset="0"/>
                <a:cs typeface="Times New Roman" panose="02020603050405020304" pitchFamily="18" charset="0"/>
              </a:rPr>
              <a:t>establishing the </a:t>
            </a:r>
            <a:r>
              <a:rPr lang="en-US" sz="1900" dirty="0">
                <a:solidFill>
                  <a:schemeClr val="tx1"/>
                </a:solidFill>
                <a:latin typeface="Times New Roman" panose="02020603050405020304" pitchFamily="18" charset="0"/>
                <a:cs typeface="Times New Roman" panose="02020603050405020304" pitchFamily="18" charset="0"/>
              </a:rPr>
              <a:t>plans and goals that affect the entire organization. These individuals </a:t>
            </a:r>
            <a:r>
              <a:rPr lang="en-US" sz="1900" dirty="0" smtClean="0">
                <a:solidFill>
                  <a:schemeClr val="tx1"/>
                </a:solidFill>
                <a:latin typeface="Times New Roman" panose="02020603050405020304" pitchFamily="18" charset="0"/>
                <a:cs typeface="Times New Roman" panose="02020603050405020304" pitchFamily="18" charset="0"/>
              </a:rPr>
              <a:t>typically have </a:t>
            </a:r>
            <a:r>
              <a:rPr lang="en-US" sz="1900" dirty="0">
                <a:solidFill>
                  <a:schemeClr val="tx1"/>
                </a:solidFill>
                <a:latin typeface="Times New Roman" panose="02020603050405020304" pitchFamily="18" charset="0"/>
                <a:cs typeface="Times New Roman" panose="02020603050405020304" pitchFamily="18" charset="0"/>
              </a:rPr>
              <a:t>titles such as </a:t>
            </a:r>
            <a:r>
              <a:rPr lang="en-US" sz="1900" i="1" dirty="0">
                <a:solidFill>
                  <a:schemeClr val="tx1"/>
                </a:solidFill>
                <a:latin typeface="Times New Roman" panose="02020603050405020304" pitchFamily="18" charset="0"/>
                <a:cs typeface="Times New Roman" panose="02020603050405020304" pitchFamily="18" charset="0"/>
              </a:rPr>
              <a:t>executive vice president</a:t>
            </a:r>
            <a:r>
              <a:rPr lang="en-US" sz="1900" dirty="0">
                <a:solidFill>
                  <a:schemeClr val="tx1"/>
                </a:solidFill>
                <a:latin typeface="Times New Roman" panose="02020603050405020304" pitchFamily="18" charset="0"/>
                <a:cs typeface="Times New Roman" panose="02020603050405020304" pitchFamily="18" charset="0"/>
              </a:rPr>
              <a:t>, </a:t>
            </a:r>
            <a:r>
              <a:rPr lang="en-US" sz="1900" i="1" dirty="0">
                <a:solidFill>
                  <a:schemeClr val="tx1"/>
                </a:solidFill>
                <a:latin typeface="Times New Roman" panose="02020603050405020304" pitchFamily="18" charset="0"/>
                <a:cs typeface="Times New Roman" panose="02020603050405020304" pitchFamily="18" charset="0"/>
              </a:rPr>
              <a:t>president</a:t>
            </a:r>
            <a:r>
              <a:rPr lang="en-US" sz="1900" dirty="0">
                <a:solidFill>
                  <a:schemeClr val="tx1"/>
                </a:solidFill>
                <a:latin typeface="Times New Roman" panose="02020603050405020304" pitchFamily="18" charset="0"/>
                <a:cs typeface="Times New Roman" panose="02020603050405020304" pitchFamily="18" charset="0"/>
              </a:rPr>
              <a:t>, </a:t>
            </a:r>
            <a:r>
              <a:rPr lang="en-US" sz="1900" i="1" dirty="0">
                <a:solidFill>
                  <a:schemeClr val="tx1"/>
                </a:solidFill>
                <a:latin typeface="Times New Roman" panose="02020603050405020304" pitchFamily="18" charset="0"/>
                <a:cs typeface="Times New Roman" panose="02020603050405020304" pitchFamily="18" charset="0"/>
              </a:rPr>
              <a:t>managing director</a:t>
            </a:r>
            <a:r>
              <a:rPr lang="en-US" sz="1900" dirty="0">
                <a:solidFill>
                  <a:schemeClr val="tx1"/>
                </a:solidFill>
                <a:latin typeface="Times New Roman" panose="02020603050405020304" pitchFamily="18" charset="0"/>
                <a:cs typeface="Times New Roman" panose="02020603050405020304" pitchFamily="18" charset="0"/>
              </a:rPr>
              <a:t>, </a:t>
            </a:r>
            <a:r>
              <a:rPr lang="en-US" sz="1900" i="1" dirty="0">
                <a:solidFill>
                  <a:schemeClr val="tx1"/>
                </a:solidFill>
                <a:latin typeface="Times New Roman" panose="02020603050405020304" pitchFamily="18" charset="0"/>
                <a:cs typeface="Times New Roman" panose="02020603050405020304" pitchFamily="18" charset="0"/>
              </a:rPr>
              <a:t>chief </a:t>
            </a:r>
            <a:r>
              <a:rPr lang="en-US" sz="1900" i="1" dirty="0" smtClean="0">
                <a:solidFill>
                  <a:schemeClr val="tx1"/>
                </a:solidFill>
                <a:latin typeface="Times New Roman" panose="02020603050405020304" pitchFamily="18" charset="0"/>
                <a:cs typeface="Times New Roman" panose="02020603050405020304" pitchFamily="18" charset="0"/>
              </a:rPr>
              <a:t>operating officer</a:t>
            </a:r>
            <a:r>
              <a:rPr lang="en-US" sz="1900" dirty="0">
                <a:solidFill>
                  <a:schemeClr val="tx1"/>
                </a:solidFill>
                <a:latin typeface="Times New Roman" panose="02020603050405020304" pitchFamily="18" charset="0"/>
                <a:cs typeface="Times New Roman" panose="02020603050405020304" pitchFamily="18" charset="0"/>
              </a:rPr>
              <a:t>, or </a:t>
            </a:r>
            <a:r>
              <a:rPr lang="en-US" sz="1900" i="1" dirty="0">
                <a:solidFill>
                  <a:schemeClr val="tx1"/>
                </a:solidFill>
                <a:latin typeface="Times New Roman" panose="02020603050405020304" pitchFamily="18" charset="0"/>
                <a:cs typeface="Times New Roman" panose="02020603050405020304" pitchFamily="18" charset="0"/>
              </a:rPr>
              <a:t>chief executive officer.</a:t>
            </a:r>
            <a:endParaRPr lang="en-US" sz="1900" i="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028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MANAGER’S CLASSIFICATION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10159"/>
            <a:ext cx="8596668" cy="46312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Not all organizations get work done with a traditional pyramidal form, </a:t>
            </a:r>
            <a:r>
              <a:rPr lang="en-US" sz="2000" dirty="0" smtClean="0">
                <a:latin typeface="Times New Roman" panose="02020603050405020304" pitchFamily="18" charset="0"/>
                <a:cs typeface="Times New Roman" panose="02020603050405020304" pitchFamily="18" charset="0"/>
              </a:rPr>
              <a:t>however. Some </a:t>
            </a:r>
            <a:r>
              <a:rPr lang="en-US" sz="2000" dirty="0">
                <a:latin typeface="Times New Roman" panose="02020603050405020304" pitchFamily="18" charset="0"/>
                <a:cs typeface="Times New Roman" panose="02020603050405020304" pitchFamily="18" charset="0"/>
              </a:rPr>
              <a:t>organizations, for example, are more loosely configured with work being done </a:t>
            </a:r>
            <a:r>
              <a:rPr lang="en-US" sz="2000" dirty="0" smtClean="0">
                <a:latin typeface="Times New Roman" panose="02020603050405020304" pitchFamily="18" charset="0"/>
                <a:cs typeface="Times New Roman" panose="02020603050405020304" pitchFamily="18" charset="0"/>
              </a:rPr>
              <a:t>by ever-changing </a:t>
            </a:r>
            <a:r>
              <a:rPr lang="en-US" sz="2000" dirty="0">
                <a:latin typeface="Times New Roman" panose="02020603050405020304" pitchFamily="18" charset="0"/>
                <a:cs typeface="Times New Roman" panose="02020603050405020304" pitchFamily="18" charset="0"/>
              </a:rPr>
              <a:t>teams of employees who move from one project to another as </a:t>
            </a:r>
            <a:r>
              <a:rPr lang="en-US" sz="2000" dirty="0" smtClean="0">
                <a:latin typeface="Times New Roman" panose="02020603050405020304" pitchFamily="18" charset="0"/>
                <a:cs typeface="Times New Roman" panose="02020603050405020304" pitchFamily="18" charset="0"/>
              </a:rPr>
              <a:t>work demands </a:t>
            </a:r>
            <a:r>
              <a:rPr lang="en-US" sz="2000" dirty="0">
                <a:latin typeface="Times New Roman" panose="02020603050405020304" pitchFamily="18" charset="0"/>
                <a:cs typeface="Times New Roman" panose="02020603050405020304" pitchFamily="18" charset="0"/>
              </a:rPr>
              <a:t>arise. Although it’s not as easy to tell who the managers are in these </a:t>
            </a:r>
            <a:r>
              <a:rPr lang="en-US" sz="2000" dirty="0" smtClean="0">
                <a:latin typeface="Times New Roman" panose="02020603050405020304" pitchFamily="18" charset="0"/>
                <a:cs typeface="Times New Roman" panose="02020603050405020304" pitchFamily="18" charset="0"/>
              </a:rPr>
              <a:t>organizations, we </a:t>
            </a:r>
            <a:r>
              <a:rPr lang="en-US" sz="2000" dirty="0">
                <a:latin typeface="Times New Roman" panose="02020603050405020304" pitchFamily="18" charset="0"/>
                <a:cs typeface="Times New Roman" panose="02020603050405020304" pitchFamily="18" charset="0"/>
              </a:rPr>
              <a:t>do know that someone must fulfill that role—that is, there must be </a:t>
            </a:r>
            <a:r>
              <a:rPr lang="en-US" sz="2000" dirty="0" smtClean="0">
                <a:latin typeface="Times New Roman" panose="02020603050405020304" pitchFamily="18" charset="0"/>
                <a:cs typeface="Times New Roman" panose="02020603050405020304" pitchFamily="18" charset="0"/>
              </a:rPr>
              <a:t>someone who </a:t>
            </a:r>
            <a:r>
              <a:rPr lang="en-US" sz="2000" dirty="0">
                <a:latin typeface="Times New Roman" panose="02020603050405020304" pitchFamily="18" charset="0"/>
                <a:cs typeface="Times New Roman" panose="02020603050405020304" pitchFamily="18" charset="0"/>
              </a:rPr>
              <a:t>coordinates and oversees the work of others, even if that “someone” changes as </a:t>
            </a:r>
            <a:r>
              <a:rPr lang="en-US" sz="2000" dirty="0" smtClean="0">
                <a:latin typeface="Times New Roman" panose="02020603050405020304" pitchFamily="18" charset="0"/>
                <a:cs typeface="Times New Roman" panose="02020603050405020304" pitchFamily="18" charset="0"/>
              </a:rPr>
              <a:t>work tasks </a:t>
            </a:r>
            <a:r>
              <a:rPr lang="en-US" sz="2000" dirty="0">
                <a:latin typeface="Times New Roman" panose="02020603050405020304" pitchFamily="18" charset="0"/>
                <a:cs typeface="Times New Roman" panose="02020603050405020304" pitchFamily="18" charset="0"/>
              </a:rPr>
              <a:t>or projects change.</a:t>
            </a:r>
          </a:p>
        </p:txBody>
      </p:sp>
    </p:spTree>
    <p:extLst>
      <p:ext uri="{BB962C8B-B14F-4D97-AF65-F5344CB8AC3E}">
        <p14:creationId xmlns:p14="http://schemas.microsoft.com/office/powerpoint/2010/main" val="278376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What Do Managers Do?</a:t>
            </a:r>
          </a:p>
        </p:txBody>
      </p:sp>
      <p:sp>
        <p:nvSpPr>
          <p:cNvPr id="3" name="Content Placeholder 2"/>
          <p:cNvSpPr>
            <a:spLocks noGrp="1"/>
          </p:cNvSpPr>
          <p:nvPr>
            <p:ph idx="1"/>
          </p:nvPr>
        </p:nvSpPr>
        <p:spPr>
          <a:xfrm>
            <a:off x="677334" y="1355075"/>
            <a:ext cx="8596668" cy="468628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Management involves coordinating and overseeing the work activities of others </a:t>
            </a:r>
            <a:r>
              <a:rPr lang="en-US" dirty="0" smtClean="0">
                <a:latin typeface="Times New Roman" panose="02020603050405020304" pitchFamily="18" charset="0"/>
                <a:cs typeface="Times New Roman" panose="02020603050405020304" pitchFamily="18" charset="0"/>
              </a:rPr>
              <a:t>so that </a:t>
            </a:r>
            <a:r>
              <a:rPr lang="en-US" dirty="0">
                <a:latin typeface="Times New Roman" panose="02020603050405020304" pitchFamily="18" charset="0"/>
                <a:cs typeface="Times New Roman" panose="02020603050405020304" pitchFamily="18" charset="0"/>
              </a:rPr>
              <a:t>their activities are completed efficiently and effectively</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However, this doesn’t mean that managers can do what they </a:t>
            </a:r>
            <a:r>
              <a:rPr lang="en-US" dirty="0" smtClean="0">
                <a:latin typeface="Times New Roman" panose="02020603050405020304" pitchFamily="18" charset="0"/>
                <a:cs typeface="Times New Roman" panose="02020603050405020304" pitchFamily="18" charset="0"/>
              </a:rPr>
              <a:t>want anytime</a:t>
            </a:r>
            <a:r>
              <a:rPr lang="en-US" dirty="0">
                <a:latin typeface="Times New Roman" panose="02020603050405020304" pitchFamily="18" charset="0"/>
                <a:cs typeface="Times New Roman" panose="02020603050405020304" pitchFamily="18" charset="0"/>
              </a:rPr>
              <a:t>, anywhere, or in any way. Instead, management involves ensuring that work </a:t>
            </a:r>
            <a:r>
              <a:rPr lang="en-US" dirty="0" smtClean="0">
                <a:latin typeface="Times New Roman" panose="02020603050405020304" pitchFamily="18" charset="0"/>
                <a:cs typeface="Times New Roman" panose="02020603050405020304" pitchFamily="18" charset="0"/>
              </a:rPr>
              <a:t>activities are </a:t>
            </a:r>
            <a:r>
              <a:rPr lang="en-US" dirty="0">
                <a:latin typeface="Times New Roman" panose="02020603050405020304" pitchFamily="18" charset="0"/>
                <a:cs typeface="Times New Roman" panose="02020603050405020304" pitchFamily="18" charset="0"/>
              </a:rPr>
              <a:t>completed efficiently and effectively by the people responsible for doing them, </a:t>
            </a:r>
            <a:r>
              <a:rPr lang="en-US" dirty="0" smtClean="0">
                <a:latin typeface="Times New Roman" panose="02020603050405020304" pitchFamily="18" charset="0"/>
                <a:cs typeface="Times New Roman" panose="02020603050405020304" pitchFamily="18" charset="0"/>
              </a:rPr>
              <a:t>or at </a:t>
            </a:r>
            <a:r>
              <a:rPr lang="en-US" dirty="0">
                <a:latin typeface="Times New Roman" panose="02020603050405020304" pitchFamily="18" charset="0"/>
                <a:cs typeface="Times New Roman" panose="02020603050405020304" pitchFamily="18" charset="0"/>
              </a:rPr>
              <a:t>least that’s what managers aspire to do</a:t>
            </a:r>
            <a:r>
              <a:rPr lang="en-US" dirty="0" smtClean="0">
                <a:latin typeface="Times New Roman" panose="02020603050405020304" pitchFamily="18" charset="0"/>
                <a:cs typeface="Times New Roman" panose="02020603050405020304" pitchFamily="18" charset="0"/>
              </a:rPr>
              <a:t>.</a:t>
            </a:r>
          </a:p>
          <a:p>
            <a:pPr marL="0" indent="0" algn="just">
              <a:buNone/>
            </a:pPr>
            <a:r>
              <a:rPr lang="en-US" sz="3200" b="1" i="1" u="sng" dirty="0" smtClean="0">
                <a:latin typeface="Times New Roman" panose="02020603050405020304" pitchFamily="18" charset="0"/>
                <a:cs typeface="Times New Roman" panose="02020603050405020304" pitchFamily="18" charset="0"/>
              </a:rPr>
              <a:t>Efficiency:</a:t>
            </a:r>
          </a:p>
          <a:p>
            <a:pPr marL="0" indent="0" algn="just">
              <a:buNone/>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refers to getting the most output from the least amount of inputs. </a:t>
            </a:r>
            <a:r>
              <a:rPr lang="en-US" dirty="0" smtClean="0">
                <a:latin typeface="Times New Roman" panose="02020603050405020304" pitchFamily="18" charset="0"/>
                <a:cs typeface="Times New Roman" panose="02020603050405020304" pitchFamily="18" charset="0"/>
              </a:rPr>
              <a:t>Because managers </a:t>
            </a:r>
            <a:r>
              <a:rPr lang="en-US" dirty="0">
                <a:latin typeface="Times New Roman" panose="02020603050405020304" pitchFamily="18" charset="0"/>
                <a:cs typeface="Times New Roman" panose="02020603050405020304" pitchFamily="18" charset="0"/>
              </a:rPr>
              <a:t>deal with scarce inputs—including resources such as people, money, </a:t>
            </a:r>
            <a:r>
              <a:rPr lang="en-US" dirty="0" smtClean="0">
                <a:latin typeface="Times New Roman" panose="02020603050405020304" pitchFamily="18" charset="0"/>
                <a:cs typeface="Times New Roman" panose="02020603050405020304" pitchFamily="18" charset="0"/>
              </a:rPr>
              <a:t>and equipment—they’re </a:t>
            </a:r>
            <a:r>
              <a:rPr lang="en-US" dirty="0">
                <a:latin typeface="Times New Roman" panose="02020603050405020304" pitchFamily="18" charset="0"/>
                <a:cs typeface="Times New Roman" panose="02020603050405020304" pitchFamily="18" charset="0"/>
              </a:rPr>
              <a:t>concerned with the efficient use of those resources. It’s </a:t>
            </a:r>
            <a:r>
              <a:rPr lang="en-US" dirty="0" smtClean="0">
                <a:latin typeface="Times New Roman" panose="02020603050405020304" pitchFamily="18" charset="0"/>
                <a:cs typeface="Times New Roman" panose="02020603050405020304" pitchFamily="18" charset="0"/>
              </a:rPr>
              <a:t>often referred </a:t>
            </a:r>
            <a:r>
              <a:rPr lang="en-US" dirty="0">
                <a:latin typeface="Times New Roman" panose="02020603050405020304" pitchFamily="18" charset="0"/>
                <a:cs typeface="Times New Roman" panose="02020603050405020304" pitchFamily="18" charset="0"/>
              </a:rPr>
              <a:t>to as “doing things right”—that is, not wasting resources. For instance, at </a:t>
            </a:r>
            <a:r>
              <a:rPr lang="en-US" dirty="0" smtClean="0">
                <a:latin typeface="Times New Roman" panose="02020603050405020304" pitchFamily="18" charset="0"/>
                <a:cs typeface="Times New Roman" panose="02020603050405020304" pitchFamily="18" charset="0"/>
              </a:rPr>
              <a:t>the HON </a:t>
            </a:r>
            <a:r>
              <a:rPr lang="en-US" dirty="0">
                <a:latin typeface="Times New Roman" panose="02020603050405020304" pitchFamily="18" charset="0"/>
                <a:cs typeface="Times New Roman" panose="02020603050405020304" pitchFamily="18" charset="0"/>
              </a:rPr>
              <a:t>Company plant in Cedartown, Georgia, where employees make and </a:t>
            </a:r>
            <a:r>
              <a:rPr lang="en-US" dirty="0" smtClean="0">
                <a:latin typeface="Times New Roman" panose="02020603050405020304" pitchFamily="18" charset="0"/>
                <a:cs typeface="Times New Roman" panose="02020603050405020304" pitchFamily="18" charset="0"/>
              </a:rPr>
              <a:t>assemble office </a:t>
            </a:r>
            <a:r>
              <a:rPr lang="en-US" dirty="0">
                <a:latin typeface="Times New Roman" panose="02020603050405020304" pitchFamily="18" charset="0"/>
                <a:cs typeface="Times New Roman" panose="02020603050405020304" pitchFamily="18" charset="0"/>
              </a:rPr>
              <a:t>furniture, efficient manufacturing techniques were implemented by doing </a:t>
            </a:r>
            <a:r>
              <a:rPr lang="en-US" dirty="0" smtClean="0">
                <a:latin typeface="Times New Roman" panose="02020603050405020304" pitchFamily="18" charset="0"/>
                <a:cs typeface="Times New Roman" panose="02020603050405020304" pitchFamily="18" charset="0"/>
              </a:rPr>
              <a:t>things such </a:t>
            </a:r>
            <a:r>
              <a:rPr lang="en-US" dirty="0">
                <a:latin typeface="Times New Roman" panose="02020603050405020304" pitchFamily="18" charset="0"/>
                <a:cs typeface="Times New Roman" panose="02020603050405020304" pitchFamily="18" charset="0"/>
              </a:rPr>
              <a:t>as cutting inventory levels, decreasing the amount of time to manufacture </a:t>
            </a:r>
            <a:r>
              <a:rPr lang="en-US" dirty="0" smtClean="0">
                <a:latin typeface="Times New Roman" panose="02020603050405020304" pitchFamily="18" charset="0"/>
                <a:cs typeface="Times New Roman" panose="02020603050405020304" pitchFamily="18" charset="0"/>
              </a:rPr>
              <a:t>products, and </a:t>
            </a:r>
            <a:r>
              <a:rPr lang="en-US" dirty="0">
                <a:latin typeface="Times New Roman" panose="02020603050405020304" pitchFamily="18" charset="0"/>
                <a:cs typeface="Times New Roman" panose="02020603050405020304" pitchFamily="18" charset="0"/>
              </a:rPr>
              <a:t>lowering product reject rates. These efficient work practices paid off as </a:t>
            </a:r>
            <a:r>
              <a:rPr lang="en-US" dirty="0" smtClean="0">
                <a:latin typeface="Times New Roman" panose="02020603050405020304" pitchFamily="18" charset="0"/>
                <a:cs typeface="Times New Roman" panose="02020603050405020304" pitchFamily="18" charset="0"/>
              </a:rPr>
              <a:t>the plant </a:t>
            </a:r>
            <a:r>
              <a:rPr lang="en-US" dirty="0">
                <a:latin typeface="Times New Roman" panose="02020603050405020304" pitchFamily="18" charset="0"/>
                <a:cs typeface="Times New Roman" panose="02020603050405020304" pitchFamily="18" charset="0"/>
              </a:rPr>
              <a:t>reduced costs by more than $7 million in one </a:t>
            </a: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9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What Do Managers </a:t>
            </a:r>
            <a:r>
              <a:rPr lang="en-US" sz="3200" b="1" dirty="0" smtClean="0">
                <a:solidFill>
                  <a:schemeClr val="tx1"/>
                </a:solidFill>
                <a:latin typeface="Times New Roman" panose="02020603050405020304" pitchFamily="18" charset="0"/>
                <a:cs typeface="Times New Roman" panose="02020603050405020304" pitchFamily="18" charset="0"/>
              </a:rPr>
              <a:t>Do?(COUNTINUE)</a:t>
            </a:r>
            <a:endParaRPr lang="en-US" sz="3200" dirty="0"/>
          </a:p>
        </p:txBody>
      </p:sp>
      <p:sp>
        <p:nvSpPr>
          <p:cNvPr id="3" name="Content Placeholder 2"/>
          <p:cNvSpPr>
            <a:spLocks noGrp="1"/>
          </p:cNvSpPr>
          <p:nvPr>
            <p:ph idx="1"/>
          </p:nvPr>
        </p:nvSpPr>
        <p:spPr>
          <a:xfrm>
            <a:off x="677334" y="1233889"/>
            <a:ext cx="8596668" cy="4807473"/>
          </a:xfrm>
        </p:spPr>
        <p:txBody>
          <a:bodyPr>
            <a:normAutofit/>
          </a:bodyPr>
          <a:lstStyle/>
          <a:p>
            <a:pPr marL="0" indent="0">
              <a:buNone/>
            </a:pPr>
            <a:r>
              <a:rPr lang="en-US" sz="3200" b="1" i="1" u="sng" dirty="0" smtClean="0">
                <a:latin typeface="Times New Roman" panose="02020603050405020304" pitchFamily="18" charset="0"/>
                <a:cs typeface="Times New Roman" panose="02020603050405020304" pitchFamily="18" charset="0"/>
              </a:rPr>
              <a:t>Effectiveness:</a:t>
            </a:r>
          </a:p>
          <a:p>
            <a:pPr marL="0" indent="0" algn="just">
              <a:buNone/>
            </a:pPr>
            <a:r>
              <a:rPr lang="en-US" dirty="0">
                <a:latin typeface="Times New Roman" panose="02020603050405020304" pitchFamily="18" charset="0"/>
                <a:cs typeface="Times New Roman" panose="02020603050405020304" pitchFamily="18" charset="0"/>
              </a:rPr>
              <a:t>It’s not enough, however, just to be efficient. Management is also concerned </a:t>
            </a:r>
            <a:r>
              <a:rPr lang="en-US" dirty="0" smtClean="0">
                <a:latin typeface="Times New Roman" panose="02020603050405020304" pitchFamily="18" charset="0"/>
                <a:cs typeface="Times New Roman" panose="02020603050405020304" pitchFamily="18" charset="0"/>
              </a:rPr>
              <a:t>with being </a:t>
            </a:r>
            <a:r>
              <a:rPr lang="en-US" dirty="0">
                <a:latin typeface="Times New Roman" panose="02020603050405020304" pitchFamily="18" charset="0"/>
                <a:cs typeface="Times New Roman" panose="02020603050405020304" pitchFamily="18" charset="0"/>
              </a:rPr>
              <a:t>effective, completing activities so that organizational goals are </a:t>
            </a:r>
            <a:r>
              <a:rPr lang="en-US" dirty="0" smtClean="0">
                <a:latin typeface="Times New Roman" panose="02020603050405020304" pitchFamily="18" charset="0"/>
                <a:cs typeface="Times New Roman" panose="02020603050405020304" pitchFamily="18" charset="0"/>
              </a:rPr>
              <a:t>attained. Effectiveness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often described as “doing the right things”—that is, doing those </a:t>
            </a:r>
            <a:r>
              <a:rPr lang="en-US" dirty="0" smtClean="0">
                <a:latin typeface="Times New Roman" panose="02020603050405020304" pitchFamily="18" charset="0"/>
                <a:cs typeface="Times New Roman" panose="02020603050405020304" pitchFamily="18" charset="0"/>
              </a:rPr>
              <a:t>work activities </a:t>
            </a:r>
            <a:r>
              <a:rPr lang="en-US" dirty="0">
                <a:latin typeface="Times New Roman" panose="02020603050405020304" pitchFamily="18" charset="0"/>
                <a:cs typeface="Times New Roman" panose="02020603050405020304" pitchFamily="18" charset="0"/>
              </a:rPr>
              <a:t>that will help the organization reach its goals. For instance, at the HON </a:t>
            </a:r>
            <a:r>
              <a:rPr lang="en-US" dirty="0" smtClean="0">
                <a:latin typeface="Times New Roman" panose="02020603050405020304" pitchFamily="18" charset="0"/>
                <a:cs typeface="Times New Roman" panose="02020603050405020304" pitchFamily="18" charset="0"/>
              </a:rPr>
              <a:t>factory, goals </a:t>
            </a:r>
            <a:r>
              <a:rPr lang="en-US" dirty="0">
                <a:latin typeface="Times New Roman" panose="02020603050405020304" pitchFamily="18" charset="0"/>
                <a:cs typeface="Times New Roman" panose="02020603050405020304" pitchFamily="18" charset="0"/>
              </a:rPr>
              <a:t>included meeting customers’ rigorous demands, executing world-class </a:t>
            </a:r>
            <a:r>
              <a:rPr lang="en-US" dirty="0" smtClean="0">
                <a:latin typeface="Times New Roman" panose="02020603050405020304" pitchFamily="18" charset="0"/>
                <a:cs typeface="Times New Roman" panose="02020603050405020304" pitchFamily="18" charset="0"/>
              </a:rPr>
              <a:t>manufacturing strategies</a:t>
            </a:r>
            <a:r>
              <a:rPr lang="en-US" dirty="0">
                <a:latin typeface="Times New Roman" panose="02020603050405020304" pitchFamily="18" charset="0"/>
                <a:cs typeface="Times New Roman" panose="02020603050405020304" pitchFamily="18" charset="0"/>
              </a:rPr>
              <a:t>, and making employee jobs easier and safer. Through various </a:t>
            </a:r>
            <a:r>
              <a:rPr lang="en-US" dirty="0" smtClean="0">
                <a:latin typeface="Times New Roman" panose="02020603050405020304" pitchFamily="18" charset="0"/>
                <a:cs typeface="Times New Roman" panose="02020603050405020304" pitchFamily="18" charset="0"/>
              </a:rPr>
              <a:t>work initiatives</a:t>
            </a:r>
            <a:r>
              <a:rPr lang="en-US" dirty="0">
                <a:latin typeface="Times New Roman" panose="02020603050405020304" pitchFamily="18" charset="0"/>
                <a:cs typeface="Times New Roman" panose="02020603050405020304" pitchFamily="18" charset="0"/>
              </a:rPr>
              <a:t>, these goals were pursued </a:t>
            </a:r>
            <a:r>
              <a:rPr lang="en-US" i="1" dirty="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achieved. Whereas efficiency is concerned </a:t>
            </a:r>
            <a:r>
              <a:rPr lang="en-US" dirty="0" smtClean="0">
                <a:latin typeface="Times New Roman" panose="02020603050405020304" pitchFamily="18" charset="0"/>
                <a:cs typeface="Times New Roman" panose="02020603050405020304" pitchFamily="18" charset="0"/>
              </a:rPr>
              <a:t>with the </a:t>
            </a:r>
            <a:r>
              <a:rPr lang="en-US" i="1" dirty="0">
                <a:latin typeface="Times New Roman" panose="02020603050405020304" pitchFamily="18" charset="0"/>
                <a:cs typeface="Times New Roman" panose="02020603050405020304" pitchFamily="18" charset="0"/>
              </a:rPr>
              <a:t>means </a:t>
            </a:r>
            <a:r>
              <a:rPr lang="en-US" dirty="0">
                <a:latin typeface="Times New Roman" panose="02020603050405020304" pitchFamily="18" charset="0"/>
                <a:cs typeface="Times New Roman" panose="02020603050405020304" pitchFamily="18" charset="0"/>
              </a:rPr>
              <a:t>of getting things done, effectiveness is concerned </a:t>
            </a: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ends</a:t>
            </a:r>
            <a:r>
              <a:rPr lang="en-US" dirty="0">
                <a:latin typeface="Times New Roman" panose="02020603050405020304" pitchFamily="18" charset="0"/>
                <a:cs typeface="Times New Roman" panose="02020603050405020304" pitchFamily="18" charset="0"/>
              </a:rPr>
              <a:t>, or </a:t>
            </a:r>
            <a:r>
              <a:rPr lang="en-US" dirty="0" smtClean="0">
                <a:latin typeface="Times New Roman" panose="02020603050405020304" pitchFamily="18" charset="0"/>
                <a:cs typeface="Times New Roman" panose="02020603050405020304" pitchFamily="18" charset="0"/>
              </a:rPr>
              <a:t>attainment of </a:t>
            </a:r>
            <a:r>
              <a:rPr lang="en-US" dirty="0">
                <a:latin typeface="Times New Roman" panose="02020603050405020304" pitchFamily="18" charset="0"/>
                <a:cs typeface="Times New Roman" panose="02020603050405020304" pitchFamily="18" charset="0"/>
              </a:rPr>
              <a:t>organizational </a:t>
            </a:r>
            <a:r>
              <a:rPr lang="en-US" dirty="0" smtClean="0">
                <a:latin typeface="Times New Roman" panose="02020603050405020304" pitchFamily="18" charset="0"/>
                <a:cs typeface="Times New Roman" panose="02020603050405020304" pitchFamily="18" charset="0"/>
              </a:rPr>
              <a:t>goals</a:t>
            </a:r>
            <a:r>
              <a:rPr lang="en-US" dirty="0" smtClean="0"/>
              <a: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Now let’s take a more detailed look at what managers do. Describing what </a:t>
            </a:r>
            <a:r>
              <a:rPr lang="en-US" dirty="0" smtClean="0">
                <a:latin typeface="Times New Roman" panose="02020603050405020304" pitchFamily="18" charset="0"/>
                <a:cs typeface="Times New Roman" panose="02020603050405020304" pitchFamily="18" charset="0"/>
              </a:rPr>
              <a:t>managers do </a:t>
            </a:r>
            <a:r>
              <a:rPr lang="en-US" dirty="0">
                <a:latin typeface="Times New Roman" panose="02020603050405020304" pitchFamily="18" charset="0"/>
                <a:cs typeface="Times New Roman" panose="02020603050405020304" pitchFamily="18" charset="0"/>
              </a:rPr>
              <a:t>isn’t easy. Just as no two organizations are alike, no two managers’ jobs are alike. </a:t>
            </a:r>
            <a:r>
              <a:rPr lang="en-US" dirty="0" smtClean="0">
                <a:latin typeface="Times New Roman" panose="02020603050405020304" pitchFamily="18" charset="0"/>
                <a:cs typeface="Times New Roman" panose="02020603050405020304" pitchFamily="18" charset="0"/>
              </a:rPr>
              <a:t>In spite </a:t>
            </a:r>
            <a:r>
              <a:rPr lang="en-US" dirty="0">
                <a:latin typeface="Times New Roman" panose="02020603050405020304" pitchFamily="18" charset="0"/>
                <a:cs typeface="Times New Roman" panose="02020603050405020304" pitchFamily="18" charset="0"/>
              </a:rPr>
              <a:t>of this, management researchers have developed three approaches to describe </a:t>
            </a:r>
            <a:r>
              <a:rPr lang="en-US" dirty="0" smtClean="0">
                <a:latin typeface="Times New Roman" panose="02020603050405020304" pitchFamily="18" charset="0"/>
                <a:cs typeface="Times New Roman" panose="02020603050405020304" pitchFamily="18" charset="0"/>
              </a:rPr>
              <a:t>what managers </a:t>
            </a:r>
            <a:r>
              <a:rPr lang="en-US" dirty="0">
                <a:latin typeface="Times New Roman" panose="02020603050405020304" pitchFamily="18" charset="0"/>
                <a:cs typeface="Times New Roman" panose="02020603050405020304" pitchFamily="18" charset="0"/>
              </a:rPr>
              <a:t>do: functions, roles, and skills.</a:t>
            </a:r>
          </a:p>
        </p:txBody>
      </p:sp>
    </p:spTree>
    <p:extLst>
      <p:ext uri="{BB962C8B-B14F-4D97-AF65-F5344CB8AC3E}">
        <p14:creationId xmlns:p14="http://schemas.microsoft.com/office/powerpoint/2010/main" val="1258113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What Do Managers Do?(COUNTINUE)</a:t>
            </a:r>
            <a:endParaRPr lang="en-US" dirty="0"/>
          </a:p>
        </p:txBody>
      </p:sp>
      <p:sp>
        <p:nvSpPr>
          <p:cNvPr id="3" name="Content Placeholder 2"/>
          <p:cNvSpPr>
            <a:spLocks noGrp="1"/>
          </p:cNvSpPr>
          <p:nvPr>
            <p:ph idx="1"/>
          </p:nvPr>
        </p:nvSpPr>
        <p:spPr>
          <a:xfrm>
            <a:off x="677334" y="1288973"/>
            <a:ext cx="8596668" cy="5023692"/>
          </a:xfrm>
        </p:spPr>
        <p:txBody>
          <a:bodyPr>
            <a:noAutofit/>
          </a:bodyPr>
          <a:lstStyle/>
          <a:p>
            <a:pPr marL="0" indent="0">
              <a:buNone/>
            </a:pPr>
            <a:r>
              <a:rPr lang="en-US" sz="2800" b="1" i="1" u="sng" dirty="0" smtClean="0">
                <a:latin typeface="Times New Roman" panose="02020603050405020304" pitchFamily="18" charset="0"/>
                <a:cs typeface="Times New Roman" panose="02020603050405020304" pitchFamily="18" charset="0"/>
              </a:rPr>
              <a:t>MANAGEMENT FUNCTIONS:</a:t>
            </a:r>
          </a:p>
          <a:p>
            <a:pPr marL="0" indent="0" algn="just">
              <a:buNone/>
            </a:pPr>
            <a:r>
              <a:rPr lang="en-US" dirty="0">
                <a:latin typeface="Times New Roman" panose="02020603050405020304" pitchFamily="18" charset="0"/>
                <a:cs typeface="Times New Roman" panose="02020603050405020304" pitchFamily="18" charset="0"/>
              </a:rPr>
              <a:t>According to the functions approach, managers perform certain activities or functions </a:t>
            </a:r>
            <a:r>
              <a:rPr lang="en-US" dirty="0" smtClean="0">
                <a:latin typeface="Times New Roman" panose="02020603050405020304" pitchFamily="18" charset="0"/>
                <a:cs typeface="Times New Roman" panose="02020603050405020304" pitchFamily="18" charset="0"/>
              </a:rPr>
              <a:t>as they </a:t>
            </a:r>
            <a:r>
              <a:rPr lang="en-US" dirty="0">
                <a:latin typeface="Times New Roman" panose="02020603050405020304" pitchFamily="18" charset="0"/>
                <a:cs typeface="Times New Roman" panose="02020603050405020304" pitchFamily="18" charset="0"/>
              </a:rPr>
              <a:t>efficiently and effectively coordinate the work of others. What are these </a:t>
            </a:r>
            <a:r>
              <a:rPr lang="en-US" dirty="0" smtClean="0">
                <a:latin typeface="Times New Roman" panose="02020603050405020304" pitchFamily="18" charset="0"/>
                <a:cs typeface="Times New Roman" panose="02020603050405020304" pitchFamily="18" charset="0"/>
              </a:rPr>
              <a:t>functions? Henri </a:t>
            </a:r>
            <a:r>
              <a:rPr lang="en-US" dirty="0" err="1">
                <a:latin typeface="Times New Roman" panose="02020603050405020304" pitchFamily="18" charset="0"/>
                <a:cs typeface="Times New Roman" panose="02020603050405020304" pitchFamily="18" charset="0"/>
              </a:rPr>
              <a:t>Fayol</a:t>
            </a:r>
            <a:r>
              <a:rPr lang="en-US" dirty="0">
                <a:latin typeface="Times New Roman" panose="02020603050405020304" pitchFamily="18" charset="0"/>
                <a:cs typeface="Times New Roman" panose="02020603050405020304" pitchFamily="18" charset="0"/>
              </a:rPr>
              <a:t>, a French businessman, first proposed in the early part of the </a:t>
            </a:r>
            <a:r>
              <a:rPr lang="en-US" dirty="0" smtClean="0">
                <a:latin typeface="Times New Roman" panose="02020603050405020304" pitchFamily="18" charset="0"/>
                <a:cs typeface="Times New Roman" panose="02020603050405020304" pitchFamily="18" charset="0"/>
              </a:rPr>
              <a:t>twentieth century </a:t>
            </a:r>
            <a:r>
              <a:rPr lang="en-US" dirty="0">
                <a:latin typeface="Times New Roman" panose="02020603050405020304" pitchFamily="18" charset="0"/>
                <a:cs typeface="Times New Roman" panose="02020603050405020304" pitchFamily="18" charset="0"/>
              </a:rPr>
              <a:t>that all managers perform five functions: planning, organizing, </a:t>
            </a:r>
            <a:r>
              <a:rPr lang="en-US" dirty="0" smtClean="0">
                <a:latin typeface="Times New Roman" panose="02020603050405020304" pitchFamily="18" charset="0"/>
                <a:cs typeface="Times New Roman" panose="02020603050405020304" pitchFamily="18" charset="0"/>
              </a:rPr>
              <a:t>commanding, coordinating</a:t>
            </a:r>
            <a:r>
              <a:rPr lang="en-US" dirty="0">
                <a:latin typeface="Times New Roman" panose="02020603050405020304" pitchFamily="18" charset="0"/>
                <a:cs typeface="Times New Roman" panose="02020603050405020304" pitchFamily="18" charset="0"/>
              </a:rPr>
              <a:t>, and controlling.14 Today, these functions have been condensed to </a:t>
            </a:r>
            <a:r>
              <a:rPr lang="en-US" dirty="0" smtClean="0">
                <a:latin typeface="Times New Roman" panose="02020603050405020304" pitchFamily="18" charset="0"/>
                <a:cs typeface="Times New Roman" panose="02020603050405020304" pitchFamily="18" charset="0"/>
              </a:rPr>
              <a:t>four: planning</a:t>
            </a:r>
            <a:r>
              <a:rPr lang="en-US" dirty="0">
                <a:latin typeface="Times New Roman" panose="02020603050405020304" pitchFamily="18" charset="0"/>
                <a:cs typeface="Times New Roman" panose="02020603050405020304" pitchFamily="18" charset="0"/>
              </a:rPr>
              <a:t>, organizing, </a:t>
            </a:r>
            <a:r>
              <a:rPr lang="en-US" dirty="0" smtClean="0">
                <a:latin typeface="Times New Roman" panose="02020603050405020304" pitchFamily="18" charset="0"/>
                <a:cs typeface="Times New Roman" panose="02020603050405020304" pitchFamily="18" charset="0"/>
              </a:rPr>
              <a:t>leading</a:t>
            </a:r>
            <a:r>
              <a:rPr lang="en-US" dirty="0">
                <a:latin typeface="Times New Roman" panose="02020603050405020304" pitchFamily="18" charset="0"/>
                <a:cs typeface="Times New Roman" panose="02020603050405020304" pitchFamily="18" charset="0"/>
              </a:rPr>
              <a:t>, and controlling .</a:t>
            </a:r>
            <a:r>
              <a:rPr lang="en-US" dirty="0" smtClean="0">
                <a:latin typeface="Times New Roman" panose="02020603050405020304" pitchFamily="18" charset="0"/>
                <a:cs typeface="Times New Roman" panose="02020603050405020304" pitchFamily="18" charset="0"/>
              </a:rPr>
              <a:t>Let’s </a:t>
            </a:r>
            <a:r>
              <a:rPr lang="en-US" dirty="0">
                <a:latin typeface="Times New Roman" panose="02020603050405020304" pitchFamily="18" charset="0"/>
                <a:cs typeface="Times New Roman" panose="02020603050405020304" pitchFamily="18" charset="0"/>
              </a:rPr>
              <a:t>briefly look </a:t>
            </a:r>
            <a:r>
              <a:rPr lang="en-US" dirty="0" smtClean="0">
                <a:latin typeface="Times New Roman" panose="02020603050405020304" pitchFamily="18" charset="0"/>
                <a:cs typeface="Times New Roman" panose="02020603050405020304" pitchFamily="18" charset="0"/>
              </a:rPr>
              <a:t>at each </a:t>
            </a:r>
            <a:r>
              <a:rPr lang="en-US" dirty="0">
                <a:latin typeface="Times New Roman" panose="02020603050405020304" pitchFamily="18" charset="0"/>
                <a:cs typeface="Times New Roman" panose="02020603050405020304" pitchFamily="18" charset="0"/>
              </a:rPr>
              <a:t>function</a:t>
            </a:r>
            <a:r>
              <a:rPr lang="en-US" dirty="0" smtClean="0">
                <a:latin typeface="Times New Roman" panose="02020603050405020304" pitchFamily="18" charset="0"/>
                <a:cs typeface="Times New Roman" panose="02020603050405020304" pitchFamily="18" charset="0"/>
              </a:rPr>
              <a:t>.</a:t>
            </a:r>
          </a:p>
          <a:p>
            <a:pPr marL="0" indent="0" algn="just">
              <a:buNone/>
            </a:pPr>
            <a:r>
              <a:rPr lang="en-US" sz="2400" b="1" i="1" u="sng" dirty="0">
                <a:solidFill>
                  <a:schemeClr val="tx1"/>
                </a:solidFill>
                <a:latin typeface="Times New Roman" panose="02020603050405020304" pitchFamily="18" charset="0"/>
                <a:cs typeface="Times New Roman" panose="02020603050405020304" pitchFamily="18" charset="0"/>
              </a:rPr>
              <a:t>planning</a:t>
            </a:r>
            <a:r>
              <a:rPr lang="en-US" sz="2400" b="1" i="1" u="sng" dirty="0" smtClean="0">
                <a:solidFill>
                  <a:schemeClr val="tx1"/>
                </a:solidFill>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If you have no particular destination in mind, then any road will do. However, if </a:t>
            </a:r>
            <a:r>
              <a:rPr lang="en-US" dirty="0" smtClean="0">
                <a:latin typeface="Times New Roman" panose="02020603050405020304" pitchFamily="18" charset="0"/>
                <a:cs typeface="Times New Roman" panose="02020603050405020304" pitchFamily="18" charset="0"/>
              </a:rPr>
              <a:t>you have </a:t>
            </a:r>
            <a:r>
              <a:rPr lang="en-US" dirty="0">
                <a:latin typeface="Times New Roman" panose="02020603050405020304" pitchFamily="18" charset="0"/>
                <a:cs typeface="Times New Roman" panose="02020603050405020304" pitchFamily="18" charset="0"/>
              </a:rPr>
              <a:t>someplace in particular you want to go, you’ve got to plan the best way to get </a:t>
            </a:r>
            <a:r>
              <a:rPr lang="en-US" dirty="0" smtClean="0">
                <a:latin typeface="Times New Roman" panose="02020603050405020304" pitchFamily="18" charset="0"/>
                <a:cs typeface="Times New Roman" panose="02020603050405020304" pitchFamily="18" charset="0"/>
              </a:rPr>
              <a:t>there. Because </a:t>
            </a:r>
            <a:r>
              <a:rPr lang="en-US" dirty="0">
                <a:latin typeface="Times New Roman" panose="02020603050405020304" pitchFamily="18" charset="0"/>
                <a:cs typeface="Times New Roman" panose="02020603050405020304" pitchFamily="18" charset="0"/>
              </a:rPr>
              <a:t>organizations exist to achieve some particular purpose, someone must define </a:t>
            </a:r>
            <a:r>
              <a:rPr lang="en-US" dirty="0" smtClean="0">
                <a:latin typeface="Times New Roman" panose="02020603050405020304" pitchFamily="18" charset="0"/>
                <a:cs typeface="Times New Roman" panose="02020603050405020304" pitchFamily="18" charset="0"/>
              </a:rPr>
              <a:t>that purpose </a:t>
            </a:r>
            <a:r>
              <a:rPr lang="en-US" dirty="0">
                <a:latin typeface="Times New Roman" panose="02020603050405020304" pitchFamily="18" charset="0"/>
                <a:cs typeface="Times New Roman" panose="02020603050405020304" pitchFamily="18" charset="0"/>
              </a:rPr>
              <a:t>and the means for its achievement. Managers are that someone. As managers </a:t>
            </a:r>
            <a:r>
              <a:rPr lang="en-US" dirty="0" smtClean="0">
                <a:latin typeface="Times New Roman" panose="02020603050405020304" pitchFamily="18" charset="0"/>
                <a:cs typeface="Times New Roman" panose="02020603050405020304" pitchFamily="18" charset="0"/>
              </a:rPr>
              <a:t>engage in </a:t>
            </a:r>
            <a:r>
              <a:rPr lang="en-US" dirty="0">
                <a:latin typeface="Times New Roman" panose="02020603050405020304" pitchFamily="18" charset="0"/>
                <a:cs typeface="Times New Roman" panose="02020603050405020304" pitchFamily="18" charset="0"/>
              </a:rPr>
              <a:t>planning, they set goals, establish strategies for achieving those goals, and </a:t>
            </a:r>
            <a:r>
              <a:rPr lang="en-US" dirty="0" smtClean="0">
                <a:latin typeface="Times New Roman" panose="02020603050405020304" pitchFamily="18" charset="0"/>
                <a:cs typeface="Times New Roman" panose="02020603050405020304" pitchFamily="18" charset="0"/>
              </a:rPr>
              <a:t>develop plans </a:t>
            </a:r>
            <a:r>
              <a:rPr lang="en-US" dirty="0">
                <a:latin typeface="Times New Roman" panose="02020603050405020304" pitchFamily="18" charset="0"/>
                <a:cs typeface="Times New Roman" panose="02020603050405020304" pitchFamily="18" charset="0"/>
              </a:rPr>
              <a:t>to integrate and coordinate activities.</a:t>
            </a:r>
          </a:p>
        </p:txBody>
      </p:sp>
    </p:spTree>
    <p:extLst>
      <p:ext uri="{BB962C8B-B14F-4D97-AF65-F5344CB8AC3E}">
        <p14:creationId xmlns:p14="http://schemas.microsoft.com/office/powerpoint/2010/main" val="347806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5893"/>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What Do Managers Do?(COUNTINUE)</a:t>
            </a:r>
            <a:endParaRPr lang="en-US" dirty="0"/>
          </a:p>
        </p:txBody>
      </p:sp>
      <p:sp>
        <p:nvSpPr>
          <p:cNvPr id="3" name="Content Placeholder 2"/>
          <p:cNvSpPr>
            <a:spLocks noGrp="1"/>
          </p:cNvSpPr>
          <p:nvPr>
            <p:ph idx="1"/>
          </p:nvPr>
        </p:nvSpPr>
        <p:spPr>
          <a:xfrm>
            <a:off x="677334" y="1244907"/>
            <a:ext cx="8596668" cy="4796456"/>
          </a:xfrm>
        </p:spPr>
        <p:txBody>
          <a:bodyPr>
            <a:normAutofit/>
          </a:bodyPr>
          <a:lstStyle/>
          <a:p>
            <a:pPr marL="0" indent="0">
              <a:buNone/>
            </a:pPr>
            <a:r>
              <a:rPr lang="en-US" sz="3300" b="1" i="1" u="sng" dirty="0" smtClean="0">
                <a:latin typeface="Times New Roman" panose="02020603050405020304" pitchFamily="18" charset="0"/>
                <a:cs typeface="Times New Roman" panose="02020603050405020304" pitchFamily="18" charset="0"/>
              </a:rPr>
              <a:t>ORGANIZING.</a:t>
            </a:r>
          </a:p>
          <a:p>
            <a:pPr marL="0" indent="0" algn="just">
              <a:buNone/>
            </a:pPr>
            <a:r>
              <a:rPr lang="en-US" sz="2100" dirty="0" smtClean="0">
                <a:latin typeface="Times New Roman" panose="02020603050405020304" pitchFamily="18" charset="0"/>
                <a:cs typeface="Times New Roman" panose="02020603050405020304" pitchFamily="18" charset="0"/>
              </a:rPr>
              <a:t>Managers </a:t>
            </a:r>
            <a:r>
              <a:rPr lang="en-US" sz="2100" dirty="0">
                <a:latin typeface="Times New Roman" panose="02020603050405020304" pitchFamily="18" charset="0"/>
                <a:cs typeface="Times New Roman" panose="02020603050405020304" pitchFamily="18" charset="0"/>
              </a:rPr>
              <a:t>are also responsible for arranging and structuring work to accomplish </a:t>
            </a:r>
            <a:r>
              <a:rPr lang="en-US" sz="2100" dirty="0" smtClean="0">
                <a:latin typeface="Times New Roman" panose="02020603050405020304" pitchFamily="18" charset="0"/>
                <a:cs typeface="Times New Roman" panose="02020603050405020304" pitchFamily="18" charset="0"/>
              </a:rPr>
              <a:t>the organization’s </a:t>
            </a:r>
            <a:r>
              <a:rPr lang="en-US" sz="2100" dirty="0">
                <a:latin typeface="Times New Roman" panose="02020603050405020304" pitchFamily="18" charset="0"/>
                <a:cs typeface="Times New Roman" panose="02020603050405020304" pitchFamily="18" charset="0"/>
              </a:rPr>
              <a:t>goals. We call this function </a:t>
            </a:r>
            <a:r>
              <a:rPr lang="en-US" sz="2100" b="1" dirty="0">
                <a:latin typeface="Times New Roman" panose="02020603050405020304" pitchFamily="18" charset="0"/>
                <a:cs typeface="Times New Roman" panose="02020603050405020304" pitchFamily="18" charset="0"/>
              </a:rPr>
              <a:t>organizing</a:t>
            </a:r>
            <a:r>
              <a:rPr lang="en-US" sz="2100" dirty="0">
                <a:latin typeface="Times New Roman" panose="02020603050405020304" pitchFamily="18" charset="0"/>
                <a:cs typeface="Times New Roman" panose="02020603050405020304" pitchFamily="18" charset="0"/>
              </a:rPr>
              <a:t>. When managers organize, they </a:t>
            </a:r>
            <a:r>
              <a:rPr lang="en-US" sz="2100" dirty="0" smtClean="0">
                <a:latin typeface="Times New Roman" panose="02020603050405020304" pitchFamily="18" charset="0"/>
                <a:cs typeface="Times New Roman" panose="02020603050405020304" pitchFamily="18" charset="0"/>
              </a:rPr>
              <a:t>determine what </a:t>
            </a:r>
            <a:r>
              <a:rPr lang="en-US" sz="2100" dirty="0">
                <a:latin typeface="Times New Roman" panose="02020603050405020304" pitchFamily="18" charset="0"/>
                <a:cs typeface="Times New Roman" panose="02020603050405020304" pitchFamily="18" charset="0"/>
              </a:rPr>
              <a:t>tasks are to be done, who is to do them, how the tasks are to be grouped, </a:t>
            </a:r>
            <a:r>
              <a:rPr lang="en-US" sz="2100" dirty="0" smtClean="0">
                <a:latin typeface="Times New Roman" panose="02020603050405020304" pitchFamily="18" charset="0"/>
                <a:cs typeface="Times New Roman" panose="02020603050405020304" pitchFamily="18" charset="0"/>
              </a:rPr>
              <a:t>who Reports to </a:t>
            </a:r>
            <a:r>
              <a:rPr lang="en-US" sz="2100" dirty="0">
                <a:latin typeface="Times New Roman" panose="02020603050405020304" pitchFamily="18" charset="0"/>
                <a:cs typeface="Times New Roman" panose="02020603050405020304" pitchFamily="18" charset="0"/>
              </a:rPr>
              <a:t>whom, and where decisions are to be made</a:t>
            </a:r>
            <a:r>
              <a:rPr lang="en-US" sz="2100" dirty="0" smtClean="0">
                <a:latin typeface="Times New Roman" panose="02020603050405020304" pitchFamily="18" charset="0"/>
                <a:cs typeface="Times New Roman" panose="02020603050405020304" pitchFamily="18" charset="0"/>
              </a:rPr>
              <a:t>.</a:t>
            </a:r>
          </a:p>
          <a:p>
            <a:pPr marL="0" indent="0">
              <a:buNone/>
            </a:pPr>
            <a:r>
              <a:rPr lang="en-US" sz="3000" b="1" i="1" u="sng" dirty="0" smtClean="0">
                <a:solidFill>
                  <a:schemeClr val="tx1"/>
                </a:solidFill>
                <a:latin typeface="Times New Roman" panose="02020603050405020304" pitchFamily="18" charset="0"/>
                <a:cs typeface="Times New Roman" panose="02020603050405020304" pitchFamily="18" charset="0"/>
              </a:rPr>
              <a:t>LEADING</a:t>
            </a:r>
          </a:p>
          <a:p>
            <a:pPr marL="0" indent="0" algn="just">
              <a:buNone/>
            </a:pPr>
            <a:r>
              <a:rPr lang="en-US" sz="1900" dirty="0" smtClean="0">
                <a:latin typeface="Times New Roman" panose="02020603050405020304" pitchFamily="18" charset="0"/>
                <a:cs typeface="Times New Roman" panose="02020603050405020304" pitchFamily="18" charset="0"/>
              </a:rPr>
              <a:t>Every </a:t>
            </a:r>
            <a:r>
              <a:rPr lang="en-US" sz="1900" dirty="0">
                <a:latin typeface="Times New Roman" panose="02020603050405020304" pitchFamily="18" charset="0"/>
                <a:cs typeface="Times New Roman" panose="02020603050405020304" pitchFamily="18" charset="0"/>
              </a:rPr>
              <a:t>organization has people, and a manager’s job is to work with and through </a:t>
            </a:r>
            <a:r>
              <a:rPr lang="en-US" sz="1900" dirty="0" smtClean="0">
                <a:latin typeface="Times New Roman" panose="02020603050405020304" pitchFamily="18" charset="0"/>
                <a:cs typeface="Times New Roman" panose="02020603050405020304" pitchFamily="18" charset="0"/>
              </a:rPr>
              <a:t>people to </a:t>
            </a:r>
            <a:r>
              <a:rPr lang="en-US" sz="1900" dirty="0">
                <a:latin typeface="Times New Roman" panose="02020603050405020304" pitchFamily="18" charset="0"/>
                <a:cs typeface="Times New Roman" panose="02020603050405020304" pitchFamily="18" charset="0"/>
              </a:rPr>
              <a:t>accomplish goals. This is the </a:t>
            </a:r>
            <a:r>
              <a:rPr lang="en-US" sz="1900" b="1" dirty="0">
                <a:latin typeface="Times New Roman" panose="02020603050405020304" pitchFamily="18" charset="0"/>
                <a:cs typeface="Times New Roman" panose="02020603050405020304" pitchFamily="18" charset="0"/>
              </a:rPr>
              <a:t>leading </a:t>
            </a:r>
            <a:r>
              <a:rPr lang="en-US" sz="1900" dirty="0">
                <a:latin typeface="Times New Roman" panose="02020603050405020304" pitchFamily="18" charset="0"/>
                <a:cs typeface="Times New Roman" panose="02020603050405020304" pitchFamily="18" charset="0"/>
              </a:rPr>
              <a:t>function. When managers motivate </a:t>
            </a:r>
            <a:r>
              <a:rPr lang="en-US" sz="1900" dirty="0" smtClean="0">
                <a:latin typeface="Times New Roman" panose="02020603050405020304" pitchFamily="18" charset="0"/>
                <a:cs typeface="Times New Roman" panose="02020603050405020304" pitchFamily="18" charset="0"/>
              </a:rPr>
              <a:t>subordinates, help </a:t>
            </a:r>
            <a:r>
              <a:rPr lang="en-US" sz="1900" dirty="0">
                <a:latin typeface="Times New Roman" panose="02020603050405020304" pitchFamily="18" charset="0"/>
                <a:cs typeface="Times New Roman" panose="02020603050405020304" pitchFamily="18" charset="0"/>
              </a:rPr>
              <a:t>resolve work group conflicts, influence individuals or teams as they work, select </a:t>
            </a:r>
            <a:r>
              <a:rPr lang="en-US" sz="1900" dirty="0" smtClean="0">
                <a:latin typeface="Times New Roman" panose="02020603050405020304" pitchFamily="18" charset="0"/>
                <a:cs typeface="Times New Roman" panose="02020603050405020304" pitchFamily="18" charset="0"/>
              </a:rPr>
              <a:t>the most </a:t>
            </a:r>
            <a:r>
              <a:rPr lang="en-US" sz="1900" dirty="0">
                <a:latin typeface="Times New Roman" panose="02020603050405020304" pitchFamily="18" charset="0"/>
                <a:cs typeface="Times New Roman" panose="02020603050405020304" pitchFamily="18" charset="0"/>
              </a:rPr>
              <a:t>effective communication channel, or deal in any way with employee behavior </a:t>
            </a:r>
            <a:r>
              <a:rPr lang="en-US" sz="1900" dirty="0" smtClean="0">
                <a:latin typeface="Times New Roman" panose="02020603050405020304" pitchFamily="18" charset="0"/>
                <a:cs typeface="Times New Roman" panose="02020603050405020304" pitchFamily="18" charset="0"/>
              </a:rPr>
              <a:t>issues, they’re </a:t>
            </a:r>
            <a:r>
              <a:rPr lang="en-US" sz="1900" dirty="0">
                <a:latin typeface="Times New Roman" panose="02020603050405020304" pitchFamily="18" charset="0"/>
                <a:cs typeface="Times New Roman" panose="02020603050405020304" pitchFamily="18" charset="0"/>
              </a:rPr>
              <a:t>leading.</a:t>
            </a:r>
          </a:p>
        </p:txBody>
      </p:sp>
    </p:spTree>
    <p:extLst>
      <p:ext uri="{BB962C8B-B14F-4D97-AF65-F5344CB8AC3E}">
        <p14:creationId xmlns:p14="http://schemas.microsoft.com/office/powerpoint/2010/main" val="38539178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TotalTime>
  <Words>1788</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WHAT IS MANAGEMENT?</vt:lpstr>
      <vt:lpstr>Why Are Managers Important?</vt:lpstr>
      <vt:lpstr>Who Are Managers and Where Do They Work?</vt:lpstr>
      <vt:lpstr>MANAGER’S CLASSIFICATION</vt:lpstr>
      <vt:lpstr>MANAGER’S CLASSIFICATION</vt:lpstr>
      <vt:lpstr>What Do Managers Do?</vt:lpstr>
      <vt:lpstr>What Do Managers Do?(COUNTINUE)</vt:lpstr>
      <vt:lpstr>What Do Managers Do?(COUNTINUE)</vt:lpstr>
      <vt:lpstr>What Do Managers Do?(COUNTINUE)</vt:lpstr>
      <vt:lpstr>What Do Managers Do?(COUNTINUE)</vt:lpstr>
      <vt:lpstr>What Do Managers Do?(COUNTINUE)</vt:lpstr>
      <vt:lpstr>What Do Managers Do?(COUNTINUE)</vt:lpstr>
      <vt:lpstr>What Do Managers Do?(COUNTINUE)</vt:lpstr>
      <vt:lpstr>What Do Managers Do?(COUNTINUE)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MANAGEMENT?</dc:title>
  <dc:creator>Windows User</dc:creator>
  <cp:lastModifiedBy>Windows User</cp:lastModifiedBy>
  <cp:revision>15</cp:revision>
  <dcterms:created xsi:type="dcterms:W3CDTF">2021-10-06T08:49:39Z</dcterms:created>
  <dcterms:modified xsi:type="dcterms:W3CDTF">2021-10-06T13:12:42Z</dcterms:modified>
</cp:coreProperties>
</file>