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15"/>
  </p:notesMasterIdLst>
  <p:sldIdLst>
    <p:sldId id="268" r:id="rId2"/>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6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C61F61-1699-41F8-A3A1-DDFDABB70919}" type="datetimeFigureOut">
              <a:rPr lang="en-US" smtClean="0"/>
              <a:t>10/7/2021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BF1A69-407C-41AD-BC3E-141251A1F57D}" type="slidenum">
              <a:rPr lang="en-US" smtClean="0"/>
              <a:t>‹#›</a:t>
            </a:fld>
            <a:endParaRPr lang="en-US"/>
          </a:p>
        </p:txBody>
      </p:sp>
    </p:spTree>
    <p:extLst>
      <p:ext uri="{BB962C8B-B14F-4D97-AF65-F5344CB8AC3E}">
        <p14:creationId xmlns:p14="http://schemas.microsoft.com/office/powerpoint/2010/main" val="358810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BF1A69-407C-41AD-BC3E-141251A1F57D}" type="slidenum">
              <a:rPr lang="en-US" smtClean="0"/>
              <a:t>13</a:t>
            </a:fld>
            <a:endParaRPr lang="en-US"/>
          </a:p>
        </p:txBody>
      </p:sp>
    </p:spTree>
    <p:extLst>
      <p:ext uri="{BB962C8B-B14F-4D97-AF65-F5344CB8AC3E}">
        <p14:creationId xmlns:p14="http://schemas.microsoft.com/office/powerpoint/2010/main" val="2789066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335993D-BF33-48C0-B1BD-2FB44BEAC2F3}" type="datetimeFigureOut">
              <a:rPr lang="en-US" smtClean="0"/>
              <a:t>10/7/2021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A11D461-90C3-4018-A374-2BB24CDF23C1}" type="slidenum">
              <a:rPr lang="en-US" smtClean="0"/>
              <a:t>‹#›</a:t>
            </a:fld>
            <a:endParaRPr lang="en-US"/>
          </a:p>
        </p:txBody>
      </p:sp>
    </p:spTree>
    <p:extLst>
      <p:ext uri="{BB962C8B-B14F-4D97-AF65-F5344CB8AC3E}">
        <p14:creationId xmlns:p14="http://schemas.microsoft.com/office/powerpoint/2010/main" val="1148909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35993D-BF33-48C0-B1BD-2FB44BEAC2F3}" type="datetimeFigureOut">
              <a:rPr lang="en-US" smtClean="0"/>
              <a:t>10/7/2021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A11D461-90C3-4018-A374-2BB24CDF23C1}" type="slidenum">
              <a:rPr lang="en-US" smtClean="0"/>
              <a:t>‹#›</a:t>
            </a:fld>
            <a:endParaRPr lang="en-US"/>
          </a:p>
        </p:txBody>
      </p:sp>
    </p:spTree>
    <p:extLst>
      <p:ext uri="{BB962C8B-B14F-4D97-AF65-F5344CB8AC3E}">
        <p14:creationId xmlns:p14="http://schemas.microsoft.com/office/powerpoint/2010/main" val="634788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35993D-BF33-48C0-B1BD-2FB44BEAC2F3}" type="datetimeFigureOut">
              <a:rPr lang="en-US" smtClean="0"/>
              <a:t>10/7/2021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A11D461-90C3-4018-A374-2BB24CDF23C1}"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591447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335993D-BF33-48C0-B1BD-2FB44BEAC2F3}" type="datetimeFigureOut">
              <a:rPr lang="en-US" smtClean="0"/>
              <a:t>10/7/2021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A11D461-90C3-4018-A374-2BB24CDF23C1}" type="slidenum">
              <a:rPr lang="en-US" smtClean="0"/>
              <a:t>‹#›</a:t>
            </a:fld>
            <a:endParaRPr lang="en-US"/>
          </a:p>
        </p:txBody>
      </p:sp>
    </p:spTree>
    <p:extLst>
      <p:ext uri="{BB962C8B-B14F-4D97-AF65-F5344CB8AC3E}">
        <p14:creationId xmlns:p14="http://schemas.microsoft.com/office/powerpoint/2010/main" val="769884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335993D-BF33-48C0-B1BD-2FB44BEAC2F3}" type="datetimeFigureOut">
              <a:rPr lang="en-US" smtClean="0"/>
              <a:t>10/7/2021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A11D461-90C3-4018-A374-2BB24CDF23C1}"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68789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335993D-BF33-48C0-B1BD-2FB44BEAC2F3}" type="datetimeFigureOut">
              <a:rPr lang="en-US" smtClean="0"/>
              <a:t>10/7/2021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A11D461-90C3-4018-A374-2BB24CDF23C1}" type="slidenum">
              <a:rPr lang="en-US" smtClean="0"/>
              <a:t>‹#›</a:t>
            </a:fld>
            <a:endParaRPr lang="en-US"/>
          </a:p>
        </p:txBody>
      </p:sp>
    </p:spTree>
    <p:extLst>
      <p:ext uri="{BB962C8B-B14F-4D97-AF65-F5344CB8AC3E}">
        <p14:creationId xmlns:p14="http://schemas.microsoft.com/office/powerpoint/2010/main" val="16140802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35993D-BF33-48C0-B1BD-2FB44BEAC2F3}" type="datetimeFigureOut">
              <a:rPr lang="en-US" smtClean="0"/>
              <a:t>10/7/2021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A11D461-90C3-4018-A374-2BB24CDF23C1}" type="slidenum">
              <a:rPr lang="en-US" smtClean="0"/>
              <a:t>‹#›</a:t>
            </a:fld>
            <a:endParaRPr lang="en-US"/>
          </a:p>
        </p:txBody>
      </p:sp>
    </p:spTree>
    <p:extLst>
      <p:ext uri="{BB962C8B-B14F-4D97-AF65-F5344CB8AC3E}">
        <p14:creationId xmlns:p14="http://schemas.microsoft.com/office/powerpoint/2010/main" val="6123723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35993D-BF33-48C0-B1BD-2FB44BEAC2F3}" type="datetimeFigureOut">
              <a:rPr lang="en-US" smtClean="0"/>
              <a:t>10/7/2021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A11D461-90C3-4018-A374-2BB24CDF23C1}" type="slidenum">
              <a:rPr lang="en-US" smtClean="0"/>
              <a:t>‹#›</a:t>
            </a:fld>
            <a:endParaRPr lang="en-US"/>
          </a:p>
        </p:txBody>
      </p:sp>
    </p:spTree>
    <p:extLst>
      <p:ext uri="{BB962C8B-B14F-4D97-AF65-F5344CB8AC3E}">
        <p14:creationId xmlns:p14="http://schemas.microsoft.com/office/powerpoint/2010/main" val="3741776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35993D-BF33-48C0-B1BD-2FB44BEAC2F3}" type="datetimeFigureOut">
              <a:rPr lang="en-US" smtClean="0"/>
              <a:t>10/7/2021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A11D461-90C3-4018-A374-2BB24CDF23C1}" type="slidenum">
              <a:rPr lang="en-US" smtClean="0"/>
              <a:t>‹#›</a:t>
            </a:fld>
            <a:endParaRPr lang="en-US"/>
          </a:p>
        </p:txBody>
      </p:sp>
    </p:spTree>
    <p:extLst>
      <p:ext uri="{BB962C8B-B14F-4D97-AF65-F5344CB8AC3E}">
        <p14:creationId xmlns:p14="http://schemas.microsoft.com/office/powerpoint/2010/main" val="2684097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35993D-BF33-48C0-B1BD-2FB44BEAC2F3}" type="datetimeFigureOut">
              <a:rPr lang="en-US" smtClean="0"/>
              <a:t>10/7/2021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A11D461-90C3-4018-A374-2BB24CDF23C1}" type="slidenum">
              <a:rPr lang="en-US" smtClean="0"/>
              <a:t>‹#›</a:t>
            </a:fld>
            <a:endParaRPr lang="en-US"/>
          </a:p>
        </p:txBody>
      </p:sp>
    </p:spTree>
    <p:extLst>
      <p:ext uri="{BB962C8B-B14F-4D97-AF65-F5344CB8AC3E}">
        <p14:creationId xmlns:p14="http://schemas.microsoft.com/office/powerpoint/2010/main" val="769161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335993D-BF33-48C0-B1BD-2FB44BEAC2F3}" type="datetimeFigureOut">
              <a:rPr lang="en-US" smtClean="0"/>
              <a:t>10/7/2021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A11D461-90C3-4018-A374-2BB24CDF23C1}" type="slidenum">
              <a:rPr lang="en-US" smtClean="0"/>
              <a:t>‹#›</a:t>
            </a:fld>
            <a:endParaRPr lang="en-US"/>
          </a:p>
        </p:txBody>
      </p:sp>
    </p:spTree>
    <p:extLst>
      <p:ext uri="{BB962C8B-B14F-4D97-AF65-F5344CB8AC3E}">
        <p14:creationId xmlns:p14="http://schemas.microsoft.com/office/powerpoint/2010/main" val="2349629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335993D-BF33-48C0-B1BD-2FB44BEAC2F3}" type="datetimeFigureOut">
              <a:rPr lang="en-US" smtClean="0"/>
              <a:t>10/7/2021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A11D461-90C3-4018-A374-2BB24CDF23C1}" type="slidenum">
              <a:rPr lang="en-US" smtClean="0"/>
              <a:t>‹#›</a:t>
            </a:fld>
            <a:endParaRPr lang="en-US"/>
          </a:p>
        </p:txBody>
      </p:sp>
    </p:spTree>
    <p:extLst>
      <p:ext uri="{BB962C8B-B14F-4D97-AF65-F5344CB8AC3E}">
        <p14:creationId xmlns:p14="http://schemas.microsoft.com/office/powerpoint/2010/main" val="2608356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335993D-BF33-48C0-B1BD-2FB44BEAC2F3}" type="datetimeFigureOut">
              <a:rPr lang="en-US" smtClean="0"/>
              <a:t>10/7/2021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A11D461-90C3-4018-A374-2BB24CDF23C1}" type="slidenum">
              <a:rPr lang="en-US" smtClean="0"/>
              <a:t>‹#›</a:t>
            </a:fld>
            <a:endParaRPr lang="en-US"/>
          </a:p>
        </p:txBody>
      </p:sp>
    </p:spTree>
    <p:extLst>
      <p:ext uri="{BB962C8B-B14F-4D97-AF65-F5344CB8AC3E}">
        <p14:creationId xmlns:p14="http://schemas.microsoft.com/office/powerpoint/2010/main" val="3885474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35993D-BF33-48C0-B1BD-2FB44BEAC2F3}" type="datetimeFigureOut">
              <a:rPr lang="en-US" smtClean="0"/>
              <a:t>10/7/2021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A11D461-90C3-4018-A374-2BB24CDF23C1}" type="slidenum">
              <a:rPr lang="en-US" smtClean="0"/>
              <a:t>‹#›</a:t>
            </a:fld>
            <a:endParaRPr lang="en-US"/>
          </a:p>
        </p:txBody>
      </p:sp>
    </p:spTree>
    <p:extLst>
      <p:ext uri="{BB962C8B-B14F-4D97-AF65-F5344CB8AC3E}">
        <p14:creationId xmlns:p14="http://schemas.microsoft.com/office/powerpoint/2010/main" val="2939535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35993D-BF33-48C0-B1BD-2FB44BEAC2F3}" type="datetimeFigureOut">
              <a:rPr lang="en-US" smtClean="0"/>
              <a:t>10/7/2021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A11D461-90C3-4018-A374-2BB24CDF23C1}" type="slidenum">
              <a:rPr lang="en-US" smtClean="0"/>
              <a:t>‹#›</a:t>
            </a:fld>
            <a:endParaRPr lang="en-US"/>
          </a:p>
        </p:txBody>
      </p:sp>
    </p:spTree>
    <p:extLst>
      <p:ext uri="{BB962C8B-B14F-4D97-AF65-F5344CB8AC3E}">
        <p14:creationId xmlns:p14="http://schemas.microsoft.com/office/powerpoint/2010/main" val="1507414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35993D-BF33-48C0-B1BD-2FB44BEAC2F3}" type="datetimeFigureOut">
              <a:rPr lang="en-US" smtClean="0"/>
              <a:t>10/7/2021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A11D461-90C3-4018-A374-2BB24CDF23C1}" type="slidenum">
              <a:rPr lang="en-US" smtClean="0"/>
              <a:t>‹#›</a:t>
            </a:fld>
            <a:endParaRPr lang="en-US"/>
          </a:p>
        </p:txBody>
      </p:sp>
    </p:spTree>
    <p:extLst>
      <p:ext uri="{BB962C8B-B14F-4D97-AF65-F5344CB8AC3E}">
        <p14:creationId xmlns:p14="http://schemas.microsoft.com/office/powerpoint/2010/main" val="76618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335993D-BF33-48C0-B1BD-2FB44BEAC2F3}" type="datetimeFigureOut">
              <a:rPr lang="en-US" smtClean="0"/>
              <a:t>10/7/2021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A11D461-90C3-4018-A374-2BB24CDF23C1}" type="slidenum">
              <a:rPr lang="en-US" smtClean="0"/>
              <a:t>‹#›</a:t>
            </a:fld>
            <a:endParaRPr lang="en-US"/>
          </a:p>
        </p:txBody>
      </p:sp>
    </p:spTree>
    <p:extLst>
      <p:ext uri="{BB962C8B-B14F-4D97-AF65-F5344CB8AC3E}">
        <p14:creationId xmlns:p14="http://schemas.microsoft.com/office/powerpoint/2010/main" val="3367986027"/>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2268" y="0"/>
            <a:ext cx="8915399" cy="925417"/>
          </a:xfrm>
        </p:spPr>
        <p:txBody>
          <a:bodyPr/>
          <a:lstStyle/>
          <a:p>
            <a:r>
              <a:rPr lang="en-US" dirty="0" smtClean="0"/>
              <a:t>TOPICS</a:t>
            </a:r>
            <a:endParaRPr lang="en-US" dirty="0"/>
          </a:p>
        </p:txBody>
      </p:sp>
      <p:sp>
        <p:nvSpPr>
          <p:cNvPr id="3" name="Subtitle 2"/>
          <p:cNvSpPr>
            <a:spLocks noGrp="1"/>
          </p:cNvSpPr>
          <p:nvPr>
            <p:ph type="subTitle" idx="1"/>
          </p:nvPr>
        </p:nvSpPr>
        <p:spPr>
          <a:xfrm>
            <a:off x="2589213" y="1145755"/>
            <a:ext cx="8915399" cy="4757908"/>
          </a:xfrm>
        </p:spPr>
        <p:txBody>
          <a:bodyPr/>
          <a:lstStyle/>
          <a:p>
            <a:r>
              <a:rPr lang="en-US" dirty="0" smtClean="0"/>
              <a:t>MANAGEMENT SKILLS.</a:t>
            </a:r>
          </a:p>
          <a:p>
            <a:r>
              <a:rPr lang="en-US" dirty="0" smtClean="0"/>
              <a:t>REWARD AND CHALLENGES.</a:t>
            </a:r>
          </a:p>
          <a:p>
            <a:r>
              <a:rPr lang="en-US" dirty="0" smtClean="0"/>
              <a:t>CRITICAL REVIEW OF MANAGEMENT.</a:t>
            </a:r>
          </a:p>
          <a:p>
            <a:r>
              <a:rPr lang="en-US" dirty="0" smtClean="0"/>
              <a:t>UNIVERSAL NEED OF MANAGEMENT.</a:t>
            </a:r>
          </a:p>
          <a:p>
            <a:r>
              <a:rPr lang="en-US" dirty="0" smtClean="0"/>
              <a:t>TECHNOLOGICAL CHANGES EFFECTING MANAGERS.</a:t>
            </a:r>
          </a:p>
          <a:p>
            <a:r>
              <a:rPr lang="en-US" dirty="0" smtClean="0"/>
              <a:t>EARLY ADVOCATES OF OB.</a:t>
            </a:r>
          </a:p>
          <a:p>
            <a:r>
              <a:rPr lang="en-US" dirty="0" smtClean="0"/>
              <a:t>FAYOLS 14 PRINCIPLES.</a:t>
            </a:r>
          </a:p>
          <a:p>
            <a:endParaRPr lang="en-US" dirty="0"/>
          </a:p>
        </p:txBody>
      </p:sp>
    </p:spTree>
    <p:extLst>
      <p:ext uri="{BB962C8B-B14F-4D97-AF65-F5344CB8AC3E}">
        <p14:creationId xmlns:p14="http://schemas.microsoft.com/office/powerpoint/2010/main" val="469276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i="1" u="sng" dirty="0" smtClean="0">
                <a:solidFill>
                  <a:schemeClr val="tx1"/>
                </a:solidFill>
                <a:latin typeface="Times New Roman" panose="02020603050405020304" pitchFamily="18" charset="0"/>
                <a:cs typeface="Times New Roman" panose="02020603050405020304" pitchFamily="18" charset="0"/>
              </a:rPr>
              <a:t>CONCLUSION</a:t>
            </a:r>
            <a:endParaRPr lang="en-US" sz="4000" b="1" i="1" u="sng"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dirty="0">
                <a:solidFill>
                  <a:schemeClr val="tx1"/>
                </a:solidFill>
                <a:latin typeface="Times New Roman" panose="02020603050405020304" pitchFamily="18" charset="0"/>
                <a:cs typeface="Times New Roman" panose="02020603050405020304" pitchFamily="18" charset="0"/>
              </a:rPr>
              <a:t>The changes impacting managers’ jobs include global economic and political </a:t>
            </a:r>
            <a:r>
              <a:rPr lang="en-US" dirty="0" smtClean="0">
                <a:solidFill>
                  <a:schemeClr val="tx1"/>
                </a:solidFill>
                <a:latin typeface="Times New Roman" panose="02020603050405020304" pitchFamily="18" charset="0"/>
                <a:cs typeface="Times New Roman" panose="02020603050405020304" pitchFamily="18" charset="0"/>
              </a:rPr>
              <a:t>uncertainties, changing </a:t>
            </a:r>
            <a:r>
              <a:rPr lang="en-US" dirty="0">
                <a:solidFill>
                  <a:schemeClr val="tx1"/>
                </a:solidFill>
                <a:latin typeface="Times New Roman" panose="02020603050405020304" pitchFamily="18" charset="0"/>
                <a:cs typeface="Times New Roman" panose="02020603050405020304" pitchFamily="18" charset="0"/>
              </a:rPr>
              <a:t>workplaces, ethical issues, security threats, and changing technology. </a:t>
            </a:r>
            <a:r>
              <a:rPr lang="en-US" dirty="0" smtClean="0">
                <a:solidFill>
                  <a:schemeClr val="tx1"/>
                </a:solidFill>
                <a:latin typeface="Times New Roman" panose="02020603050405020304" pitchFamily="18" charset="0"/>
                <a:cs typeface="Times New Roman" panose="02020603050405020304" pitchFamily="18" charset="0"/>
              </a:rPr>
              <a:t>Managers must </a:t>
            </a:r>
            <a:r>
              <a:rPr lang="en-US" dirty="0">
                <a:solidFill>
                  <a:schemeClr val="tx1"/>
                </a:solidFill>
                <a:latin typeface="Times New Roman" panose="02020603050405020304" pitchFamily="18" charset="0"/>
                <a:cs typeface="Times New Roman" panose="02020603050405020304" pitchFamily="18" charset="0"/>
              </a:rPr>
              <a:t>be concerned with customer service because employee attitudes and behaviors play </a:t>
            </a:r>
            <a:r>
              <a:rPr lang="en-US" dirty="0" smtClean="0">
                <a:solidFill>
                  <a:schemeClr val="tx1"/>
                </a:solidFill>
                <a:latin typeface="Times New Roman" panose="02020603050405020304" pitchFamily="18" charset="0"/>
                <a:cs typeface="Times New Roman" panose="02020603050405020304" pitchFamily="18" charset="0"/>
              </a:rPr>
              <a:t>a big </a:t>
            </a:r>
            <a:r>
              <a:rPr lang="en-US" dirty="0">
                <a:solidFill>
                  <a:schemeClr val="tx1"/>
                </a:solidFill>
                <a:latin typeface="Times New Roman" panose="02020603050405020304" pitchFamily="18" charset="0"/>
                <a:cs typeface="Times New Roman" panose="02020603050405020304" pitchFamily="18" charset="0"/>
              </a:rPr>
              <a:t>role in customer satisfaction. Managers must also be concerned with innovation </a:t>
            </a:r>
            <a:r>
              <a:rPr lang="en-US" dirty="0" smtClean="0">
                <a:solidFill>
                  <a:schemeClr val="tx1"/>
                </a:solidFill>
                <a:latin typeface="Times New Roman" panose="02020603050405020304" pitchFamily="18" charset="0"/>
                <a:cs typeface="Times New Roman" panose="02020603050405020304" pitchFamily="18" charset="0"/>
              </a:rPr>
              <a:t>because it </a:t>
            </a:r>
            <a:r>
              <a:rPr lang="en-US" dirty="0">
                <a:solidFill>
                  <a:schemeClr val="tx1"/>
                </a:solidFill>
                <a:latin typeface="Times New Roman" panose="02020603050405020304" pitchFamily="18" charset="0"/>
                <a:cs typeface="Times New Roman" panose="02020603050405020304" pitchFamily="18" charset="0"/>
              </a:rPr>
              <a:t>is important for organizations to be competitive. And finally, managers must be </a:t>
            </a:r>
            <a:r>
              <a:rPr lang="en-US" dirty="0" smtClean="0">
                <a:solidFill>
                  <a:schemeClr val="tx1"/>
                </a:solidFill>
                <a:latin typeface="Times New Roman" panose="02020603050405020304" pitchFamily="18" charset="0"/>
                <a:cs typeface="Times New Roman" panose="02020603050405020304" pitchFamily="18" charset="0"/>
              </a:rPr>
              <a:t>concerned with </a:t>
            </a:r>
            <a:r>
              <a:rPr lang="en-US" dirty="0">
                <a:solidFill>
                  <a:schemeClr val="tx1"/>
                </a:solidFill>
                <a:latin typeface="Times New Roman" panose="02020603050405020304" pitchFamily="18" charset="0"/>
                <a:cs typeface="Times New Roman" panose="02020603050405020304" pitchFamily="18" charset="0"/>
              </a:rPr>
              <a:t>sustainability as business goals are developed.</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7350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7166" y="117334"/>
            <a:ext cx="8911687" cy="642830"/>
          </a:xfrm>
        </p:spPr>
        <p:txBody>
          <a:bodyPr/>
          <a:lstStyle/>
          <a:p>
            <a:pPr algn="ctr"/>
            <a:r>
              <a:rPr lang="en-US" b="1" i="1" u="sng" dirty="0" smtClean="0">
                <a:latin typeface="Times New Roman" panose="02020603050405020304" pitchFamily="18" charset="0"/>
                <a:cs typeface="Times New Roman" panose="02020603050405020304" pitchFamily="18" charset="0"/>
              </a:rPr>
              <a:t>EARLY ADVOCATES OF OB</a:t>
            </a:r>
            <a:endParaRPr lang="en-US" b="1" i="1" u="sng"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520328" y="958467"/>
            <a:ext cx="9488525" cy="5526019"/>
          </a:xfrm>
          <a:prstGeom prst="rect">
            <a:avLst/>
          </a:prstGeom>
        </p:spPr>
      </p:pic>
    </p:spTree>
    <p:extLst>
      <p:ext uri="{BB962C8B-B14F-4D97-AF65-F5344CB8AC3E}">
        <p14:creationId xmlns:p14="http://schemas.microsoft.com/office/powerpoint/2010/main" val="148114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7166" y="117334"/>
            <a:ext cx="8911687" cy="642830"/>
          </a:xfrm>
        </p:spPr>
        <p:txBody>
          <a:bodyPr/>
          <a:lstStyle/>
          <a:p>
            <a:pPr algn="ctr"/>
            <a:r>
              <a:rPr lang="en-US" b="1" i="1" u="sng" dirty="0" smtClean="0">
                <a:latin typeface="Times New Roman" panose="02020603050405020304" pitchFamily="18" charset="0"/>
                <a:cs typeface="Times New Roman" panose="02020603050405020304" pitchFamily="18" charset="0"/>
              </a:rPr>
              <a:t>EARLY ADVOCATES OF OB</a:t>
            </a:r>
            <a:endParaRPr lang="en-US" b="1" i="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86429" y="760163"/>
            <a:ext cx="9918183" cy="5905041"/>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Although a number of individuals in the early twentieth century recognized </a:t>
            </a:r>
            <a:r>
              <a:rPr lang="en-US" dirty="0" smtClean="0">
                <a:solidFill>
                  <a:schemeClr val="tx1"/>
                </a:solidFill>
                <a:latin typeface="Times New Roman" panose="02020603050405020304" pitchFamily="18" charset="0"/>
                <a:cs typeface="Times New Roman" panose="02020603050405020304" pitchFamily="18" charset="0"/>
              </a:rPr>
              <a:t>the importance </a:t>
            </a:r>
            <a:r>
              <a:rPr lang="en-US" dirty="0">
                <a:solidFill>
                  <a:schemeClr val="tx1"/>
                </a:solidFill>
                <a:latin typeface="Times New Roman" panose="02020603050405020304" pitchFamily="18" charset="0"/>
                <a:cs typeface="Times New Roman" panose="02020603050405020304" pitchFamily="18" charset="0"/>
              </a:rPr>
              <a:t>of people to an organization’s success, four stand out as </a:t>
            </a:r>
            <a:r>
              <a:rPr lang="en-US" dirty="0" smtClean="0">
                <a:solidFill>
                  <a:schemeClr val="tx1"/>
                </a:solidFill>
                <a:latin typeface="Times New Roman" panose="02020603050405020304" pitchFamily="18" charset="0"/>
                <a:cs typeface="Times New Roman" panose="02020603050405020304" pitchFamily="18" charset="0"/>
              </a:rPr>
              <a:t>early advocates </a:t>
            </a:r>
            <a:r>
              <a:rPr lang="en-US" dirty="0">
                <a:solidFill>
                  <a:schemeClr val="tx1"/>
                </a:solidFill>
                <a:latin typeface="Times New Roman" panose="02020603050405020304" pitchFamily="18" charset="0"/>
                <a:cs typeface="Times New Roman" panose="02020603050405020304" pitchFamily="18" charset="0"/>
              </a:rPr>
              <a:t>of the OB </a:t>
            </a:r>
            <a:r>
              <a:rPr lang="en-US" dirty="0" smtClean="0">
                <a:solidFill>
                  <a:schemeClr val="tx1"/>
                </a:solidFill>
                <a:latin typeface="Times New Roman" panose="02020603050405020304" pitchFamily="18" charset="0"/>
                <a:cs typeface="Times New Roman" panose="02020603050405020304" pitchFamily="18" charset="0"/>
              </a:rPr>
              <a:t>approach. </a:t>
            </a:r>
            <a:r>
              <a:rPr lang="en-US" dirty="0">
                <a:solidFill>
                  <a:schemeClr val="tx1"/>
                </a:solidFill>
                <a:latin typeface="Times New Roman" panose="02020603050405020304" pitchFamily="18" charset="0"/>
                <a:cs typeface="Times New Roman" panose="02020603050405020304" pitchFamily="18" charset="0"/>
              </a:rPr>
              <a:t>Robert Owen, Hugo Munsterberg, Mary </a:t>
            </a:r>
            <a:r>
              <a:rPr lang="en-US" dirty="0" smtClean="0">
                <a:solidFill>
                  <a:schemeClr val="tx1"/>
                </a:solidFill>
                <a:latin typeface="Times New Roman" panose="02020603050405020304" pitchFamily="18" charset="0"/>
                <a:cs typeface="Times New Roman" panose="02020603050405020304" pitchFamily="18" charset="0"/>
              </a:rPr>
              <a:t>Parker Follett</a:t>
            </a:r>
            <a:r>
              <a:rPr lang="en-US" dirty="0">
                <a:solidFill>
                  <a:schemeClr val="tx1"/>
                </a:solidFill>
                <a:latin typeface="Times New Roman" panose="02020603050405020304" pitchFamily="18" charset="0"/>
                <a:cs typeface="Times New Roman" panose="02020603050405020304" pitchFamily="18" charset="0"/>
              </a:rPr>
              <a:t>, and Chester Barnard. Their contributions were varied and distinct, yet </a:t>
            </a:r>
            <a:r>
              <a:rPr lang="en-US" dirty="0" smtClean="0">
                <a:solidFill>
                  <a:schemeClr val="tx1"/>
                </a:solidFill>
                <a:latin typeface="Times New Roman" panose="02020603050405020304" pitchFamily="18" charset="0"/>
                <a:cs typeface="Times New Roman" panose="02020603050405020304" pitchFamily="18" charset="0"/>
              </a:rPr>
              <a:t>all believed </a:t>
            </a:r>
            <a:r>
              <a:rPr lang="en-US" dirty="0">
                <a:solidFill>
                  <a:schemeClr val="tx1"/>
                </a:solidFill>
                <a:latin typeface="Times New Roman" panose="02020603050405020304" pitchFamily="18" charset="0"/>
                <a:cs typeface="Times New Roman" panose="02020603050405020304" pitchFamily="18" charset="0"/>
              </a:rPr>
              <a:t>that people were the most important asset of the organization </a:t>
            </a:r>
            <a:r>
              <a:rPr lang="en-US" dirty="0" smtClean="0">
                <a:solidFill>
                  <a:schemeClr val="tx1"/>
                </a:solidFill>
                <a:latin typeface="Times New Roman" panose="02020603050405020304" pitchFamily="18" charset="0"/>
                <a:cs typeface="Times New Roman" panose="02020603050405020304" pitchFamily="18" charset="0"/>
              </a:rPr>
              <a:t>and should </a:t>
            </a:r>
            <a:r>
              <a:rPr lang="en-US" dirty="0">
                <a:solidFill>
                  <a:schemeClr val="tx1"/>
                </a:solidFill>
                <a:latin typeface="Times New Roman" panose="02020603050405020304" pitchFamily="18" charset="0"/>
                <a:cs typeface="Times New Roman" panose="02020603050405020304" pitchFamily="18" charset="0"/>
              </a:rPr>
              <a:t>be </a:t>
            </a:r>
            <a:r>
              <a:rPr lang="en-US" dirty="0" smtClean="0">
                <a:solidFill>
                  <a:schemeClr val="tx1"/>
                </a:solidFill>
                <a:latin typeface="Times New Roman" panose="02020603050405020304" pitchFamily="18" charset="0"/>
                <a:cs typeface="Times New Roman" panose="02020603050405020304" pitchFamily="18" charset="0"/>
              </a:rPr>
              <a:t>managed accordingly</a:t>
            </a:r>
            <a:r>
              <a:rPr lang="en-US" dirty="0">
                <a:solidFill>
                  <a:schemeClr val="tx1"/>
                </a:solidFill>
                <a:latin typeface="Times New Roman" panose="02020603050405020304" pitchFamily="18" charset="0"/>
                <a:cs typeface="Times New Roman" panose="02020603050405020304" pitchFamily="18" charset="0"/>
              </a:rPr>
              <a:t>. Their ideas provided the foundation for </a:t>
            </a:r>
            <a:r>
              <a:rPr lang="en-US" dirty="0" smtClean="0">
                <a:solidFill>
                  <a:schemeClr val="tx1"/>
                </a:solidFill>
                <a:latin typeface="Times New Roman" panose="02020603050405020304" pitchFamily="18" charset="0"/>
                <a:cs typeface="Times New Roman" panose="02020603050405020304" pitchFamily="18" charset="0"/>
              </a:rPr>
              <a:t>such management </a:t>
            </a:r>
            <a:r>
              <a:rPr lang="en-US" dirty="0">
                <a:solidFill>
                  <a:schemeClr val="tx1"/>
                </a:solidFill>
                <a:latin typeface="Times New Roman" panose="02020603050405020304" pitchFamily="18" charset="0"/>
                <a:cs typeface="Times New Roman" panose="02020603050405020304" pitchFamily="18" charset="0"/>
              </a:rPr>
              <a:t>practices as employee selection procedures, motivation </a:t>
            </a:r>
            <a:r>
              <a:rPr lang="en-US" dirty="0" smtClean="0">
                <a:solidFill>
                  <a:schemeClr val="tx1"/>
                </a:solidFill>
                <a:latin typeface="Times New Roman" panose="02020603050405020304" pitchFamily="18" charset="0"/>
                <a:cs typeface="Times New Roman" panose="02020603050405020304" pitchFamily="18" charset="0"/>
              </a:rPr>
              <a:t>programs, and </a:t>
            </a:r>
            <a:r>
              <a:rPr lang="en-US" dirty="0">
                <a:solidFill>
                  <a:schemeClr val="tx1"/>
                </a:solidFill>
                <a:latin typeface="Times New Roman" panose="02020603050405020304" pitchFamily="18" charset="0"/>
                <a:cs typeface="Times New Roman" panose="02020603050405020304" pitchFamily="18" charset="0"/>
              </a:rPr>
              <a:t>work teams. </a:t>
            </a:r>
            <a:r>
              <a:rPr lang="en-US" dirty="0" smtClean="0">
                <a:solidFill>
                  <a:schemeClr val="tx1"/>
                </a:solidFill>
                <a:latin typeface="Times New Roman" panose="02020603050405020304" pitchFamily="18" charset="0"/>
                <a:cs typeface="Times New Roman" panose="02020603050405020304" pitchFamily="18" charset="0"/>
              </a:rPr>
              <a:t>The upper given chart summarizes </a:t>
            </a:r>
            <a:r>
              <a:rPr lang="en-US" dirty="0">
                <a:solidFill>
                  <a:schemeClr val="tx1"/>
                </a:solidFill>
                <a:latin typeface="Times New Roman" panose="02020603050405020304" pitchFamily="18" charset="0"/>
                <a:cs typeface="Times New Roman" panose="02020603050405020304" pitchFamily="18" charset="0"/>
              </a:rPr>
              <a:t>each individual’s most </a:t>
            </a:r>
            <a:r>
              <a:rPr lang="en-US" dirty="0" smtClean="0">
                <a:solidFill>
                  <a:schemeClr val="tx1"/>
                </a:solidFill>
                <a:latin typeface="Times New Roman" panose="02020603050405020304" pitchFamily="18" charset="0"/>
                <a:cs typeface="Times New Roman" panose="02020603050405020304" pitchFamily="18" charset="0"/>
              </a:rPr>
              <a:t>important ideas.</a:t>
            </a:r>
            <a:r>
              <a:rPr lang="en-US" dirty="0"/>
              <a:t> </a:t>
            </a:r>
            <a:r>
              <a:rPr lang="en-US" dirty="0">
                <a:solidFill>
                  <a:schemeClr val="tx1"/>
                </a:solidFill>
                <a:latin typeface="Times New Roman" panose="02020603050405020304" pitchFamily="18" charset="0"/>
                <a:cs typeface="Times New Roman" panose="02020603050405020304" pitchFamily="18" charset="0"/>
              </a:rPr>
              <a:t>Without question, the most important contribution to the OB field came out of </a:t>
            </a:r>
            <a:r>
              <a:rPr lang="en-US" dirty="0" smtClean="0">
                <a:solidFill>
                  <a:schemeClr val="tx1"/>
                </a:solidFill>
                <a:latin typeface="Times New Roman" panose="02020603050405020304" pitchFamily="18" charset="0"/>
                <a:cs typeface="Times New Roman" panose="02020603050405020304" pitchFamily="18" charset="0"/>
              </a:rPr>
              <a:t>the </a:t>
            </a:r>
            <a:r>
              <a:rPr lang="en-US" b="1" dirty="0" smtClean="0">
                <a:solidFill>
                  <a:schemeClr val="tx1"/>
                </a:solidFill>
                <a:latin typeface="Times New Roman" panose="02020603050405020304" pitchFamily="18" charset="0"/>
                <a:cs typeface="Times New Roman" panose="02020603050405020304" pitchFamily="18" charset="0"/>
              </a:rPr>
              <a:t>Hawthorne </a:t>
            </a:r>
            <a:r>
              <a:rPr lang="en-US" b="1" dirty="0">
                <a:solidFill>
                  <a:schemeClr val="tx1"/>
                </a:solidFill>
                <a:latin typeface="Times New Roman" panose="02020603050405020304" pitchFamily="18" charset="0"/>
                <a:cs typeface="Times New Roman" panose="02020603050405020304" pitchFamily="18" charset="0"/>
              </a:rPr>
              <a:t>Studies</a:t>
            </a:r>
            <a:r>
              <a:rPr lang="en-US" dirty="0">
                <a:solidFill>
                  <a:schemeClr val="tx1"/>
                </a:solidFill>
                <a:latin typeface="Times New Roman" panose="02020603050405020304" pitchFamily="18" charset="0"/>
                <a:cs typeface="Times New Roman" panose="02020603050405020304" pitchFamily="18" charset="0"/>
              </a:rPr>
              <a:t>, a series of studies conducted at the Western </a:t>
            </a:r>
            <a:r>
              <a:rPr lang="en-US" dirty="0" smtClean="0">
                <a:solidFill>
                  <a:schemeClr val="tx1"/>
                </a:solidFill>
                <a:latin typeface="Times New Roman" panose="02020603050405020304" pitchFamily="18" charset="0"/>
                <a:cs typeface="Times New Roman" panose="02020603050405020304" pitchFamily="18" charset="0"/>
              </a:rPr>
              <a:t>Electric Company </a:t>
            </a:r>
            <a:r>
              <a:rPr lang="en-US" dirty="0">
                <a:solidFill>
                  <a:schemeClr val="tx1"/>
                </a:solidFill>
                <a:latin typeface="Times New Roman" panose="02020603050405020304" pitchFamily="18" charset="0"/>
                <a:cs typeface="Times New Roman" panose="02020603050405020304" pitchFamily="18" charset="0"/>
              </a:rPr>
              <a:t>Works in Cicero, Illinois. These studies, which started in 1924, were </a:t>
            </a:r>
            <a:r>
              <a:rPr lang="en-US" dirty="0" smtClean="0">
                <a:solidFill>
                  <a:schemeClr val="tx1"/>
                </a:solidFill>
                <a:latin typeface="Times New Roman" panose="02020603050405020304" pitchFamily="18" charset="0"/>
                <a:cs typeface="Times New Roman" panose="02020603050405020304" pitchFamily="18" charset="0"/>
              </a:rPr>
              <a:t>initially designed </a:t>
            </a:r>
            <a:r>
              <a:rPr lang="en-US" dirty="0">
                <a:solidFill>
                  <a:schemeClr val="tx1"/>
                </a:solidFill>
                <a:latin typeface="Times New Roman" panose="02020603050405020304" pitchFamily="18" charset="0"/>
                <a:cs typeface="Times New Roman" panose="02020603050405020304" pitchFamily="18" charset="0"/>
              </a:rPr>
              <a:t>by Western Electric industrial engineers as a scientific </a:t>
            </a:r>
            <a:r>
              <a:rPr lang="en-US" dirty="0" smtClean="0">
                <a:solidFill>
                  <a:schemeClr val="tx1"/>
                </a:solidFill>
                <a:latin typeface="Times New Roman" panose="02020603050405020304" pitchFamily="18" charset="0"/>
                <a:cs typeface="Times New Roman" panose="02020603050405020304" pitchFamily="18" charset="0"/>
              </a:rPr>
              <a:t>management experiment</a:t>
            </a:r>
            <a:r>
              <a:rPr lang="en-US" dirty="0">
                <a:solidFill>
                  <a:schemeClr val="tx1"/>
                </a:solidFill>
                <a:latin typeface="Times New Roman" panose="02020603050405020304" pitchFamily="18" charset="0"/>
                <a:cs typeface="Times New Roman" panose="02020603050405020304" pitchFamily="18" charset="0"/>
              </a:rPr>
              <a:t>. They wanted to examine the effect of various lighting levels on </a:t>
            </a:r>
            <a:r>
              <a:rPr lang="en-US" dirty="0" smtClean="0">
                <a:solidFill>
                  <a:schemeClr val="tx1"/>
                </a:solidFill>
                <a:latin typeface="Times New Roman" panose="02020603050405020304" pitchFamily="18" charset="0"/>
                <a:cs typeface="Times New Roman" panose="02020603050405020304" pitchFamily="18" charset="0"/>
              </a:rPr>
              <a:t>worker productivity.</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They </a:t>
            </a:r>
            <a:r>
              <a:rPr lang="en-US" dirty="0">
                <a:latin typeface="Times New Roman" panose="02020603050405020304" pitchFamily="18" charset="0"/>
                <a:cs typeface="Times New Roman" panose="02020603050405020304" pitchFamily="18" charset="0"/>
              </a:rPr>
              <a:t>found that as the level of light </a:t>
            </a:r>
            <a:r>
              <a:rPr lang="en-US" dirty="0" smtClean="0">
                <a:latin typeface="Times New Roman" panose="02020603050405020304" pitchFamily="18" charset="0"/>
                <a:cs typeface="Times New Roman" panose="02020603050405020304" pitchFamily="18" charset="0"/>
              </a:rPr>
              <a:t>was </a:t>
            </a:r>
            <a:r>
              <a:rPr lang="en-US" dirty="0" smtClean="0">
                <a:solidFill>
                  <a:schemeClr val="tx1"/>
                </a:solidFill>
                <a:latin typeface="Times New Roman" panose="02020603050405020304" pitchFamily="18" charset="0"/>
                <a:cs typeface="Times New Roman" panose="02020603050405020304" pitchFamily="18" charset="0"/>
              </a:rPr>
              <a:t>increased </a:t>
            </a:r>
            <a:r>
              <a:rPr lang="en-US" dirty="0">
                <a:solidFill>
                  <a:schemeClr val="tx1"/>
                </a:solidFill>
                <a:latin typeface="Times New Roman" panose="02020603050405020304" pitchFamily="18" charset="0"/>
                <a:cs typeface="Times New Roman" panose="02020603050405020304" pitchFamily="18" charset="0"/>
              </a:rPr>
              <a:t>in the experimental group, output for both groups increased. Then, </a:t>
            </a:r>
            <a:r>
              <a:rPr lang="en-US" dirty="0" smtClean="0">
                <a:solidFill>
                  <a:schemeClr val="tx1"/>
                </a:solidFill>
                <a:latin typeface="Times New Roman" panose="02020603050405020304" pitchFamily="18" charset="0"/>
                <a:cs typeface="Times New Roman" panose="02020603050405020304" pitchFamily="18" charset="0"/>
              </a:rPr>
              <a:t>much to </a:t>
            </a:r>
            <a:r>
              <a:rPr lang="en-US" dirty="0">
                <a:solidFill>
                  <a:schemeClr val="tx1"/>
                </a:solidFill>
                <a:latin typeface="Times New Roman" panose="02020603050405020304" pitchFamily="18" charset="0"/>
                <a:cs typeface="Times New Roman" panose="02020603050405020304" pitchFamily="18" charset="0"/>
              </a:rPr>
              <a:t>the surprise of the engineers, as the light level was decreased in the </a:t>
            </a:r>
            <a:r>
              <a:rPr lang="en-US" dirty="0" smtClean="0">
                <a:solidFill>
                  <a:schemeClr val="tx1"/>
                </a:solidFill>
                <a:latin typeface="Times New Roman" panose="02020603050405020304" pitchFamily="18" charset="0"/>
                <a:cs typeface="Times New Roman" panose="02020603050405020304" pitchFamily="18" charset="0"/>
              </a:rPr>
              <a:t>experimental group</a:t>
            </a:r>
            <a:r>
              <a:rPr lang="en-US" dirty="0">
                <a:solidFill>
                  <a:schemeClr val="tx1"/>
                </a:solidFill>
                <a:latin typeface="Times New Roman" panose="02020603050405020304" pitchFamily="18" charset="0"/>
                <a:cs typeface="Times New Roman" panose="02020603050405020304" pitchFamily="18" charset="0"/>
              </a:rPr>
              <a:t>, productivity continued to increase in both groups. In fact, a </a:t>
            </a:r>
            <a:r>
              <a:rPr lang="en-US" dirty="0" smtClean="0">
                <a:solidFill>
                  <a:schemeClr val="tx1"/>
                </a:solidFill>
                <a:latin typeface="Times New Roman" panose="02020603050405020304" pitchFamily="18" charset="0"/>
                <a:cs typeface="Times New Roman" panose="02020603050405020304" pitchFamily="18" charset="0"/>
              </a:rPr>
              <a:t>productivity decrease </a:t>
            </a:r>
            <a:r>
              <a:rPr lang="en-US" dirty="0">
                <a:solidFill>
                  <a:schemeClr val="tx1"/>
                </a:solidFill>
                <a:latin typeface="Times New Roman" panose="02020603050405020304" pitchFamily="18" charset="0"/>
                <a:cs typeface="Times New Roman" panose="02020603050405020304" pitchFamily="18" charset="0"/>
              </a:rPr>
              <a:t>was observed in the experimental group </a:t>
            </a:r>
            <a:r>
              <a:rPr lang="en-US" i="1" dirty="0">
                <a:solidFill>
                  <a:schemeClr val="tx1"/>
                </a:solidFill>
                <a:latin typeface="Times New Roman" panose="02020603050405020304" pitchFamily="18" charset="0"/>
                <a:cs typeface="Times New Roman" panose="02020603050405020304" pitchFamily="18" charset="0"/>
              </a:rPr>
              <a:t>only </a:t>
            </a:r>
            <a:r>
              <a:rPr lang="en-US" dirty="0">
                <a:solidFill>
                  <a:schemeClr val="tx1"/>
                </a:solidFill>
                <a:latin typeface="Times New Roman" panose="02020603050405020304" pitchFamily="18" charset="0"/>
                <a:cs typeface="Times New Roman" panose="02020603050405020304" pitchFamily="18" charset="0"/>
              </a:rPr>
              <a:t>when the level of light </a:t>
            </a:r>
            <a:r>
              <a:rPr lang="en-US" dirty="0" smtClean="0">
                <a:solidFill>
                  <a:schemeClr val="tx1"/>
                </a:solidFill>
                <a:latin typeface="Times New Roman" panose="02020603050405020304" pitchFamily="18" charset="0"/>
                <a:cs typeface="Times New Roman" panose="02020603050405020304" pitchFamily="18" charset="0"/>
              </a:rPr>
              <a:t>was reduced </a:t>
            </a:r>
            <a:r>
              <a:rPr lang="en-US" dirty="0">
                <a:solidFill>
                  <a:schemeClr val="tx1"/>
                </a:solidFill>
                <a:latin typeface="Times New Roman" panose="02020603050405020304" pitchFamily="18" charset="0"/>
                <a:cs typeface="Times New Roman" panose="02020603050405020304" pitchFamily="18" charset="0"/>
              </a:rPr>
              <a:t>to that of a moonlit night. What would explain these unexpected </a:t>
            </a:r>
            <a:r>
              <a:rPr lang="en-US" dirty="0" smtClean="0">
                <a:solidFill>
                  <a:schemeClr val="tx1"/>
                </a:solidFill>
                <a:latin typeface="Times New Roman" panose="02020603050405020304" pitchFamily="18" charset="0"/>
                <a:cs typeface="Times New Roman" panose="02020603050405020304" pitchFamily="18" charset="0"/>
              </a:rPr>
              <a:t>results? The </a:t>
            </a:r>
            <a:r>
              <a:rPr lang="en-US" dirty="0">
                <a:solidFill>
                  <a:schemeClr val="tx1"/>
                </a:solidFill>
                <a:latin typeface="Times New Roman" panose="02020603050405020304" pitchFamily="18" charset="0"/>
                <a:cs typeface="Times New Roman" panose="02020603050405020304" pitchFamily="18" charset="0"/>
              </a:rPr>
              <a:t>engineers weren’t sure, but concluded that lighting intensity was not </a:t>
            </a:r>
            <a:r>
              <a:rPr lang="en-US" dirty="0" smtClean="0">
                <a:solidFill>
                  <a:schemeClr val="tx1"/>
                </a:solidFill>
                <a:latin typeface="Times New Roman" panose="02020603050405020304" pitchFamily="18" charset="0"/>
                <a:cs typeface="Times New Roman" panose="02020603050405020304" pitchFamily="18" charset="0"/>
              </a:rPr>
              <a:t>directly related </a:t>
            </a:r>
            <a:r>
              <a:rPr lang="en-US" dirty="0">
                <a:solidFill>
                  <a:schemeClr val="tx1"/>
                </a:solidFill>
                <a:latin typeface="Times New Roman" panose="02020603050405020304" pitchFamily="18" charset="0"/>
                <a:cs typeface="Times New Roman" panose="02020603050405020304" pitchFamily="18" charset="0"/>
              </a:rPr>
              <a:t>to group productivity, and that something else must have contributed to </a:t>
            </a:r>
            <a:r>
              <a:rPr lang="en-US" dirty="0" smtClean="0">
                <a:solidFill>
                  <a:schemeClr val="tx1"/>
                </a:solidFill>
                <a:latin typeface="Times New Roman" panose="02020603050405020304" pitchFamily="18" charset="0"/>
                <a:cs typeface="Times New Roman" panose="02020603050405020304" pitchFamily="18" charset="0"/>
              </a:rPr>
              <a:t>the results</a:t>
            </a:r>
            <a:r>
              <a:rPr lang="en-US" dirty="0">
                <a:solidFill>
                  <a:schemeClr val="tx1"/>
                </a:solidFill>
                <a:latin typeface="Times New Roman" panose="02020603050405020304" pitchFamily="18" charset="0"/>
                <a:cs typeface="Times New Roman" panose="02020603050405020304" pitchFamily="18" charset="0"/>
              </a:rPr>
              <a:t>. They weren’t able to pinpoint what that “something else” was, though</a:t>
            </a:r>
            <a:r>
              <a:rPr lang="en-US" dirty="0" smtClean="0">
                <a:solidFill>
                  <a:schemeClr val="tx1"/>
                </a:solidFill>
                <a:latin typeface="Times New Roman" panose="02020603050405020304" pitchFamily="18" charset="0"/>
                <a:cs typeface="Times New Roman" panose="02020603050405020304" pitchFamily="18" charset="0"/>
              </a:rPr>
              <a:t>.</a:t>
            </a:r>
          </a:p>
          <a:p>
            <a:endParaRPr lang="en-US" dirty="0">
              <a:solidFill>
                <a:schemeClr val="tx1"/>
              </a:solidFill>
              <a:latin typeface="Times New Roman" panose="02020603050405020304" pitchFamily="18" charset="0"/>
              <a:cs typeface="Times New Roman" panose="02020603050405020304" pitchFamily="18" charset="0"/>
            </a:endParaRPr>
          </a:p>
          <a:p>
            <a:r>
              <a:rPr lang="en-US" dirty="0" err="1" smtClean="0">
                <a:solidFill>
                  <a:schemeClr val="tx1"/>
                </a:solidFill>
                <a:latin typeface="Times New Roman" panose="02020603050405020304" pitchFamily="18" charset="0"/>
                <a:cs typeface="Times New Roman" panose="02020603050405020304" pitchFamily="18" charset="0"/>
              </a:rPr>
              <a:t>Countinue</a:t>
            </a:r>
            <a:r>
              <a:rPr lang="en-US" dirty="0" smtClean="0">
                <a:solidFill>
                  <a:schemeClr val="tx1"/>
                </a:solidFill>
                <a:latin typeface="Times New Roman" panose="02020603050405020304" pitchFamily="18" charset="0"/>
                <a:cs typeface="Times New Roman" panose="02020603050405020304" pitchFamily="18" charset="0"/>
              </a:rPr>
              <a:t>!!!!!!!!!!!!!!!!!</a:t>
            </a:r>
          </a:p>
          <a:p>
            <a:endParaRPr lang="en-US"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0181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7166" y="117334"/>
            <a:ext cx="8911687" cy="642830"/>
          </a:xfrm>
        </p:spPr>
        <p:txBody>
          <a:bodyPr/>
          <a:lstStyle/>
          <a:p>
            <a:pPr algn="ctr"/>
            <a:r>
              <a:rPr lang="en-US" b="1" i="1" u="sng" dirty="0" smtClean="0">
                <a:latin typeface="Times New Roman" panose="02020603050405020304" pitchFamily="18" charset="0"/>
                <a:cs typeface="Times New Roman" panose="02020603050405020304" pitchFamily="18" charset="0"/>
              </a:rPr>
              <a:t>EARLY ADVOCATES OF OB (continue)</a:t>
            </a:r>
            <a:endParaRPr lang="en-US" b="1" i="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86429" y="760163"/>
            <a:ext cx="9918183" cy="6345717"/>
          </a:xfrm>
        </p:spPr>
        <p:txBody>
          <a:bodyPr>
            <a:normAutofit/>
          </a:bodyPr>
          <a:lstStyle/>
          <a:p>
            <a:pPr marL="0" indent="0">
              <a:buNone/>
            </a:pPr>
            <a:r>
              <a:rPr lang="en-US" dirty="0">
                <a:solidFill>
                  <a:schemeClr val="tx1"/>
                </a:solidFill>
                <a:latin typeface="Times New Roman" panose="02020603050405020304" pitchFamily="18" charset="0"/>
                <a:cs typeface="Times New Roman" panose="02020603050405020304" pitchFamily="18" charset="0"/>
              </a:rPr>
              <a:t>In 1927, the Western Electric engineers asked Harvard professor Elton </a:t>
            </a:r>
            <a:r>
              <a:rPr lang="en-US" dirty="0" smtClean="0">
                <a:solidFill>
                  <a:schemeClr val="tx1"/>
                </a:solidFill>
                <a:latin typeface="Times New Roman" panose="02020603050405020304" pitchFamily="18" charset="0"/>
                <a:cs typeface="Times New Roman" panose="02020603050405020304" pitchFamily="18" charset="0"/>
              </a:rPr>
              <a:t>Mayo and </a:t>
            </a:r>
            <a:r>
              <a:rPr lang="en-US" dirty="0">
                <a:solidFill>
                  <a:schemeClr val="tx1"/>
                </a:solidFill>
                <a:latin typeface="Times New Roman" panose="02020603050405020304" pitchFamily="18" charset="0"/>
                <a:cs typeface="Times New Roman" panose="02020603050405020304" pitchFamily="18" charset="0"/>
              </a:rPr>
              <a:t>his associates to join the study as consultants. Thus began a relationship </a:t>
            </a:r>
            <a:r>
              <a:rPr lang="en-US" dirty="0" smtClean="0">
                <a:solidFill>
                  <a:schemeClr val="tx1"/>
                </a:solidFill>
                <a:latin typeface="Times New Roman" panose="02020603050405020304" pitchFamily="18" charset="0"/>
                <a:cs typeface="Times New Roman" panose="02020603050405020304" pitchFamily="18" charset="0"/>
              </a:rPr>
              <a:t>that would </a:t>
            </a:r>
            <a:r>
              <a:rPr lang="en-US" dirty="0">
                <a:solidFill>
                  <a:schemeClr val="tx1"/>
                </a:solidFill>
                <a:latin typeface="Times New Roman" panose="02020603050405020304" pitchFamily="18" charset="0"/>
                <a:cs typeface="Times New Roman" panose="02020603050405020304" pitchFamily="18" charset="0"/>
              </a:rPr>
              <a:t>last through 1932 and encompass numerous experiments in the redesign </a:t>
            </a:r>
            <a:r>
              <a:rPr lang="en-US" dirty="0" smtClean="0">
                <a:solidFill>
                  <a:schemeClr val="tx1"/>
                </a:solidFill>
                <a:latin typeface="Times New Roman" panose="02020603050405020304" pitchFamily="18" charset="0"/>
                <a:cs typeface="Times New Roman" panose="02020603050405020304" pitchFamily="18" charset="0"/>
              </a:rPr>
              <a:t>of jobs,</a:t>
            </a:r>
            <a:r>
              <a:rPr lang="en-US" dirty="0"/>
              <a:t> </a:t>
            </a:r>
            <a:r>
              <a:rPr lang="en-US" dirty="0">
                <a:solidFill>
                  <a:schemeClr val="tx1"/>
                </a:solidFill>
                <a:latin typeface="Times New Roman" panose="02020603050405020304" pitchFamily="18" charset="0"/>
                <a:cs typeface="Times New Roman" panose="02020603050405020304" pitchFamily="18" charset="0"/>
              </a:rPr>
              <a:t>changes in workday and workweek length, introduction of </a:t>
            </a:r>
            <a:r>
              <a:rPr lang="en-US" dirty="0" smtClean="0">
                <a:solidFill>
                  <a:schemeClr val="tx1"/>
                </a:solidFill>
                <a:latin typeface="Times New Roman" panose="02020603050405020304" pitchFamily="18" charset="0"/>
                <a:cs typeface="Times New Roman" panose="02020603050405020304" pitchFamily="18" charset="0"/>
              </a:rPr>
              <a:t>rest periods</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and individual </a:t>
            </a:r>
            <a:r>
              <a:rPr lang="en-US" dirty="0">
                <a:solidFill>
                  <a:schemeClr val="tx1"/>
                </a:solidFill>
                <a:latin typeface="Times New Roman" panose="02020603050405020304" pitchFamily="18" charset="0"/>
                <a:cs typeface="Times New Roman" panose="02020603050405020304" pitchFamily="18" charset="0"/>
              </a:rPr>
              <a:t>versus group wage </a:t>
            </a:r>
            <a:r>
              <a:rPr lang="en-US" dirty="0" smtClean="0">
                <a:solidFill>
                  <a:schemeClr val="tx1"/>
                </a:solidFill>
                <a:latin typeface="Times New Roman" panose="02020603050405020304" pitchFamily="18" charset="0"/>
                <a:cs typeface="Times New Roman" panose="02020603050405020304" pitchFamily="18" charset="0"/>
              </a:rPr>
              <a:t>plans. The </a:t>
            </a:r>
            <a:r>
              <a:rPr lang="en-US" dirty="0">
                <a:solidFill>
                  <a:schemeClr val="tx1"/>
                </a:solidFill>
                <a:latin typeface="Times New Roman" panose="02020603050405020304" pitchFamily="18" charset="0"/>
                <a:cs typeface="Times New Roman" panose="02020603050405020304" pitchFamily="18" charset="0"/>
              </a:rPr>
              <a:t>results indicated that the incentive plan had less effect on a worker’s output </a:t>
            </a:r>
            <a:r>
              <a:rPr lang="en-US" dirty="0" smtClean="0">
                <a:solidFill>
                  <a:schemeClr val="tx1"/>
                </a:solidFill>
                <a:latin typeface="Times New Roman" panose="02020603050405020304" pitchFamily="18" charset="0"/>
                <a:cs typeface="Times New Roman" panose="02020603050405020304" pitchFamily="18" charset="0"/>
              </a:rPr>
              <a:t>than did </a:t>
            </a:r>
            <a:r>
              <a:rPr lang="en-US" dirty="0">
                <a:solidFill>
                  <a:schemeClr val="tx1"/>
                </a:solidFill>
                <a:latin typeface="Times New Roman" panose="02020603050405020304" pitchFamily="18" charset="0"/>
                <a:cs typeface="Times New Roman" panose="02020603050405020304" pitchFamily="18" charset="0"/>
              </a:rPr>
              <a:t>group pressure, acceptance, and security. The researchers concluded that </a:t>
            </a:r>
            <a:r>
              <a:rPr lang="en-US" dirty="0" smtClean="0">
                <a:solidFill>
                  <a:schemeClr val="tx1"/>
                </a:solidFill>
                <a:latin typeface="Times New Roman" panose="02020603050405020304" pitchFamily="18" charset="0"/>
                <a:cs typeface="Times New Roman" panose="02020603050405020304" pitchFamily="18" charset="0"/>
              </a:rPr>
              <a:t>social norms </a:t>
            </a:r>
            <a:r>
              <a:rPr lang="en-US" dirty="0">
                <a:solidFill>
                  <a:schemeClr val="tx1"/>
                </a:solidFill>
                <a:latin typeface="Times New Roman" panose="02020603050405020304" pitchFamily="18" charset="0"/>
                <a:cs typeface="Times New Roman" panose="02020603050405020304" pitchFamily="18" charset="0"/>
              </a:rPr>
              <a:t>or group standards were the key determinants of individual work </a:t>
            </a:r>
            <a:r>
              <a:rPr lang="en-US" dirty="0" smtClean="0">
                <a:solidFill>
                  <a:schemeClr val="tx1"/>
                </a:solidFill>
                <a:latin typeface="Times New Roman" panose="02020603050405020304" pitchFamily="18" charset="0"/>
                <a:cs typeface="Times New Roman" panose="02020603050405020304" pitchFamily="18" charset="0"/>
              </a:rPr>
              <a:t>behavior. Scholars </a:t>
            </a:r>
            <a:r>
              <a:rPr lang="en-US" dirty="0">
                <a:solidFill>
                  <a:schemeClr val="tx1"/>
                </a:solidFill>
                <a:latin typeface="Times New Roman" panose="02020603050405020304" pitchFamily="18" charset="0"/>
                <a:cs typeface="Times New Roman" panose="02020603050405020304" pitchFamily="18" charset="0"/>
              </a:rPr>
              <a:t>generally agree that the Hawthorne Studies had a </a:t>
            </a:r>
            <a:r>
              <a:rPr lang="en-US" dirty="0" smtClean="0">
                <a:solidFill>
                  <a:schemeClr val="tx1"/>
                </a:solidFill>
                <a:latin typeface="Times New Roman" panose="02020603050405020304" pitchFamily="18" charset="0"/>
                <a:cs typeface="Times New Roman" panose="02020603050405020304" pitchFamily="18" charset="0"/>
              </a:rPr>
              <a:t>game-changing impact </a:t>
            </a:r>
            <a:r>
              <a:rPr lang="en-US" dirty="0">
                <a:solidFill>
                  <a:schemeClr val="tx1"/>
                </a:solidFill>
                <a:latin typeface="Times New Roman" panose="02020603050405020304" pitchFamily="18" charset="0"/>
                <a:cs typeface="Times New Roman" panose="02020603050405020304" pitchFamily="18" charset="0"/>
              </a:rPr>
              <a:t>on management beliefs about the role of people in organizations. </a:t>
            </a:r>
            <a:r>
              <a:rPr lang="en-US" dirty="0" smtClean="0">
                <a:solidFill>
                  <a:schemeClr val="tx1"/>
                </a:solidFill>
                <a:latin typeface="Times New Roman" panose="02020603050405020304" pitchFamily="18" charset="0"/>
                <a:cs typeface="Times New Roman" panose="02020603050405020304" pitchFamily="18" charset="0"/>
              </a:rPr>
              <a:t>Mayo concluded </a:t>
            </a:r>
            <a:r>
              <a:rPr lang="en-US" dirty="0">
                <a:solidFill>
                  <a:schemeClr val="tx1"/>
                </a:solidFill>
                <a:latin typeface="Times New Roman" panose="02020603050405020304" pitchFamily="18" charset="0"/>
                <a:cs typeface="Times New Roman" panose="02020603050405020304" pitchFamily="18" charset="0"/>
              </a:rPr>
              <a:t>that people’s behavior and attitudes are closely related, that </a:t>
            </a:r>
            <a:r>
              <a:rPr lang="en-US" dirty="0" smtClean="0">
                <a:solidFill>
                  <a:schemeClr val="tx1"/>
                </a:solidFill>
                <a:latin typeface="Times New Roman" panose="02020603050405020304" pitchFamily="18" charset="0"/>
                <a:cs typeface="Times New Roman" panose="02020603050405020304" pitchFamily="18" charset="0"/>
              </a:rPr>
              <a:t>group factors </a:t>
            </a:r>
            <a:r>
              <a:rPr lang="en-US" dirty="0">
                <a:solidFill>
                  <a:schemeClr val="tx1"/>
                </a:solidFill>
                <a:latin typeface="Times New Roman" panose="02020603050405020304" pitchFamily="18" charset="0"/>
                <a:cs typeface="Times New Roman" panose="02020603050405020304" pitchFamily="18" charset="0"/>
              </a:rPr>
              <a:t>significantly affect individual behavior, that group standards </a:t>
            </a:r>
            <a:r>
              <a:rPr lang="en-US" dirty="0" smtClean="0">
                <a:solidFill>
                  <a:schemeClr val="tx1"/>
                </a:solidFill>
                <a:latin typeface="Times New Roman" panose="02020603050405020304" pitchFamily="18" charset="0"/>
                <a:cs typeface="Times New Roman" panose="02020603050405020304" pitchFamily="18" charset="0"/>
              </a:rPr>
              <a:t>establish individual </a:t>
            </a:r>
            <a:r>
              <a:rPr lang="en-US" dirty="0">
                <a:solidFill>
                  <a:schemeClr val="tx1"/>
                </a:solidFill>
                <a:latin typeface="Times New Roman" panose="02020603050405020304" pitchFamily="18" charset="0"/>
                <a:cs typeface="Times New Roman" panose="02020603050405020304" pitchFamily="18" charset="0"/>
              </a:rPr>
              <a:t>worker output, and that money is less a factor in determining </a:t>
            </a:r>
            <a:r>
              <a:rPr lang="en-US" dirty="0" smtClean="0">
                <a:solidFill>
                  <a:schemeClr val="tx1"/>
                </a:solidFill>
                <a:latin typeface="Times New Roman" panose="02020603050405020304" pitchFamily="18" charset="0"/>
                <a:cs typeface="Times New Roman" panose="02020603050405020304" pitchFamily="18" charset="0"/>
              </a:rPr>
              <a:t>output than </a:t>
            </a:r>
            <a:r>
              <a:rPr lang="en-US" dirty="0">
                <a:solidFill>
                  <a:schemeClr val="tx1"/>
                </a:solidFill>
                <a:latin typeface="Times New Roman" panose="02020603050405020304" pitchFamily="18" charset="0"/>
                <a:cs typeface="Times New Roman" panose="02020603050405020304" pitchFamily="18" charset="0"/>
              </a:rPr>
              <a:t>are group standards, group attitudes, and security. These conclusions led to </a:t>
            </a:r>
            <a:r>
              <a:rPr lang="en-US" dirty="0" smtClean="0">
                <a:solidFill>
                  <a:schemeClr val="tx1"/>
                </a:solidFill>
                <a:latin typeface="Times New Roman" panose="02020603050405020304" pitchFamily="18" charset="0"/>
                <a:cs typeface="Times New Roman" panose="02020603050405020304" pitchFamily="18" charset="0"/>
              </a:rPr>
              <a:t>a new </a:t>
            </a:r>
            <a:r>
              <a:rPr lang="en-US" dirty="0">
                <a:solidFill>
                  <a:schemeClr val="tx1"/>
                </a:solidFill>
                <a:latin typeface="Times New Roman" panose="02020603050405020304" pitchFamily="18" charset="0"/>
                <a:cs typeface="Times New Roman" panose="02020603050405020304" pitchFamily="18" charset="0"/>
              </a:rPr>
              <a:t>emphasis on the human behavior factor in the management of </a:t>
            </a:r>
            <a:r>
              <a:rPr lang="en-US" dirty="0" smtClean="0">
                <a:solidFill>
                  <a:schemeClr val="tx1"/>
                </a:solidFill>
                <a:latin typeface="Times New Roman" panose="02020603050405020304" pitchFamily="18" charset="0"/>
                <a:cs typeface="Times New Roman" panose="02020603050405020304" pitchFamily="18" charset="0"/>
              </a:rPr>
              <a:t>organizations . Although </a:t>
            </a:r>
            <a:r>
              <a:rPr lang="en-US" dirty="0">
                <a:solidFill>
                  <a:schemeClr val="tx1"/>
                </a:solidFill>
                <a:latin typeface="Times New Roman" panose="02020603050405020304" pitchFamily="18" charset="0"/>
                <a:cs typeface="Times New Roman" panose="02020603050405020304" pitchFamily="18" charset="0"/>
              </a:rPr>
              <a:t>critics attacked the research procedures, analyses of findings, </a:t>
            </a:r>
            <a:r>
              <a:rPr lang="en-US" dirty="0" smtClean="0">
                <a:solidFill>
                  <a:schemeClr val="tx1"/>
                </a:solidFill>
                <a:latin typeface="Times New Roman" panose="02020603050405020304" pitchFamily="18" charset="0"/>
                <a:cs typeface="Times New Roman" panose="02020603050405020304" pitchFamily="18" charset="0"/>
              </a:rPr>
              <a:t>and conclusions</a:t>
            </a:r>
            <a:r>
              <a:rPr lang="en-US" dirty="0">
                <a:solidFill>
                  <a:schemeClr val="tx1"/>
                </a:solidFill>
                <a:latin typeface="Times New Roman" panose="02020603050405020304" pitchFamily="18" charset="0"/>
                <a:cs typeface="Times New Roman" panose="02020603050405020304" pitchFamily="18" charset="0"/>
              </a:rPr>
              <a:t>, it’s of little importance from a historical perspective whether </a:t>
            </a:r>
            <a:r>
              <a:rPr lang="en-US" dirty="0" smtClean="0">
                <a:solidFill>
                  <a:schemeClr val="tx1"/>
                </a:solidFill>
                <a:latin typeface="Times New Roman" panose="02020603050405020304" pitchFamily="18" charset="0"/>
                <a:cs typeface="Times New Roman" panose="02020603050405020304" pitchFamily="18" charset="0"/>
              </a:rPr>
              <a:t>the Hawthorne </a:t>
            </a:r>
            <a:r>
              <a:rPr lang="en-US" dirty="0">
                <a:solidFill>
                  <a:schemeClr val="tx1"/>
                </a:solidFill>
                <a:latin typeface="Times New Roman" panose="02020603050405020304" pitchFamily="18" charset="0"/>
                <a:cs typeface="Times New Roman" panose="02020603050405020304" pitchFamily="18" charset="0"/>
              </a:rPr>
              <a:t>Studies were academically sound or their conclusions </a:t>
            </a:r>
            <a:r>
              <a:rPr lang="en-US" dirty="0" smtClean="0">
                <a:solidFill>
                  <a:schemeClr val="tx1"/>
                </a:solidFill>
                <a:latin typeface="Times New Roman" panose="02020603050405020304" pitchFamily="18" charset="0"/>
                <a:cs typeface="Times New Roman" panose="02020603050405020304" pitchFamily="18" charset="0"/>
              </a:rPr>
              <a:t>justified .What </a:t>
            </a:r>
            <a:r>
              <a:rPr lang="en-US" i="1" dirty="0" smtClean="0">
                <a:solidFill>
                  <a:schemeClr val="tx1"/>
                </a:solidFill>
                <a:latin typeface="Times New Roman" panose="02020603050405020304" pitchFamily="18" charset="0"/>
                <a:cs typeface="Times New Roman" panose="02020603050405020304" pitchFamily="18" charset="0"/>
              </a:rPr>
              <a:t>is </a:t>
            </a:r>
            <a:r>
              <a:rPr lang="en-US" dirty="0">
                <a:solidFill>
                  <a:schemeClr val="tx1"/>
                </a:solidFill>
                <a:latin typeface="Times New Roman" panose="02020603050405020304" pitchFamily="18" charset="0"/>
                <a:cs typeface="Times New Roman" panose="02020603050405020304" pitchFamily="18" charset="0"/>
              </a:rPr>
              <a:t>important is that they stimulated an interest in human behavior in </a:t>
            </a:r>
            <a:r>
              <a:rPr lang="en-US" dirty="0" smtClean="0">
                <a:solidFill>
                  <a:schemeClr val="tx1"/>
                </a:solidFill>
                <a:latin typeface="Times New Roman" panose="02020603050405020304" pitchFamily="18" charset="0"/>
                <a:cs typeface="Times New Roman" panose="02020603050405020304" pitchFamily="18" charset="0"/>
              </a:rPr>
              <a:t>organizations.</a:t>
            </a:r>
          </a:p>
          <a:p>
            <a:pPr marL="0" indent="0">
              <a:buNone/>
            </a:pPr>
            <a:r>
              <a:rPr lang="en-US" sz="2400" b="1" i="1" u="sng" dirty="0" smtClean="0">
                <a:solidFill>
                  <a:schemeClr val="tx1"/>
                </a:solidFill>
                <a:latin typeface="Times New Roman" panose="02020603050405020304" pitchFamily="18" charset="0"/>
                <a:cs typeface="Times New Roman" panose="02020603050405020304" pitchFamily="18" charset="0"/>
              </a:rPr>
              <a:t>CONCLUSION:</a:t>
            </a:r>
          </a:p>
          <a:p>
            <a:pPr marL="0" indent="0">
              <a:buNone/>
            </a:pPr>
            <a:r>
              <a:rPr lang="en-US" sz="1700" dirty="0">
                <a:solidFill>
                  <a:schemeClr val="tx1"/>
                </a:solidFill>
                <a:latin typeface="Times New Roman" panose="02020603050405020304" pitchFamily="18" charset="0"/>
                <a:cs typeface="Times New Roman" panose="02020603050405020304" pitchFamily="18" charset="0"/>
              </a:rPr>
              <a:t>The </a:t>
            </a:r>
            <a:r>
              <a:rPr lang="en-US" sz="1700" dirty="0" smtClean="0">
                <a:solidFill>
                  <a:schemeClr val="tx1"/>
                </a:solidFill>
                <a:latin typeface="Times New Roman" panose="02020603050405020304" pitchFamily="18" charset="0"/>
                <a:cs typeface="Times New Roman" panose="02020603050405020304" pitchFamily="18" charset="0"/>
              </a:rPr>
              <a:t>Hawthorne Studies </a:t>
            </a:r>
            <a:r>
              <a:rPr lang="en-US" sz="1700" dirty="0">
                <a:solidFill>
                  <a:schemeClr val="tx1"/>
                </a:solidFill>
                <a:latin typeface="Times New Roman" panose="02020603050405020304" pitchFamily="18" charset="0"/>
                <a:cs typeface="Times New Roman" panose="02020603050405020304" pitchFamily="18" charset="0"/>
              </a:rPr>
              <a:t>dramatically affected management beliefs about the role of people in </a:t>
            </a:r>
            <a:r>
              <a:rPr lang="en-US" sz="1700" dirty="0" smtClean="0">
                <a:solidFill>
                  <a:schemeClr val="tx1"/>
                </a:solidFill>
                <a:latin typeface="Times New Roman" panose="02020603050405020304" pitchFamily="18" charset="0"/>
                <a:cs typeface="Times New Roman" panose="02020603050405020304" pitchFamily="18" charset="0"/>
              </a:rPr>
              <a:t>organizations, leading </a:t>
            </a:r>
            <a:r>
              <a:rPr lang="en-US" sz="1700" dirty="0">
                <a:solidFill>
                  <a:schemeClr val="tx1"/>
                </a:solidFill>
                <a:latin typeface="Times New Roman" panose="02020603050405020304" pitchFamily="18" charset="0"/>
                <a:cs typeface="Times New Roman" panose="02020603050405020304" pitchFamily="18" charset="0"/>
              </a:rPr>
              <a:t>to a new emphasis on the human behavior factor in managing. The behavioral </a:t>
            </a:r>
            <a:r>
              <a:rPr lang="en-US" sz="1700" dirty="0" smtClean="0">
                <a:solidFill>
                  <a:schemeClr val="tx1"/>
                </a:solidFill>
                <a:latin typeface="Times New Roman" panose="02020603050405020304" pitchFamily="18" charset="0"/>
                <a:cs typeface="Times New Roman" panose="02020603050405020304" pitchFamily="18" charset="0"/>
              </a:rPr>
              <a:t>approach has </a:t>
            </a:r>
            <a:r>
              <a:rPr lang="en-US" sz="1700" dirty="0">
                <a:solidFill>
                  <a:schemeClr val="tx1"/>
                </a:solidFill>
                <a:latin typeface="Times New Roman" panose="02020603050405020304" pitchFamily="18" charset="0"/>
                <a:cs typeface="Times New Roman" panose="02020603050405020304" pitchFamily="18" charset="0"/>
              </a:rPr>
              <a:t>largely shaped how today’s organizations are managed. Many current theories </a:t>
            </a:r>
            <a:r>
              <a:rPr lang="en-US" sz="1700" dirty="0" smtClean="0">
                <a:solidFill>
                  <a:schemeClr val="tx1"/>
                </a:solidFill>
                <a:latin typeface="Times New Roman" panose="02020603050405020304" pitchFamily="18" charset="0"/>
                <a:cs typeface="Times New Roman" panose="02020603050405020304" pitchFamily="18" charset="0"/>
              </a:rPr>
              <a:t>of motivation</a:t>
            </a:r>
            <a:r>
              <a:rPr lang="en-US" sz="1700" dirty="0">
                <a:solidFill>
                  <a:schemeClr val="tx1"/>
                </a:solidFill>
                <a:latin typeface="Times New Roman" panose="02020603050405020304" pitchFamily="18" charset="0"/>
                <a:cs typeface="Times New Roman" panose="02020603050405020304" pitchFamily="18" charset="0"/>
              </a:rPr>
              <a:t>, leadership, group behavior and development, and other behavioral issues can </a:t>
            </a:r>
            <a:r>
              <a:rPr lang="en-US" sz="1700" dirty="0" smtClean="0">
                <a:solidFill>
                  <a:schemeClr val="tx1"/>
                </a:solidFill>
                <a:latin typeface="Times New Roman" panose="02020603050405020304" pitchFamily="18" charset="0"/>
                <a:cs typeface="Times New Roman" panose="02020603050405020304" pitchFamily="18" charset="0"/>
              </a:rPr>
              <a:t>be traced </a:t>
            </a:r>
            <a:r>
              <a:rPr lang="en-US" sz="1700" dirty="0">
                <a:solidFill>
                  <a:schemeClr val="tx1"/>
                </a:solidFill>
                <a:latin typeface="Times New Roman" panose="02020603050405020304" pitchFamily="18" charset="0"/>
                <a:cs typeface="Times New Roman" panose="02020603050405020304" pitchFamily="18" charset="0"/>
              </a:rPr>
              <a:t>to the early OB advocates and the conclusions from the Hawthorne Studies.</a:t>
            </a:r>
            <a:endParaRPr lang="en-US" sz="1700"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en-US" b="1" i="1" u="sng"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3761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3458" y="1"/>
            <a:ext cx="8915399" cy="1322024"/>
          </a:xfrm>
        </p:spPr>
        <p:txBody>
          <a:bodyPr>
            <a:normAutofit/>
          </a:bodyPr>
          <a:lstStyle/>
          <a:p>
            <a:pPr algn="ctr"/>
            <a:r>
              <a:rPr lang="en-US" sz="4000" b="1" i="1" u="sng" dirty="0" smtClean="0">
                <a:latin typeface="Times New Roman" panose="02020603050405020304" pitchFamily="18" charset="0"/>
                <a:cs typeface="Times New Roman" panose="02020603050405020304" pitchFamily="18" charset="0"/>
              </a:rPr>
              <a:t>REWARDS AND CHALLENGES OF BEING A MANAGER</a:t>
            </a:r>
            <a:endParaRPr lang="en-US" sz="4000" i="1" u="sng"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079653" y="1322025"/>
            <a:ext cx="11112347" cy="5535975"/>
          </a:xfrm>
        </p:spPr>
        <p:txBody>
          <a:bodyPr>
            <a:noAutofit/>
          </a:bodyPr>
          <a:lstStyle/>
          <a:p>
            <a:pPr algn="just"/>
            <a:r>
              <a:rPr lang="en-US" dirty="0">
                <a:solidFill>
                  <a:schemeClr val="tx1"/>
                </a:solidFill>
                <a:latin typeface="Times New Roman" panose="02020603050405020304" pitchFamily="18" charset="0"/>
                <a:cs typeface="Times New Roman" panose="02020603050405020304" pitchFamily="18" charset="0"/>
              </a:rPr>
              <a:t>T</a:t>
            </a:r>
            <a:r>
              <a:rPr lang="en-US" dirty="0" smtClean="0">
                <a:solidFill>
                  <a:schemeClr val="tx1"/>
                </a:solidFill>
                <a:latin typeface="Times New Roman" panose="02020603050405020304" pitchFamily="18" charset="0"/>
                <a:cs typeface="Times New Roman" panose="02020603050405020304" pitchFamily="18" charset="0"/>
              </a:rPr>
              <a:t>here </a:t>
            </a:r>
            <a:r>
              <a:rPr lang="en-US" dirty="0">
                <a:solidFill>
                  <a:schemeClr val="tx1"/>
                </a:solidFill>
                <a:latin typeface="Times New Roman" panose="02020603050405020304" pitchFamily="18" charset="0"/>
                <a:cs typeface="Times New Roman" panose="02020603050405020304" pitchFamily="18" charset="0"/>
              </a:rPr>
              <a:t>are many challenges. It can be a tough and often thankless job. In </a:t>
            </a:r>
            <a:r>
              <a:rPr lang="en-US" dirty="0" smtClean="0">
                <a:solidFill>
                  <a:schemeClr val="tx1"/>
                </a:solidFill>
                <a:latin typeface="Times New Roman" panose="02020603050405020304" pitchFamily="18" charset="0"/>
                <a:cs typeface="Times New Roman" panose="02020603050405020304" pitchFamily="18" charset="0"/>
              </a:rPr>
              <a:t>addition, a </a:t>
            </a:r>
            <a:r>
              <a:rPr lang="en-US" dirty="0">
                <a:solidFill>
                  <a:schemeClr val="tx1"/>
                </a:solidFill>
                <a:latin typeface="Times New Roman" panose="02020603050405020304" pitchFamily="18" charset="0"/>
                <a:cs typeface="Times New Roman" panose="02020603050405020304" pitchFamily="18" charset="0"/>
              </a:rPr>
              <a:t>portion of a manager’s job (especially at lower organizational levels) may entail </a:t>
            </a:r>
            <a:r>
              <a:rPr lang="en-US" dirty="0" smtClean="0">
                <a:solidFill>
                  <a:schemeClr val="tx1"/>
                </a:solidFill>
                <a:latin typeface="Times New Roman" panose="02020603050405020304" pitchFamily="18" charset="0"/>
                <a:cs typeface="Times New Roman" panose="02020603050405020304" pitchFamily="18" charset="0"/>
              </a:rPr>
              <a:t>duties that </a:t>
            </a:r>
            <a:r>
              <a:rPr lang="en-US" dirty="0">
                <a:solidFill>
                  <a:schemeClr val="tx1"/>
                </a:solidFill>
                <a:latin typeface="Times New Roman" panose="02020603050405020304" pitchFamily="18" charset="0"/>
                <a:cs typeface="Times New Roman" panose="02020603050405020304" pitchFamily="18" charset="0"/>
              </a:rPr>
              <a:t>are often more clerical (compiling and filing </a:t>
            </a:r>
            <a:r>
              <a:rPr lang="en-US" dirty="0" smtClean="0">
                <a:solidFill>
                  <a:schemeClr val="tx1"/>
                </a:solidFill>
                <a:latin typeface="Times New Roman" panose="02020603050405020304" pitchFamily="18" charset="0"/>
                <a:cs typeface="Times New Roman" panose="02020603050405020304" pitchFamily="18" charset="0"/>
              </a:rPr>
              <a:t>reports, dealing </a:t>
            </a:r>
            <a:r>
              <a:rPr lang="en-US" dirty="0">
                <a:solidFill>
                  <a:schemeClr val="tx1"/>
                </a:solidFill>
                <a:latin typeface="Times New Roman" panose="02020603050405020304" pitchFamily="18" charset="0"/>
                <a:cs typeface="Times New Roman" panose="02020603050405020304" pitchFamily="18" charset="0"/>
              </a:rPr>
              <a:t>with bureaucratic </a:t>
            </a:r>
            <a:r>
              <a:rPr lang="en-US" dirty="0" smtClean="0">
                <a:solidFill>
                  <a:schemeClr val="tx1"/>
                </a:solidFill>
                <a:latin typeface="Times New Roman" panose="02020603050405020304" pitchFamily="18" charset="0"/>
                <a:cs typeface="Times New Roman" panose="02020603050405020304" pitchFamily="18" charset="0"/>
              </a:rPr>
              <a:t>procedures, or </a:t>
            </a:r>
            <a:r>
              <a:rPr lang="en-US" dirty="0">
                <a:solidFill>
                  <a:schemeClr val="tx1"/>
                </a:solidFill>
                <a:latin typeface="Times New Roman" panose="02020603050405020304" pitchFamily="18" charset="0"/>
                <a:cs typeface="Times New Roman" panose="02020603050405020304" pitchFamily="18" charset="0"/>
              </a:rPr>
              <a:t>doing paperwork) than managerial.41 Managers often have to deal with a </a:t>
            </a:r>
            <a:r>
              <a:rPr lang="en-US" dirty="0" smtClean="0">
                <a:solidFill>
                  <a:schemeClr val="tx1"/>
                </a:solidFill>
                <a:latin typeface="Times New Roman" panose="02020603050405020304" pitchFamily="18" charset="0"/>
                <a:cs typeface="Times New Roman" panose="02020603050405020304" pitchFamily="18" charset="0"/>
              </a:rPr>
              <a:t>variety of </a:t>
            </a:r>
            <a:r>
              <a:rPr lang="en-US" dirty="0">
                <a:solidFill>
                  <a:schemeClr val="tx1"/>
                </a:solidFill>
                <a:latin typeface="Times New Roman" panose="02020603050405020304" pitchFamily="18" charset="0"/>
                <a:cs typeface="Times New Roman" panose="02020603050405020304" pitchFamily="18" charset="0"/>
              </a:rPr>
              <a:t>personalities and have to make do with limited resources. It can be a challenge </a:t>
            </a:r>
            <a:r>
              <a:rPr lang="en-US" dirty="0" smtClean="0">
                <a:solidFill>
                  <a:schemeClr val="tx1"/>
                </a:solidFill>
                <a:latin typeface="Times New Roman" panose="02020603050405020304" pitchFamily="18" charset="0"/>
                <a:cs typeface="Times New Roman" panose="02020603050405020304" pitchFamily="18" charset="0"/>
              </a:rPr>
              <a:t>to motivate </a:t>
            </a:r>
            <a:r>
              <a:rPr lang="en-US" dirty="0">
                <a:solidFill>
                  <a:schemeClr val="tx1"/>
                </a:solidFill>
                <a:latin typeface="Times New Roman" panose="02020603050405020304" pitchFamily="18" charset="0"/>
                <a:cs typeface="Times New Roman" panose="02020603050405020304" pitchFamily="18" charset="0"/>
              </a:rPr>
              <a:t>workers in the face of uncertainty and chaos, as this recession has illustrated </a:t>
            </a:r>
            <a:r>
              <a:rPr lang="en-US" dirty="0" smtClean="0">
                <a:solidFill>
                  <a:schemeClr val="tx1"/>
                </a:solidFill>
                <a:latin typeface="Times New Roman" panose="02020603050405020304" pitchFamily="18" charset="0"/>
                <a:cs typeface="Times New Roman" panose="02020603050405020304" pitchFamily="18" charset="0"/>
              </a:rPr>
              <a:t>time and </a:t>
            </a:r>
            <a:r>
              <a:rPr lang="en-US" dirty="0">
                <a:solidFill>
                  <a:schemeClr val="tx1"/>
                </a:solidFill>
                <a:latin typeface="Times New Roman" panose="02020603050405020304" pitchFamily="18" charset="0"/>
                <a:cs typeface="Times New Roman" panose="02020603050405020304" pitchFamily="18" charset="0"/>
              </a:rPr>
              <a:t>time again. And managers may find it difficult to successfully blend the </a:t>
            </a:r>
            <a:r>
              <a:rPr lang="en-US" dirty="0" smtClean="0">
                <a:solidFill>
                  <a:schemeClr val="tx1"/>
                </a:solidFill>
                <a:latin typeface="Times New Roman" panose="02020603050405020304" pitchFamily="18" charset="0"/>
                <a:cs typeface="Times New Roman" panose="02020603050405020304" pitchFamily="18" charset="0"/>
              </a:rPr>
              <a:t>knowledge, skills</a:t>
            </a:r>
            <a:r>
              <a:rPr lang="en-US" dirty="0">
                <a:solidFill>
                  <a:schemeClr val="tx1"/>
                </a:solidFill>
                <a:latin typeface="Times New Roman" panose="02020603050405020304" pitchFamily="18" charset="0"/>
                <a:cs typeface="Times New Roman" panose="02020603050405020304" pitchFamily="18" charset="0"/>
              </a:rPr>
              <a:t>, ambitions, and experiences of a diverse work group. Finally, as a manager, </a:t>
            </a:r>
            <a:r>
              <a:rPr lang="en-US" dirty="0" smtClean="0">
                <a:solidFill>
                  <a:schemeClr val="tx1"/>
                </a:solidFill>
                <a:latin typeface="Times New Roman" panose="02020603050405020304" pitchFamily="18" charset="0"/>
                <a:cs typeface="Times New Roman" panose="02020603050405020304" pitchFamily="18" charset="0"/>
              </a:rPr>
              <a:t>you’re not </a:t>
            </a:r>
            <a:r>
              <a:rPr lang="en-US" dirty="0">
                <a:solidFill>
                  <a:schemeClr val="tx1"/>
                </a:solidFill>
                <a:latin typeface="Times New Roman" panose="02020603050405020304" pitchFamily="18" charset="0"/>
                <a:cs typeface="Times New Roman" panose="02020603050405020304" pitchFamily="18" charset="0"/>
              </a:rPr>
              <a:t>in full control of your destiny. Your success typically is dependent upon others’ </a:t>
            </a:r>
            <a:r>
              <a:rPr lang="en-US" dirty="0" smtClean="0">
                <a:solidFill>
                  <a:schemeClr val="tx1"/>
                </a:solidFill>
                <a:latin typeface="Times New Roman" panose="02020603050405020304" pitchFamily="18" charset="0"/>
                <a:cs typeface="Times New Roman" panose="02020603050405020304" pitchFamily="18" charset="0"/>
              </a:rPr>
              <a:t>work performance.</a:t>
            </a:r>
          </a:p>
          <a:p>
            <a:r>
              <a:rPr lang="en-US" dirty="0" smtClean="0">
                <a:solidFill>
                  <a:schemeClr val="tx1"/>
                </a:solidFill>
                <a:latin typeface="Times New Roman" panose="02020603050405020304" pitchFamily="18" charset="0"/>
                <a:cs typeface="Times New Roman" panose="02020603050405020304" pitchFamily="18" charset="0"/>
              </a:rPr>
              <a:t>Despite </a:t>
            </a:r>
            <a:r>
              <a:rPr lang="en-US" dirty="0">
                <a:solidFill>
                  <a:schemeClr val="tx1"/>
                </a:solidFill>
                <a:latin typeface="Times New Roman" panose="02020603050405020304" pitchFamily="18" charset="0"/>
                <a:cs typeface="Times New Roman" panose="02020603050405020304" pitchFamily="18" charset="0"/>
              </a:rPr>
              <a:t>these challenges, being a manager </a:t>
            </a:r>
            <a:r>
              <a:rPr lang="en-US" i="1" dirty="0">
                <a:solidFill>
                  <a:schemeClr val="tx1"/>
                </a:solidFill>
                <a:latin typeface="Times New Roman" panose="02020603050405020304" pitchFamily="18" charset="0"/>
                <a:cs typeface="Times New Roman" panose="02020603050405020304" pitchFamily="18" charset="0"/>
              </a:rPr>
              <a:t>can be </a:t>
            </a:r>
            <a:r>
              <a:rPr lang="en-US" dirty="0">
                <a:solidFill>
                  <a:schemeClr val="tx1"/>
                </a:solidFill>
                <a:latin typeface="Times New Roman" panose="02020603050405020304" pitchFamily="18" charset="0"/>
                <a:cs typeface="Times New Roman" panose="02020603050405020304" pitchFamily="18" charset="0"/>
              </a:rPr>
              <a:t>rewarding. You’re responsible for </a:t>
            </a:r>
            <a:r>
              <a:rPr lang="en-US" dirty="0" smtClean="0">
                <a:solidFill>
                  <a:schemeClr val="tx1"/>
                </a:solidFill>
                <a:latin typeface="Times New Roman" panose="02020603050405020304" pitchFamily="18" charset="0"/>
                <a:cs typeface="Times New Roman" panose="02020603050405020304" pitchFamily="18" charset="0"/>
              </a:rPr>
              <a:t>creating a </a:t>
            </a:r>
            <a:r>
              <a:rPr lang="en-US" dirty="0">
                <a:solidFill>
                  <a:schemeClr val="tx1"/>
                </a:solidFill>
                <a:latin typeface="Times New Roman" panose="02020603050405020304" pitchFamily="18" charset="0"/>
                <a:cs typeface="Times New Roman" panose="02020603050405020304" pitchFamily="18" charset="0"/>
              </a:rPr>
              <a:t>work environment in which organizational members can do their work to the </a:t>
            </a:r>
            <a:r>
              <a:rPr lang="en-US" dirty="0" smtClean="0">
                <a:solidFill>
                  <a:schemeClr val="tx1"/>
                </a:solidFill>
                <a:latin typeface="Times New Roman" panose="02020603050405020304" pitchFamily="18" charset="0"/>
                <a:cs typeface="Times New Roman" panose="02020603050405020304" pitchFamily="18" charset="0"/>
              </a:rPr>
              <a:t>best of </a:t>
            </a:r>
            <a:r>
              <a:rPr lang="en-US" dirty="0">
                <a:solidFill>
                  <a:schemeClr val="tx1"/>
                </a:solidFill>
                <a:latin typeface="Times New Roman" panose="02020603050405020304" pitchFamily="18" charset="0"/>
                <a:cs typeface="Times New Roman" panose="02020603050405020304" pitchFamily="18" charset="0"/>
              </a:rPr>
              <a:t>their ability and thus help the organization achieve its goals. You help others find </a:t>
            </a:r>
            <a:r>
              <a:rPr lang="en-US" dirty="0" smtClean="0">
                <a:solidFill>
                  <a:schemeClr val="tx1"/>
                </a:solidFill>
                <a:latin typeface="Times New Roman" panose="02020603050405020304" pitchFamily="18" charset="0"/>
                <a:cs typeface="Times New Roman" panose="02020603050405020304" pitchFamily="18" charset="0"/>
              </a:rPr>
              <a:t>meaning and </a:t>
            </a:r>
            <a:r>
              <a:rPr lang="en-US" dirty="0">
                <a:solidFill>
                  <a:schemeClr val="tx1"/>
                </a:solidFill>
                <a:latin typeface="Times New Roman" panose="02020603050405020304" pitchFamily="18" charset="0"/>
                <a:cs typeface="Times New Roman" panose="02020603050405020304" pitchFamily="18" charset="0"/>
              </a:rPr>
              <a:t>fulfillment in their work</a:t>
            </a:r>
            <a:r>
              <a:rPr lang="en-US" dirty="0" smtClean="0">
                <a:solidFill>
                  <a:schemeClr val="tx1"/>
                </a:solidFill>
                <a:latin typeface="Times New Roman" panose="02020603050405020304" pitchFamily="18" charset="0"/>
                <a:cs typeface="Times New Roman" panose="02020603050405020304" pitchFamily="18" charset="0"/>
              </a:rPr>
              <a:t>.</a:t>
            </a:r>
            <a:r>
              <a:rPr lang="en-US" dirty="0">
                <a:solidFill>
                  <a:schemeClr val="tx1"/>
                </a:solidFill>
              </a:rPr>
              <a:t> </a:t>
            </a:r>
            <a:r>
              <a:rPr lang="en-US" dirty="0">
                <a:solidFill>
                  <a:schemeClr val="tx1"/>
                </a:solidFill>
                <a:latin typeface="Times New Roman" panose="02020603050405020304" pitchFamily="18" charset="0"/>
                <a:cs typeface="Times New Roman" panose="02020603050405020304" pitchFamily="18" charset="0"/>
              </a:rPr>
              <a:t>Other rewards may include </a:t>
            </a:r>
            <a:r>
              <a:rPr lang="en-US" dirty="0" smtClean="0">
                <a:solidFill>
                  <a:schemeClr val="tx1"/>
                </a:solidFill>
                <a:latin typeface="Times New Roman" panose="02020603050405020304" pitchFamily="18" charset="0"/>
                <a:cs typeface="Times New Roman" panose="02020603050405020304" pitchFamily="18" charset="0"/>
              </a:rPr>
              <a:t>receiving recognition and </a:t>
            </a:r>
            <a:r>
              <a:rPr lang="en-US" dirty="0">
                <a:solidFill>
                  <a:schemeClr val="tx1"/>
                </a:solidFill>
                <a:latin typeface="Times New Roman" panose="02020603050405020304" pitchFamily="18" charset="0"/>
                <a:cs typeface="Times New Roman" panose="02020603050405020304" pitchFamily="18" charset="0"/>
              </a:rPr>
              <a:t>status in your organization and in the community, playing a role in </a:t>
            </a:r>
            <a:r>
              <a:rPr lang="en-US" dirty="0" smtClean="0">
                <a:solidFill>
                  <a:schemeClr val="tx1"/>
                </a:solidFill>
                <a:latin typeface="Times New Roman" panose="02020603050405020304" pitchFamily="18" charset="0"/>
                <a:cs typeface="Times New Roman" panose="02020603050405020304" pitchFamily="18" charset="0"/>
              </a:rPr>
              <a:t>influencing organizational </a:t>
            </a:r>
            <a:r>
              <a:rPr lang="en-US" dirty="0">
                <a:solidFill>
                  <a:schemeClr val="tx1"/>
                </a:solidFill>
                <a:latin typeface="Times New Roman" panose="02020603050405020304" pitchFamily="18" charset="0"/>
                <a:cs typeface="Times New Roman" panose="02020603050405020304" pitchFamily="18" charset="0"/>
              </a:rPr>
              <a:t>outcomes, and receiving attractive compensation in the form </a:t>
            </a:r>
            <a:r>
              <a:rPr lang="en-US" dirty="0" smtClean="0">
                <a:solidFill>
                  <a:schemeClr val="tx1"/>
                </a:solidFill>
                <a:latin typeface="Times New Roman" panose="02020603050405020304" pitchFamily="18" charset="0"/>
                <a:cs typeface="Times New Roman" panose="02020603050405020304" pitchFamily="18" charset="0"/>
              </a:rPr>
              <a:t>of salaries</a:t>
            </a:r>
            <a:r>
              <a:rPr lang="en-US" dirty="0">
                <a:solidFill>
                  <a:schemeClr val="tx1"/>
                </a:solidFill>
                <a:latin typeface="Times New Roman" panose="02020603050405020304" pitchFamily="18" charset="0"/>
                <a:cs typeface="Times New Roman" panose="02020603050405020304" pitchFamily="18" charset="0"/>
              </a:rPr>
              <a:t>, bonuses, and stock options.</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8766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3458" y="1"/>
            <a:ext cx="8915399" cy="1322024"/>
          </a:xfrm>
        </p:spPr>
        <p:txBody>
          <a:bodyPr>
            <a:normAutofit/>
          </a:bodyPr>
          <a:lstStyle/>
          <a:p>
            <a:pPr algn="ctr"/>
            <a:r>
              <a:rPr lang="en-US" sz="4000" b="1" i="1" u="sng" dirty="0" smtClean="0">
                <a:latin typeface="Times New Roman" panose="02020603050405020304" pitchFamily="18" charset="0"/>
                <a:cs typeface="Times New Roman" panose="02020603050405020304" pitchFamily="18" charset="0"/>
              </a:rPr>
              <a:t>REWARDS AND CHALLENGES OF BEING A MANAGER</a:t>
            </a:r>
            <a:endParaRPr lang="en-US" sz="4000" i="1" u="sng"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079653" y="1322025"/>
            <a:ext cx="11112347" cy="5535975"/>
          </a:xfrm>
        </p:spPr>
        <p:txBody>
          <a:bodyPr>
            <a:noAutofit/>
          </a:bodyPr>
          <a:lstStyle/>
          <a:p>
            <a:pPr algn="just"/>
            <a:endParaRPr lang="en-US"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231668099"/>
              </p:ext>
            </p:extLst>
          </p:nvPr>
        </p:nvGraphicFramePr>
        <p:xfrm>
          <a:off x="1057868" y="1322025"/>
          <a:ext cx="10025354" cy="5900269"/>
        </p:xfrm>
        <a:graphic>
          <a:graphicData uri="http://schemas.openxmlformats.org/drawingml/2006/table">
            <a:tbl>
              <a:tblPr firstRow="1" bandRow="1">
                <a:tableStyleId>{D7AC3CCA-C797-4891-BE02-D94E43425B78}</a:tableStyleId>
              </a:tblPr>
              <a:tblGrid>
                <a:gridCol w="5012677"/>
                <a:gridCol w="5012677"/>
              </a:tblGrid>
              <a:tr h="405100">
                <a:tc>
                  <a:txBody>
                    <a:bodyPr/>
                    <a:lstStyle/>
                    <a:p>
                      <a:pPr marL="285750" indent="-285750" algn="ctr">
                        <a:buFont typeface="Arial" panose="020B0604020202020204" pitchFamily="34" charset="0"/>
                        <a:buChar char="•"/>
                      </a:pPr>
                      <a:r>
                        <a:rPr lang="en-US" sz="1600" i="1" u="sng" dirty="0" smtClean="0">
                          <a:latin typeface="Times New Roman" panose="02020603050405020304" pitchFamily="18" charset="0"/>
                          <a:cs typeface="Times New Roman" panose="02020603050405020304" pitchFamily="18" charset="0"/>
                        </a:rPr>
                        <a:t>REWARDS</a:t>
                      </a:r>
                      <a:endParaRPr lang="en-US" sz="1600" i="1" u="sng" dirty="0">
                        <a:latin typeface="Times New Roman" panose="02020603050405020304" pitchFamily="18" charset="0"/>
                        <a:cs typeface="Times New Roman" panose="02020603050405020304" pitchFamily="18" charset="0"/>
                      </a:endParaRPr>
                    </a:p>
                  </a:txBody>
                  <a:tcPr/>
                </a:tc>
                <a:tc>
                  <a:txBody>
                    <a:bodyPr/>
                    <a:lstStyle/>
                    <a:p>
                      <a:pPr marL="285750" indent="-285750" algn="ctr">
                        <a:buFont typeface="Arial" panose="020B0604020202020204" pitchFamily="34" charset="0"/>
                        <a:buChar char="•"/>
                      </a:pPr>
                      <a:r>
                        <a:rPr lang="en-US" sz="1600" i="1" u="sng" dirty="0" smtClean="0">
                          <a:latin typeface="Times New Roman" panose="02020603050405020304" pitchFamily="18" charset="0"/>
                          <a:cs typeface="Times New Roman" panose="02020603050405020304" pitchFamily="18" charset="0"/>
                        </a:rPr>
                        <a:t>CHALLENGES</a:t>
                      </a:r>
                      <a:endParaRPr lang="en-US" sz="1600" i="1" u="sng" dirty="0">
                        <a:latin typeface="Times New Roman" panose="02020603050405020304" pitchFamily="18" charset="0"/>
                        <a:cs typeface="Times New Roman" panose="02020603050405020304" pitchFamily="18" charset="0"/>
                      </a:endParaRPr>
                    </a:p>
                  </a:txBody>
                  <a:tcPr/>
                </a:tc>
              </a:tr>
              <a:tr h="714883">
                <a:tc>
                  <a:txBody>
                    <a:bodyPr/>
                    <a:lstStyle/>
                    <a:p>
                      <a:pPr marL="285750" indent="-285750">
                        <a:buFont typeface="Arial" panose="020B0604020202020204" pitchFamily="34" charset="0"/>
                        <a:buChar char="•"/>
                      </a:pPr>
                      <a:r>
                        <a:rPr lang="en-US"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Create a work environment in which organizational members can work to the best of their ability.</a:t>
                      </a:r>
                      <a:endParaRPr lang="en-US" sz="16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Do hard work</a:t>
                      </a:r>
                      <a:endParaRPr lang="en-US" sz="1600" dirty="0">
                        <a:latin typeface="Times New Roman" panose="02020603050405020304" pitchFamily="18" charset="0"/>
                        <a:cs typeface="Times New Roman" panose="02020603050405020304" pitchFamily="18" charset="0"/>
                      </a:endParaRPr>
                    </a:p>
                  </a:txBody>
                  <a:tcPr/>
                </a:tc>
              </a:tr>
              <a:tr h="929348">
                <a:tc>
                  <a:txBody>
                    <a:bodyPr/>
                    <a:lstStyle/>
                    <a:p>
                      <a:pPr marL="285750" indent="-285750">
                        <a:buFont typeface="Arial" panose="020B0604020202020204" pitchFamily="34" charset="0"/>
                        <a:buChar char="•"/>
                      </a:pPr>
                      <a:r>
                        <a:rPr lang="en-US"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Have opportunities to think creatively and  use imagination.</a:t>
                      </a:r>
                      <a:endParaRPr lang="en-US" sz="16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May have duties that are more clerical than managerial.</a:t>
                      </a:r>
                      <a:endParaRPr lang="en-US" sz="1600" dirty="0">
                        <a:latin typeface="Times New Roman" panose="02020603050405020304" pitchFamily="18" charset="0"/>
                        <a:cs typeface="Times New Roman" panose="02020603050405020304" pitchFamily="18" charset="0"/>
                      </a:endParaRPr>
                    </a:p>
                  </a:txBody>
                  <a:tcPr/>
                </a:tc>
              </a:tr>
              <a:tr h="714883">
                <a:tc>
                  <a:txBody>
                    <a:bodyPr/>
                    <a:lstStyle/>
                    <a:p>
                      <a:pPr marL="285750" indent="-285750">
                        <a:buFont typeface="Arial" panose="020B0604020202020204" pitchFamily="34" charset="0"/>
                        <a:buChar char="•"/>
                      </a:pPr>
                      <a:r>
                        <a:rPr lang="en-US"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Help others find meaning and fulfillment  in work.</a:t>
                      </a:r>
                      <a:endParaRPr lang="en-US" sz="16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Have to deal with a variety of personalities.</a:t>
                      </a:r>
                      <a:endParaRPr lang="en-US" sz="1600" dirty="0">
                        <a:latin typeface="Times New Roman" panose="02020603050405020304" pitchFamily="18" charset="0"/>
                        <a:cs typeface="Times New Roman" panose="02020603050405020304" pitchFamily="18" charset="0"/>
                      </a:endParaRPr>
                    </a:p>
                  </a:txBody>
                  <a:tcPr/>
                </a:tc>
              </a:tr>
              <a:tr h="500418">
                <a:tc>
                  <a:txBody>
                    <a:bodyPr/>
                    <a:lstStyle/>
                    <a:p>
                      <a:pPr marL="285750" indent="-285750">
                        <a:buFont typeface="Arial" panose="020B0604020202020204" pitchFamily="34" charset="0"/>
                        <a:buChar char="•"/>
                      </a:pPr>
                      <a:r>
                        <a:rPr lang="en-US"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Support, coach, and nurture others</a:t>
                      </a:r>
                      <a:endParaRPr lang="en-US" sz="16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Often have to make do with limited resources.</a:t>
                      </a:r>
                      <a:endParaRPr lang="en-US" sz="1600" dirty="0">
                        <a:latin typeface="Times New Roman" panose="02020603050405020304" pitchFamily="18" charset="0"/>
                        <a:cs typeface="Times New Roman" panose="02020603050405020304" pitchFamily="18" charset="0"/>
                      </a:endParaRPr>
                    </a:p>
                  </a:txBody>
                  <a:tcPr/>
                </a:tc>
              </a:tr>
              <a:tr h="500418">
                <a:tc>
                  <a:txBody>
                    <a:bodyPr/>
                    <a:lstStyle/>
                    <a:p>
                      <a:pPr marL="285750" indent="-285750">
                        <a:buFont typeface="Arial" panose="020B0604020202020204" pitchFamily="34" charset="0"/>
                        <a:buChar char="•"/>
                      </a:pPr>
                      <a:r>
                        <a:rPr lang="en-US"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Work with a variety of people</a:t>
                      </a:r>
                      <a:endParaRPr lang="en-US" sz="16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Motivate workers in chaotic and uncertain Situations.</a:t>
                      </a:r>
                      <a:endParaRPr lang="en-US" sz="1600" dirty="0">
                        <a:latin typeface="Times New Roman" panose="02020603050405020304" pitchFamily="18" charset="0"/>
                        <a:cs typeface="Times New Roman" panose="02020603050405020304" pitchFamily="18" charset="0"/>
                      </a:endParaRPr>
                    </a:p>
                  </a:txBody>
                  <a:tcPr/>
                </a:tc>
              </a:tr>
              <a:tr h="714883">
                <a:tc>
                  <a:txBody>
                    <a:bodyPr/>
                    <a:lstStyle/>
                    <a:p>
                      <a:pPr marL="285750" indent="-285750">
                        <a:buFont typeface="Arial" panose="020B0604020202020204" pitchFamily="34" charset="0"/>
                        <a:buChar char="•"/>
                      </a:pPr>
                      <a:r>
                        <a:rPr lang="en-US"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Receive recognition and status in organization and community.</a:t>
                      </a:r>
                      <a:endParaRPr lang="en-US" sz="16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Blend knowledge, skills, ambitions, and experiences of a diverse work group</a:t>
                      </a:r>
                      <a:endParaRPr lang="en-US" sz="1600" dirty="0">
                        <a:latin typeface="Times New Roman" panose="02020603050405020304" pitchFamily="18" charset="0"/>
                        <a:cs typeface="Times New Roman" panose="02020603050405020304" pitchFamily="18" charset="0"/>
                      </a:endParaRPr>
                    </a:p>
                  </a:txBody>
                  <a:tcPr/>
                </a:tc>
              </a:tr>
              <a:tr h="500418">
                <a:tc>
                  <a:txBody>
                    <a:bodyPr/>
                    <a:lstStyle/>
                    <a:p>
                      <a:pPr marL="285750" indent="-285750">
                        <a:buFont typeface="Arial" panose="020B0604020202020204" pitchFamily="34" charset="0"/>
                        <a:buChar char="•"/>
                      </a:pPr>
                      <a:r>
                        <a:rPr lang="en-US"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Play a role in influencing organizational Outcomes.</a:t>
                      </a:r>
                      <a:endParaRPr lang="en-US" sz="16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Success depends on others’ work Performance.</a:t>
                      </a:r>
                      <a:endParaRPr lang="en-US" sz="1600" dirty="0">
                        <a:latin typeface="Times New Roman" panose="02020603050405020304" pitchFamily="18" charset="0"/>
                        <a:cs typeface="Times New Roman" panose="02020603050405020304" pitchFamily="18" charset="0"/>
                      </a:endParaRPr>
                    </a:p>
                  </a:txBody>
                  <a:tcPr/>
                </a:tc>
              </a:tr>
              <a:tr h="340798">
                <a:tc>
                  <a:txBody>
                    <a:bodyPr/>
                    <a:lstStyle/>
                    <a:p>
                      <a:pPr marL="285750" indent="-285750">
                        <a:buFont typeface="Arial" panose="020B0604020202020204" pitchFamily="34" charset="0"/>
                        <a:buChar char="•"/>
                      </a:pPr>
                      <a:r>
                        <a:rPr lang="en-US"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Receive appropriate compensation in the form of salaries, bonuses, and stock options</a:t>
                      </a:r>
                      <a:endParaRPr lang="en-US" sz="16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txBody>
                  <a:tcPr/>
                </a:tc>
              </a:tr>
              <a:tr h="340798">
                <a:tc>
                  <a:txBody>
                    <a:bodyPr/>
                    <a:lstStyle/>
                    <a:p>
                      <a:pPr marL="285750" indent="-285750">
                        <a:buFont typeface="Arial" panose="020B0604020202020204" pitchFamily="34" charset="0"/>
                        <a:buChar char="•"/>
                      </a:pPr>
                      <a:r>
                        <a:rPr lang="en-US"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Good managers are needed by organizations</a:t>
                      </a:r>
                      <a:endParaRPr lang="en-US" sz="16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322272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5301" y="161401"/>
            <a:ext cx="8911687" cy="488594"/>
          </a:xfrm>
        </p:spPr>
        <p:txBody>
          <a:bodyPr>
            <a:normAutofit fontScale="90000"/>
          </a:bodyPr>
          <a:lstStyle/>
          <a:p>
            <a:pPr algn="ctr"/>
            <a:r>
              <a:rPr lang="en-US" dirty="0" smtClean="0">
                <a:latin typeface="Algerian" panose="04020705040A02060702" pitchFamily="82" charset="0"/>
              </a:rPr>
              <a:t>FAYOL’S FOURTEEN PRINCIPLES</a:t>
            </a:r>
            <a:endParaRPr lang="en-US" dirty="0">
              <a:latin typeface="Algerian" panose="04020705040A02060702" pitchFamily="82" charset="0"/>
            </a:endParaRPr>
          </a:p>
        </p:txBody>
      </p:sp>
      <p:sp>
        <p:nvSpPr>
          <p:cNvPr id="3" name="Content Placeholder 2"/>
          <p:cNvSpPr>
            <a:spLocks noGrp="1"/>
          </p:cNvSpPr>
          <p:nvPr>
            <p:ph idx="1"/>
          </p:nvPr>
        </p:nvSpPr>
        <p:spPr>
          <a:xfrm>
            <a:off x="1476260" y="649995"/>
            <a:ext cx="10028352" cy="6208005"/>
          </a:xfrm>
        </p:spPr>
        <p:txBody>
          <a:bodyPr/>
          <a:lstStyle/>
          <a:p>
            <a:pPr marL="0" indent="0" algn="just">
              <a:buNone/>
            </a:pPr>
            <a:r>
              <a:rPr lang="en-US" dirty="0" err="1">
                <a:solidFill>
                  <a:schemeClr val="tx1"/>
                </a:solidFill>
                <a:latin typeface="Times New Roman" panose="02020603050405020304" pitchFamily="18" charset="0"/>
                <a:cs typeface="Times New Roman" panose="02020603050405020304" pitchFamily="18" charset="0"/>
              </a:rPr>
              <a:t>Fayol</a:t>
            </a:r>
            <a:r>
              <a:rPr lang="en-US" dirty="0">
                <a:solidFill>
                  <a:schemeClr val="tx1"/>
                </a:solidFill>
                <a:latin typeface="Times New Roman" panose="02020603050405020304" pitchFamily="18" charset="0"/>
                <a:cs typeface="Times New Roman" panose="02020603050405020304" pitchFamily="18" charset="0"/>
              </a:rPr>
              <a:t> described the practice of management as something distinct </a:t>
            </a:r>
            <a:r>
              <a:rPr lang="en-US" dirty="0" smtClean="0">
                <a:solidFill>
                  <a:schemeClr val="tx1"/>
                </a:solidFill>
                <a:latin typeface="Times New Roman" panose="02020603050405020304" pitchFamily="18" charset="0"/>
                <a:cs typeface="Times New Roman" panose="02020603050405020304" pitchFamily="18" charset="0"/>
              </a:rPr>
              <a:t>from accounting</a:t>
            </a:r>
            <a:r>
              <a:rPr lang="en-US" dirty="0">
                <a:solidFill>
                  <a:schemeClr val="tx1"/>
                </a:solidFill>
                <a:latin typeface="Times New Roman" panose="02020603050405020304" pitchFamily="18" charset="0"/>
                <a:cs typeface="Times New Roman" panose="02020603050405020304" pitchFamily="18" charset="0"/>
              </a:rPr>
              <a:t>, finance, production, distribution, and other typical business </a:t>
            </a:r>
            <a:r>
              <a:rPr lang="en-US" dirty="0" smtClean="0">
                <a:solidFill>
                  <a:schemeClr val="tx1"/>
                </a:solidFill>
                <a:latin typeface="Times New Roman" panose="02020603050405020304" pitchFamily="18" charset="0"/>
                <a:cs typeface="Times New Roman" panose="02020603050405020304" pitchFamily="18" charset="0"/>
              </a:rPr>
              <a:t>functions. His </a:t>
            </a:r>
            <a:r>
              <a:rPr lang="en-US" dirty="0">
                <a:solidFill>
                  <a:schemeClr val="tx1"/>
                </a:solidFill>
                <a:latin typeface="Times New Roman" panose="02020603050405020304" pitchFamily="18" charset="0"/>
                <a:cs typeface="Times New Roman" panose="02020603050405020304" pitchFamily="18" charset="0"/>
              </a:rPr>
              <a:t>belief that management was an activity common to all business </a:t>
            </a:r>
            <a:r>
              <a:rPr lang="en-US" dirty="0" smtClean="0">
                <a:solidFill>
                  <a:schemeClr val="tx1"/>
                </a:solidFill>
                <a:latin typeface="Times New Roman" panose="02020603050405020304" pitchFamily="18" charset="0"/>
                <a:cs typeface="Times New Roman" panose="02020603050405020304" pitchFamily="18" charset="0"/>
              </a:rPr>
              <a:t>endeavors, government</a:t>
            </a:r>
            <a:r>
              <a:rPr lang="en-US" dirty="0">
                <a:solidFill>
                  <a:schemeClr val="tx1"/>
                </a:solidFill>
                <a:latin typeface="Times New Roman" panose="02020603050405020304" pitchFamily="18" charset="0"/>
                <a:cs typeface="Times New Roman" panose="02020603050405020304" pitchFamily="18" charset="0"/>
              </a:rPr>
              <a:t>, and even the home led him to develop 14 </a:t>
            </a:r>
            <a:r>
              <a:rPr lang="en-US" b="1" dirty="0">
                <a:solidFill>
                  <a:schemeClr val="tx1"/>
                </a:solidFill>
                <a:latin typeface="Times New Roman" panose="02020603050405020304" pitchFamily="18" charset="0"/>
                <a:cs typeface="Times New Roman" panose="02020603050405020304" pitchFamily="18" charset="0"/>
              </a:rPr>
              <a:t>principles </a:t>
            </a:r>
            <a:r>
              <a:rPr lang="en-US" b="1" dirty="0" smtClean="0">
                <a:solidFill>
                  <a:schemeClr val="tx1"/>
                </a:solidFill>
                <a:latin typeface="Times New Roman" panose="02020603050405020304" pitchFamily="18" charset="0"/>
                <a:cs typeface="Times New Roman" panose="02020603050405020304" pitchFamily="18" charset="0"/>
              </a:rPr>
              <a:t>of management</a:t>
            </a:r>
            <a:r>
              <a:rPr lang="en-US" dirty="0" smtClean="0">
                <a:solidFill>
                  <a:schemeClr val="tx1"/>
                </a:solidFill>
                <a:latin typeface="Times New Roman" panose="02020603050405020304" pitchFamily="18" charset="0"/>
                <a:cs typeface="Times New Roman" panose="02020603050405020304" pitchFamily="18" charset="0"/>
              </a:rPr>
              <a:t>—fundamental </a:t>
            </a:r>
            <a:r>
              <a:rPr lang="en-US" dirty="0">
                <a:solidFill>
                  <a:schemeClr val="tx1"/>
                </a:solidFill>
                <a:latin typeface="Times New Roman" panose="02020603050405020304" pitchFamily="18" charset="0"/>
                <a:cs typeface="Times New Roman" panose="02020603050405020304" pitchFamily="18" charset="0"/>
              </a:rPr>
              <a:t>rules of management that could be applied to </a:t>
            </a:r>
            <a:r>
              <a:rPr lang="en-US" dirty="0" smtClean="0">
                <a:solidFill>
                  <a:schemeClr val="tx1"/>
                </a:solidFill>
                <a:latin typeface="Times New Roman" panose="02020603050405020304" pitchFamily="18" charset="0"/>
                <a:cs typeface="Times New Roman" panose="02020603050405020304" pitchFamily="18" charset="0"/>
              </a:rPr>
              <a:t>all organizational </a:t>
            </a:r>
            <a:r>
              <a:rPr lang="en-US" dirty="0">
                <a:solidFill>
                  <a:schemeClr val="tx1"/>
                </a:solidFill>
                <a:latin typeface="Times New Roman" panose="02020603050405020304" pitchFamily="18" charset="0"/>
                <a:cs typeface="Times New Roman" panose="02020603050405020304" pitchFamily="18" charset="0"/>
              </a:rPr>
              <a:t>situations and taught in schools. These principles are </a:t>
            </a:r>
            <a:r>
              <a:rPr lang="en-US" dirty="0" smtClean="0">
                <a:solidFill>
                  <a:schemeClr val="tx1"/>
                </a:solidFill>
                <a:latin typeface="Times New Roman" panose="02020603050405020304" pitchFamily="18" charset="0"/>
                <a:cs typeface="Times New Roman" panose="02020603050405020304" pitchFamily="18" charset="0"/>
              </a:rPr>
              <a:t>shown as follows:</a:t>
            </a:r>
          </a:p>
          <a:p>
            <a:pPr marL="0" indent="0">
              <a:buNone/>
            </a:pPr>
            <a:r>
              <a:rPr lang="en-US" b="1" dirty="0">
                <a:solidFill>
                  <a:schemeClr val="tx1"/>
                </a:solidFill>
                <a:latin typeface="Times New Roman" panose="02020603050405020304" pitchFamily="18" charset="0"/>
                <a:cs typeface="Times New Roman" panose="02020603050405020304" pitchFamily="18" charset="0"/>
              </a:rPr>
              <a:t>1. </a:t>
            </a:r>
            <a:r>
              <a:rPr lang="en-US" b="1" i="1" u="sng" dirty="0" smtClean="0">
                <a:solidFill>
                  <a:schemeClr val="tx1"/>
                </a:solidFill>
                <a:latin typeface="Times New Roman" panose="02020603050405020304" pitchFamily="18" charset="0"/>
                <a:cs typeface="Times New Roman" panose="02020603050405020304" pitchFamily="18" charset="0"/>
              </a:rPr>
              <a:t>DIVISION OF WORK: </a:t>
            </a:r>
            <a:r>
              <a:rPr lang="en-US" dirty="0" smtClean="0">
                <a:solidFill>
                  <a:schemeClr val="tx1"/>
                </a:solidFill>
                <a:latin typeface="Times New Roman" panose="02020603050405020304" pitchFamily="18" charset="0"/>
                <a:cs typeface="Times New Roman" panose="02020603050405020304" pitchFamily="18" charset="0"/>
              </a:rPr>
              <a:t>Specialization </a:t>
            </a:r>
            <a:r>
              <a:rPr lang="en-US" dirty="0">
                <a:solidFill>
                  <a:schemeClr val="tx1"/>
                </a:solidFill>
                <a:latin typeface="Times New Roman" panose="02020603050405020304" pitchFamily="18" charset="0"/>
                <a:cs typeface="Times New Roman" panose="02020603050405020304" pitchFamily="18" charset="0"/>
              </a:rPr>
              <a:t>increases output by making employees more efficient.</a:t>
            </a:r>
          </a:p>
          <a:p>
            <a:pPr marL="0" indent="0">
              <a:buNone/>
            </a:pPr>
            <a:r>
              <a:rPr lang="en-US" b="1" dirty="0">
                <a:solidFill>
                  <a:schemeClr val="tx1"/>
                </a:solidFill>
                <a:latin typeface="Times New Roman" panose="02020603050405020304" pitchFamily="18" charset="0"/>
                <a:cs typeface="Times New Roman" panose="02020603050405020304" pitchFamily="18" charset="0"/>
              </a:rPr>
              <a:t>2. </a:t>
            </a:r>
            <a:r>
              <a:rPr lang="en-US" b="1" i="1" u="sng" dirty="0" smtClean="0">
                <a:solidFill>
                  <a:schemeClr val="tx1"/>
                </a:solidFill>
                <a:latin typeface="Times New Roman" panose="02020603050405020304" pitchFamily="18" charset="0"/>
                <a:cs typeface="Times New Roman" panose="02020603050405020304" pitchFamily="18" charset="0"/>
              </a:rPr>
              <a:t>AUTHORITY : </a:t>
            </a:r>
            <a:r>
              <a:rPr lang="en-US" dirty="0" smtClean="0">
                <a:solidFill>
                  <a:schemeClr val="tx1"/>
                </a:solidFill>
                <a:latin typeface="Times New Roman" panose="02020603050405020304" pitchFamily="18" charset="0"/>
                <a:cs typeface="Times New Roman" panose="02020603050405020304" pitchFamily="18" charset="0"/>
              </a:rPr>
              <a:t>Managers </a:t>
            </a:r>
            <a:r>
              <a:rPr lang="en-US" dirty="0">
                <a:solidFill>
                  <a:schemeClr val="tx1"/>
                </a:solidFill>
                <a:latin typeface="Times New Roman" panose="02020603050405020304" pitchFamily="18" charset="0"/>
                <a:cs typeface="Times New Roman" panose="02020603050405020304" pitchFamily="18" charset="0"/>
              </a:rPr>
              <a:t>must be able to give orders, and authority gives them this right.</a:t>
            </a:r>
          </a:p>
          <a:p>
            <a:pPr marL="0" indent="0">
              <a:buNone/>
            </a:pPr>
            <a:r>
              <a:rPr lang="en-US" b="1" dirty="0">
                <a:solidFill>
                  <a:schemeClr val="tx1"/>
                </a:solidFill>
                <a:latin typeface="Times New Roman" panose="02020603050405020304" pitchFamily="18" charset="0"/>
                <a:cs typeface="Times New Roman" panose="02020603050405020304" pitchFamily="18" charset="0"/>
              </a:rPr>
              <a:t>3. </a:t>
            </a:r>
            <a:r>
              <a:rPr lang="en-US" b="1" i="1" u="sng" dirty="0" smtClean="0">
                <a:solidFill>
                  <a:schemeClr val="tx1"/>
                </a:solidFill>
                <a:latin typeface="Times New Roman" panose="02020603050405020304" pitchFamily="18" charset="0"/>
                <a:cs typeface="Times New Roman" panose="02020603050405020304" pitchFamily="18" charset="0"/>
              </a:rPr>
              <a:t>DISCIPLINE : </a:t>
            </a:r>
            <a:r>
              <a:rPr lang="en-US" dirty="0" smtClean="0">
                <a:solidFill>
                  <a:schemeClr val="tx1"/>
                </a:solidFill>
                <a:latin typeface="Times New Roman" panose="02020603050405020304" pitchFamily="18" charset="0"/>
                <a:cs typeface="Times New Roman" panose="02020603050405020304" pitchFamily="18" charset="0"/>
              </a:rPr>
              <a:t>Employees </a:t>
            </a:r>
            <a:r>
              <a:rPr lang="en-US" dirty="0">
                <a:solidFill>
                  <a:schemeClr val="tx1"/>
                </a:solidFill>
                <a:latin typeface="Times New Roman" panose="02020603050405020304" pitchFamily="18" charset="0"/>
                <a:cs typeface="Times New Roman" panose="02020603050405020304" pitchFamily="18" charset="0"/>
              </a:rPr>
              <a:t>must obey and respect the rules that govern the organization.</a:t>
            </a:r>
          </a:p>
          <a:p>
            <a:pPr marL="0" indent="0">
              <a:buNone/>
            </a:pPr>
            <a:r>
              <a:rPr lang="en-US" b="1" dirty="0">
                <a:solidFill>
                  <a:schemeClr val="tx1"/>
                </a:solidFill>
                <a:latin typeface="Times New Roman" panose="02020603050405020304" pitchFamily="18" charset="0"/>
                <a:cs typeface="Times New Roman" panose="02020603050405020304" pitchFamily="18" charset="0"/>
              </a:rPr>
              <a:t>4. </a:t>
            </a:r>
            <a:r>
              <a:rPr lang="en-US" b="1" i="1" u="sng" dirty="0" smtClean="0">
                <a:solidFill>
                  <a:schemeClr val="tx1"/>
                </a:solidFill>
                <a:latin typeface="Times New Roman" panose="02020603050405020304" pitchFamily="18" charset="0"/>
                <a:cs typeface="Times New Roman" panose="02020603050405020304" pitchFamily="18" charset="0"/>
              </a:rPr>
              <a:t>UNITY OF COMMAND</a:t>
            </a:r>
            <a:r>
              <a:rPr lang="en-US" b="1" dirty="0">
                <a:solidFill>
                  <a:schemeClr val="tx1"/>
                </a:solidFill>
                <a:latin typeface="Times New Roman" panose="02020603050405020304" pitchFamily="18" charset="0"/>
                <a:cs typeface="Times New Roman" panose="02020603050405020304" pitchFamily="18" charset="0"/>
              </a:rPr>
              <a:t> </a:t>
            </a:r>
            <a:r>
              <a:rPr lang="en-US" b="1"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Every </a:t>
            </a:r>
            <a:r>
              <a:rPr lang="en-US" dirty="0">
                <a:solidFill>
                  <a:schemeClr val="tx1"/>
                </a:solidFill>
                <a:latin typeface="Times New Roman" panose="02020603050405020304" pitchFamily="18" charset="0"/>
                <a:cs typeface="Times New Roman" panose="02020603050405020304" pitchFamily="18" charset="0"/>
              </a:rPr>
              <a:t>employee should receive orders from only one superior.</a:t>
            </a:r>
          </a:p>
          <a:p>
            <a:pPr marL="0" indent="0">
              <a:buNone/>
            </a:pPr>
            <a:r>
              <a:rPr lang="en-US" b="1" dirty="0">
                <a:solidFill>
                  <a:schemeClr val="tx1"/>
                </a:solidFill>
                <a:latin typeface="Times New Roman" panose="02020603050405020304" pitchFamily="18" charset="0"/>
                <a:cs typeface="Times New Roman" panose="02020603050405020304" pitchFamily="18" charset="0"/>
              </a:rPr>
              <a:t>5. </a:t>
            </a:r>
            <a:r>
              <a:rPr lang="en-US" b="1" i="1" u="sng" dirty="0" smtClean="0">
                <a:solidFill>
                  <a:schemeClr val="tx1"/>
                </a:solidFill>
                <a:latin typeface="Times New Roman" panose="02020603050405020304" pitchFamily="18" charset="0"/>
                <a:cs typeface="Times New Roman" panose="02020603050405020304" pitchFamily="18" charset="0"/>
              </a:rPr>
              <a:t>UNITY OF DIRECTION</a:t>
            </a:r>
            <a:r>
              <a:rPr lang="en-US" b="1" dirty="0">
                <a:solidFill>
                  <a:schemeClr val="tx1"/>
                </a:solidFill>
                <a:latin typeface="Times New Roman" panose="02020603050405020304" pitchFamily="18" charset="0"/>
                <a:cs typeface="Times New Roman" panose="02020603050405020304" pitchFamily="18" charset="0"/>
              </a:rPr>
              <a:t> </a:t>
            </a:r>
            <a:r>
              <a:rPr lang="en-US" b="1"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latin typeface="Times New Roman" panose="02020603050405020304" pitchFamily="18" charset="0"/>
                <a:cs typeface="Times New Roman" panose="02020603050405020304" pitchFamily="18" charset="0"/>
              </a:rPr>
              <a:t>The </a:t>
            </a:r>
            <a:r>
              <a:rPr lang="en-US" dirty="0">
                <a:solidFill>
                  <a:schemeClr val="tx1"/>
                </a:solidFill>
                <a:latin typeface="Times New Roman" panose="02020603050405020304" pitchFamily="18" charset="0"/>
                <a:cs typeface="Times New Roman" panose="02020603050405020304" pitchFamily="18" charset="0"/>
              </a:rPr>
              <a:t>organization should have a single plan of action to guide </a:t>
            </a:r>
            <a:r>
              <a:rPr lang="en-US" dirty="0" smtClean="0">
                <a:solidFill>
                  <a:schemeClr val="tx1"/>
                </a:solidFill>
                <a:latin typeface="Times New Roman" panose="02020603050405020304" pitchFamily="18" charset="0"/>
                <a:cs typeface="Times New Roman" panose="02020603050405020304" pitchFamily="18" charset="0"/>
              </a:rPr>
              <a:t>managers and workers.</a:t>
            </a:r>
          </a:p>
          <a:p>
            <a:pPr marL="0" indent="0">
              <a:buNone/>
            </a:pPr>
            <a:r>
              <a:rPr lang="en-US" b="1" i="1" u="sng" dirty="0" smtClean="0">
                <a:solidFill>
                  <a:schemeClr val="tx1"/>
                </a:solidFill>
                <a:latin typeface="Times New Roman" panose="02020603050405020304" pitchFamily="18" charset="0"/>
                <a:cs typeface="Times New Roman" panose="02020603050405020304" pitchFamily="18" charset="0"/>
              </a:rPr>
              <a:t>SUBORDINATION OF INDIVIDUAL INTERESTS TO THE GENERAL INTEREST</a:t>
            </a:r>
            <a:r>
              <a:rPr lang="en-US" b="1" dirty="0">
                <a:solidFill>
                  <a:schemeClr val="tx1"/>
                </a:solidFill>
                <a:latin typeface="Times New Roman" panose="02020603050405020304" pitchFamily="18" charset="0"/>
                <a:cs typeface="Times New Roman" panose="02020603050405020304" pitchFamily="18" charset="0"/>
              </a:rPr>
              <a:t> </a:t>
            </a:r>
            <a:r>
              <a:rPr lang="en-US" b="1" dirty="0" smtClean="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The interests of any </a:t>
            </a:r>
            <a:r>
              <a:rPr lang="en-US" dirty="0" smtClean="0">
                <a:solidFill>
                  <a:schemeClr val="tx1"/>
                </a:solidFill>
                <a:latin typeface="Times New Roman" panose="02020603050405020304" pitchFamily="18" charset="0"/>
                <a:cs typeface="Times New Roman" panose="02020603050405020304" pitchFamily="18" charset="0"/>
              </a:rPr>
              <a:t>one employee </a:t>
            </a:r>
            <a:r>
              <a:rPr lang="en-US" dirty="0">
                <a:solidFill>
                  <a:schemeClr val="tx1"/>
                </a:solidFill>
                <a:latin typeface="Times New Roman" panose="02020603050405020304" pitchFamily="18" charset="0"/>
                <a:cs typeface="Times New Roman" panose="02020603050405020304" pitchFamily="18" charset="0"/>
              </a:rPr>
              <a:t>or group of employees should not take precedence over the interests of </a:t>
            </a:r>
            <a:r>
              <a:rPr lang="en-US" dirty="0" smtClean="0">
                <a:solidFill>
                  <a:schemeClr val="tx1"/>
                </a:solidFill>
                <a:latin typeface="Times New Roman" panose="02020603050405020304" pitchFamily="18" charset="0"/>
                <a:cs typeface="Times New Roman" panose="02020603050405020304" pitchFamily="18" charset="0"/>
              </a:rPr>
              <a:t>the organization </a:t>
            </a:r>
            <a:r>
              <a:rPr lang="en-US" dirty="0">
                <a:solidFill>
                  <a:schemeClr val="tx1"/>
                </a:solidFill>
                <a:latin typeface="Times New Roman" panose="02020603050405020304" pitchFamily="18" charset="0"/>
                <a:cs typeface="Times New Roman" panose="02020603050405020304" pitchFamily="18" charset="0"/>
              </a:rPr>
              <a:t>as a whole.</a:t>
            </a:r>
          </a:p>
          <a:p>
            <a:pPr marL="0" indent="0">
              <a:buNone/>
            </a:pPr>
            <a:r>
              <a:rPr lang="en-US" b="1" dirty="0">
                <a:solidFill>
                  <a:schemeClr val="tx1"/>
                </a:solidFill>
                <a:latin typeface="Times New Roman" panose="02020603050405020304" pitchFamily="18" charset="0"/>
                <a:cs typeface="Times New Roman" panose="02020603050405020304" pitchFamily="18" charset="0"/>
              </a:rPr>
              <a:t>7. </a:t>
            </a:r>
            <a:r>
              <a:rPr lang="en-US" b="1" i="1" u="sng" dirty="0" smtClean="0">
                <a:solidFill>
                  <a:schemeClr val="tx1"/>
                </a:solidFill>
                <a:latin typeface="Times New Roman" panose="02020603050405020304" pitchFamily="18" charset="0"/>
                <a:cs typeface="Times New Roman" panose="02020603050405020304" pitchFamily="18" charset="0"/>
              </a:rPr>
              <a:t>REMUNERATION : </a:t>
            </a:r>
            <a:r>
              <a:rPr lang="en-US" dirty="0" smtClean="0">
                <a:solidFill>
                  <a:schemeClr val="tx1"/>
                </a:solidFill>
                <a:latin typeface="Times New Roman" panose="02020603050405020304" pitchFamily="18" charset="0"/>
                <a:cs typeface="Times New Roman" panose="02020603050405020304" pitchFamily="18" charset="0"/>
              </a:rPr>
              <a:t>Workers </a:t>
            </a:r>
            <a:r>
              <a:rPr lang="en-US" dirty="0">
                <a:solidFill>
                  <a:schemeClr val="tx1"/>
                </a:solidFill>
                <a:latin typeface="Times New Roman" panose="02020603050405020304" pitchFamily="18" charset="0"/>
                <a:cs typeface="Times New Roman" panose="02020603050405020304" pitchFamily="18" charset="0"/>
              </a:rPr>
              <a:t>must be paid a fair wage for their services.</a:t>
            </a:r>
          </a:p>
          <a:p>
            <a:pPr marL="0" indent="0">
              <a:buNone/>
            </a:pPr>
            <a:r>
              <a:rPr lang="en-US" b="1" dirty="0">
                <a:solidFill>
                  <a:schemeClr val="tx1"/>
                </a:solidFill>
                <a:latin typeface="Times New Roman" panose="02020603050405020304" pitchFamily="18" charset="0"/>
                <a:cs typeface="Times New Roman" panose="02020603050405020304" pitchFamily="18" charset="0"/>
              </a:rPr>
              <a:t>8. </a:t>
            </a:r>
            <a:r>
              <a:rPr lang="en-US" b="1" i="1" u="sng" dirty="0" smtClean="0">
                <a:solidFill>
                  <a:schemeClr val="tx1"/>
                </a:solidFill>
                <a:latin typeface="Times New Roman" panose="02020603050405020304" pitchFamily="18" charset="0"/>
                <a:cs typeface="Times New Roman" panose="02020603050405020304" pitchFamily="18" charset="0"/>
              </a:rPr>
              <a:t>CENTRALIZATION : </a:t>
            </a:r>
            <a:r>
              <a:rPr lang="en-US" dirty="0" smtClean="0">
                <a:solidFill>
                  <a:schemeClr val="tx1"/>
                </a:solidFill>
                <a:latin typeface="Times New Roman" panose="02020603050405020304" pitchFamily="18" charset="0"/>
                <a:cs typeface="Times New Roman" panose="02020603050405020304" pitchFamily="18" charset="0"/>
              </a:rPr>
              <a:t>This </a:t>
            </a:r>
            <a:r>
              <a:rPr lang="en-US" dirty="0">
                <a:solidFill>
                  <a:schemeClr val="tx1"/>
                </a:solidFill>
                <a:latin typeface="Times New Roman" panose="02020603050405020304" pitchFamily="18" charset="0"/>
                <a:cs typeface="Times New Roman" panose="02020603050405020304" pitchFamily="18" charset="0"/>
              </a:rPr>
              <a:t>term refers to the degree to which subordinates are involved in</a:t>
            </a:r>
          </a:p>
          <a:p>
            <a:pPr marL="0" indent="0">
              <a:buNone/>
            </a:pPr>
            <a:r>
              <a:rPr lang="en-US" dirty="0">
                <a:solidFill>
                  <a:schemeClr val="tx1"/>
                </a:solidFill>
                <a:latin typeface="Times New Roman" panose="02020603050405020304" pitchFamily="18" charset="0"/>
                <a:cs typeface="Times New Roman" panose="02020603050405020304" pitchFamily="18" charset="0"/>
              </a:rPr>
              <a:t>decision making</a:t>
            </a:r>
            <a:endParaRPr lang="en-US"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9031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5301" y="161401"/>
            <a:ext cx="8911687" cy="488594"/>
          </a:xfrm>
        </p:spPr>
        <p:txBody>
          <a:bodyPr>
            <a:normAutofit fontScale="90000"/>
          </a:bodyPr>
          <a:lstStyle/>
          <a:p>
            <a:pPr algn="ctr"/>
            <a:r>
              <a:rPr lang="en-US" dirty="0" smtClean="0">
                <a:latin typeface="Algerian" panose="04020705040A02060702" pitchFamily="82" charset="0"/>
              </a:rPr>
              <a:t>FAYOL’S FOURTEEN PRINCIPLES</a:t>
            </a:r>
            <a:endParaRPr lang="en-US" dirty="0">
              <a:latin typeface="Algerian" panose="04020705040A02060702" pitchFamily="82" charset="0"/>
            </a:endParaRPr>
          </a:p>
        </p:txBody>
      </p:sp>
      <p:sp>
        <p:nvSpPr>
          <p:cNvPr id="3" name="Content Placeholder 2"/>
          <p:cNvSpPr>
            <a:spLocks noGrp="1"/>
          </p:cNvSpPr>
          <p:nvPr>
            <p:ph idx="1"/>
          </p:nvPr>
        </p:nvSpPr>
        <p:spPr>
          <a:xfrm>
            <a:off x="1476260" y="649995"/>
            <a:ext cx="10028352" cy="6208005"/>
          </a:xfrm>
        </p:spPr>
        <p:txBody>
          <a:bodyPr>
            <a:normAutofit/>
          </a:bodyPr>
          <a:lstStyle/>
          <a:p>
            <a:pPr marL="0" indent="0">
              <a:buNone/>
            </a:pPr>
            <a:r>
              <a:rPr lang="en-US" sz="2000" b="1" dirty="0">
                <a:solidFill>
                  <a:schemeClr val="tx1"/>
                </a:solidFill>
                <a:latin typeface="Times New Roman" panose="02020603050405020304" pitchFamily="18" charset="0"/>
                <a:cs typeface="Times New Roman" panose="02020603050405020304" pitchFamily="18" charset="0"/>
              </a:rPr>
              <a:t>9. </a:t>
            </a:r>
            <a:r>
              <a:rPr lang="en-US" sz="2000" b="1" i="1" u="sng" dirty="0" smtClean="0">
                <a:solidFill>
                  <a:schemeClr val="tx1"/>
                </a:solidFill>
                <a:latin typeface="Times New Roman" panose="02020603050405020304" pitchFamily="18" charset="0"/>
                <a:cs typeface="Times New Roman" panose="02020603050405020304" pitchFamily="18" charset="0"/>
              </a:rPr>
              <a:t>SCALAR CHAIN</a:t>
            </a:r>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smtClean="0">
                <a:solidFill>
                  <a:schemeClr val="tx1"/>
                </a:solidFill>
                <a:latin typeface="Times New Roman" panose="02020603050405020304" pitchFamily="18" charset="0"/>
                <a:cs typeface="Times New Roman" panose="02020603050405020304" pitchFamily="18" charset="0"/>
              </a:rPr>
              <a:t>:</a:t>
            </a:r>
            <a:r>
              <a:rPr lang="en-US" sz="2000" dirty="0" smtClean="0">
                <a:solidFill>
                  <a:schemeClr val="tx1"/>
                </a:solidFill>
                <a:latin typeface="Times New Roman" panose="02020603050405020304" pitchFamily="18" charset="0"/>
                <a:cs typeface="Times New Roman" panose="02020603050405020304" pitchFamily="18" charset="0"/>
              </a:rPr>
              <a:t>The </a:t>
            </a:r>
            <a:r>
              <a:rPr lang="en-US" sz="2000" dirty="0">
                <a:solidFill>
                  <a:schemeClr val="tx1"/>
                </a:solidFill>
                <a:latin typeface="Times New Roman" panose="02020603050405020304" pitchFamily="18" charset="0"/>
                <a:cs typeface="Times New Roman" panose="02020603050405020304" pitchFamily="18" charset="0"/>
              </a:rPr>
              <a:t>line of authority from top management to the lowest ranks is the</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scalar chain.</a:t>
            </a:r>
          </a:p>
          <a:p>
            <a:pPr marL="0" indent="0">
              <a:buNone/>
            </a:pPr>
            <a:r>
              <a:rPr lang="en-US" sz="2000" b="1" dirty="0">
                <a:solidFill>
                  <a:schemeClr val="tx1"/>
                </a:solidFill>
                <a:latin typeface="Times New Roman" panose="02020603050405020304" pitchFamily="18" charset="0"/>
                <a:cs typeface="Times New Roman" panose="02020603050405020304" pitchFamily="18" charset="0"/>
              </a:rPr>
              <a:t>10. </a:t>
            </a:r>
            <a:r>
              <a:rPr lang="en-US" sz="2000" b="1" i="1" u="sng" dirty="0" smtClean="0">
                <a:solidFill>
                  <a:schemeClr val="tx1"/>
                </a:solidFill>
                <a:latin typeface="Times New Roman" panose="02020603050405020304" pitchFamily="18" charset="0"/>
                <a:cs typeface="Times New Roman" panose="02020603050405020304" pitchFamily="18" charset="0"/>
              </a:rPr>
              <a:t>ORDER :</a:t>
            </a:r>
            <a:r>
              <a:rPr lang="en-US" sz="2000" dirty="0" smtClean="0">
                <a:solidFill>
                  <a:schemeClr val="tx1"/>
                </a:solidFill>
                <a:latin typeface="Times New Roman" panose="02020603050405020304" pitchFamily="18" charset="0"/>
                <a:cs typeface="Times New Roman" panose="02020603050405020304" pitchFamily="18" charset="0"/>
              </a:rPr>
              <a:t>People </a:t>
            </a:r>
            <a:r>
              <a:rPr lang="en-US" sz="2000" dirty="0">
                <a:solidFill>
                  <a:schemeClr val="tx1"/>
                </a:solidFill>
                <a:latin typeface="Times New Roman" panose="02020603050405020304" pitchFamily="18" charset="0"/>
                <a:cs typeface="Times New Roman" panose="02020603050405020304" pitchFamily="18" charset="0"/>
              </a:rPr>
              <a:t>and materials should be in the right place at the right time.</a:t>
            </a:r>
          </a:p>
          <a:p>
            <a:pPr marL="0" indent="0">
              <a:buNone/>
            </a:pPr>
            <a:r>
              <a:rPr lang="en-US" sz="2000" b="1" dirty="0">
                <a:solidFill>
                  <a:schemeClr val="tx1"/>
                </a:solidFill>
                <a:latin typeface="Times New Roman" panose="02020603050405020304" pitchFamily="18" charset="0"/>
                <a:cs typeface="Times New Roman" panose="02020603050405020304" pitchFamily="18" charset="0"/>
              </a:rPr>
              <a:t>11. </a:t>
            </a:r>
            <a:r>
              <a:rPr lang="en-US" sz="2000" b="1" i="1" u="sng" dirty="0" smtClean="0">
                <a:solidFill>
                  <a:schemeClr val="tx1"/>
                </a:solidFill>
                <a:latin typeface="Times New Roman" panose="02020603050405020304" pitchFamily="18" charset="0"/>
                <a:cs typeface="Times New Roman" panose="02020603050405020304" pitchFamily="18" charset="0"/>
              </a:rPr>
              <a:t>EQUITY : </a:t>
            </a:r>
            <a:r>
              <a:rPr lang="en-US" sz="2000" dirty="0" smtClean="0">
                <a:solidFill>
                  <a:schemeClr val="tx1"/>
                </a:solidFill>
                <a:latin typeface="Times New Roman" panose="02020603050405020304" pitchFamily="18" charset="0"/>
                <a:cs typeface="Times New Roman" panose="02020603050405020304" pitchFamily="18" charset="0"/>
              </a:rPr>
              <a:t>Managers </a:t>
            </a:r>
            <a:r>
              <a:rPr lang="en-US" sz="2000" dirty="0">
                <a:solidFill>
                  <a:schemeClr val="tx1"/>
                </a:solidFill>
                <a:latin typeface="Times New Roman" panose="02020603050405020304" pitchFamily="18" charset="0"/>
                <a:cs typeface="Times New Roman" panose="02020603050405020304" pitchFamily="18" charset="0"/>
              </a:rPr>
              <a:t>should be kind and fair to their subordinates.</a:t>
            </a:r>
          </a:p>
          <a:p>
            <a:pPr marL="0" indent="0">
              <a:buNone/>
            </a:pPr>
            <a:r>
              <a:rPr lang="en-US" sz="2000" b="1" dirty="0">
                <a:solidFill>
                  <a:schemeClr val="tx1"/>
                </a:solidFill>
                <a:latin typeface="Times New Roman" panose="02020603050405020304" pitchFamily="18" charset="0"/>
                <a:cs typeface="Times New Roman" panose="02020603050405020304" pitchFamily="18" charset="0"/>
              </a:rPr>
              <a:t>12. </a:t>
            </a:r>
            <a:r>
              <a:rPr lang="en-US" sz="2000" b="1" i="1" u="sng" dirty="0" smtClean="0">
                <a:solidFill>
                  <a:schemeClr val="tx1"/>
                </a:solidFill>
                <a:latin typeface="Times New Roman" panose="02020603050405020304" pitchFamily="18" charset="0"/>
                <a:cs typeface="Times New Roman" panose="02020603050405020304" pitchFamily="18" charset="0"/>
              </a:rPr>
              <a:t>STABILITY OF TENURE OF PERSONNEL</a:t>
            </a:r>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Management should provide orderly personnel planning</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and ensure that replacements are available to fill vacancies.</a:t>
            </a:r>
          </a:p>
          <a:p>
            <a:pPr marL="0" indent="0">
              <a:buNone/>
            </a:pPr>
            <a:r>
              <a:rPr lang="en-US" sz="2000" b="1" dirty="0">
                <a:solidFill>
                  <a:schemeClr val="tx1"/>
                </a:solidFill>
                <a:latin typeface="Times New Roman" panose="02020603050405020304" pitchFamily="18" charset="0"/>
                <a:cs typeface="Times New Roman" panose="02020603050405020304" pitchFamily="18" charset="0"/>
              </a:rPr>
              <a:t>13. </a:t>
            </a:r>
            <a:r>
              <a:rPr lang="en-US" sz="2000" b="1" i="1" u="sng" dirty="0" smtClean="0">
                <a:solidFill>
                  <a:schemeClr val="tx1"/>
                </a:solidFill>
                <a:latin typeface="Times New Roman" panose="02020603050405020304" pitchFamily="18" charset="0"/>
                <a:cs typeface="Times New Roman" panose="02020603050405020304" pitchFamily="18" charset="0"/>
              </a:rPr>
              <a:t>INITIATIVE :</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Employees who are allowed to originate and carry out plans will exert high</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levels of effort.</a:t>
            </a:r>
          </a:p>
          <a:p>
            <a:pPr marL="0" indent="0">
              <a:buNone/>
            </a:pPr>
            <a:r>
              <a:rPr lang="en-US" sz="2000" b="1" dirty="0">
                <a:solidFill>
                  <a:schemeClr val="tx1"/>
                </a:solidFill>
                <a:latin typeface="Times New Roman" panose="02020603050405020304" pitchFamily="18" charset="0"/>
                <a:cs typeface="Times New Roman" panose="02020603050405020304" pitchFamily="18" charset="0"/>
              </a:rPr>
              <a:t>14. </a:t>
            </a:r>
            <a:r>
              <a:rPr lang="en-US" sz="2000" b="1" i="1" u="sng" dirty="0" smtClean="0">
                <a:solidFill>
                  <a:schemeClr val="tx1"/>
                </a:solidFill>
                <a:latin typeface="Times New Roman" panose="02020603050405020304" pitchFamily="18" charset="0"/>
                <a:cs typeface="Times New Roman" panose="02020603050405020304" pitchFamily="18" charset="0"/>
              </a:rPr>
              <a:t>ESPRIT DE CORPS</a:t>
            </a:r>
            <a:r>
              <a:rPr lang="en-US" sz="2000" b="1" dirty="0" smtClean="0">
                <a:solidFill>
                  <a:schemeClr val="tx1"/>
                </a:solidFill>
                <a:latin typeface="Times New Roman" panose="02020603050405020304" pitchFamily="18" charset="0"/>
                <a:cs typeface="Times New Roman" panose="02020603050405020304" pitchFamily="18" charset="0"/>
              </a:rPr>
              <a:t> : </a:t>
            </a:r>
            <a:r>
              <a:rPr lang="en-US" sz="2000" dirty="0">
                <a:solidFill>
                  <a:schemeClr val="tx1"/>
                </a:solidFill>
                <a:latin typeface="Times New Roman" panose="02020603050405020304" pitchFamily="18" charset="0"/>
                <a:cs typeface="Times New Roman" panose="02020603050405020304" pitchFamily="18" charset="0"/>
              </a:rPr>
              <a:t>Promoting team spirit will build harmony and unity within the organization.</a:t>
            </a:r>
            <a:endParaRPr lang="en-US" sz="2000"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7450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3604" y="84283"/>
            <a:ext cx="8911687" cy="752999"/>
          </a:xfrm>
        </p:spPr>
        <p:txBody>
          <a:bodyPr/>
          <a:lstStyle/>
          <a:p>
            <a:pPr algn="ctr"/>
            <a:r>
              <a:rPr lang="en-US" b="1" i="1" u="sng" dirty="0" smtClean="0">
                <a:solidFill>
                  <a:schemeClr val="tx1"/>
                </a:solidFill>
                <a:latin typeface="Times New Roman" panose="02020603050405020304" pitchFamily="18" charset="0"/>
                <a:cs typeface="Times New Roman" panose="02020603050405020304" pitchFamily="18" charset="0"/>
              </a:rPr>
              <a:t>UNIVERSAL NEED OF MANAGEMENT</a:t>
            </a:r>
            <a:endParaRPr lang="en-US" b="1" i="1" u="sng"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31345" y="760164"/>
            <a:ext cx="9973267" cy="6097836"/>
          </a:xfrm>
        </p:spPr>
        <p:txBody>
          <a:bodyPr>
            <a:normAutofit fontScale="92500" lnSpcReduction="10000"/>
          </a:bodyPr>
          <a:lstStyle/>
          <a:p>
            <a:pPr marL="0" indent="0">
              <a:buNone/>
            </a:pPr>
            <a:r>
              <a:rPr lang="en-US" dirty="0">
                <a:solidFill>
                  <a:schemeClr val="tx1"/>
                </a:solidFill>
                <a:latin typeface="Times New Roman" panose="02020603050405020304" pitchFamily="18" charset="0"/>
                <a:cs typeface="Times New Roman" panose="02020603050405020304" pitchFamily="18" charset="0"/>
              </a:rPr>
              <a:t>Just how universal is the need for management in </a:t>
            </a:r>
            <a:r>
              <a:rPr lang="en-US" dirty="0" smtClean="0">
                <a:solidFill>
                  <a:schemeClr val="tx1"/>
                </a:solidFill>
                <a:latin typeface="Times New Roman" panose="02020603050405020304" pitchFamily="18" charset="0"/>
                <a:cs typeface="Times New Roman" panose="02020603050405020304" pitchFamily="18" charset="0"/>
              </a:rPr>
              <a:t>organizations.  </a:t>
            </a:r>
            <a:r>
              <a:rPr lang="en-US" dirty="0">
                <a:solidFill>
                  <a:schemeClr val="tx1"/>
                </a:solidFill>
                <a:latin typeface="Times New Roman" panose="02020603050405020304" pitchFamily="18" charset="0"/>
                <a:cs typeface="Times New Roman" panose="02020603050405020304" pitchFamily="18" charset="0"/>
              </a:rPr>
              <a:t>We can say with </a:t>
            </a:r>
            <a:r>
              <a:rPr lang="en-US" dirty="0" smtClean="0">
                <a:solidFill>
                  <a:schemeClr val="tx1"/>
                </a:solidFill>
                <a:latin typeface="Times New Roman" panose="02020603050405020304" pitchFamily="18" charset="0"/>
                <a:cs typeface="Times New Roman" panose="02020603050405020304" pitchFamily="18" charset="0"/>
              </a:rPr>
              <a:t>absolute certainty </a:t>
            </a:r>
            <a:r>
              <a:rPr lang="en-US" dirty="0">
                <a:solidFill>
                  <a:schemeClr val="tx1"/>
                </a:solidFill>
                <a:latin typeface="Times New Roman" panose="02020603050405020304" pitchFamily="18" charset="0"/>
                <a:cs typeface="Times New Roman" panose="02020603050405020304" pitchFamily="18" charset="0"/>
              </a:rPr>
              <a:t>that management is needed in all types and sizes of organizations, at </a:t>
            </a:r>
            <a:r>
              <a:rPr lang="en-US" dirty="0" smtClean="0">
                <a:solidFill>
                  <a:schemeClr val="tx1"/>
                </a:solidFill>
                <a:latin typeface="Times New Roman" panose="02020603050405020304" pitchFamily="18" charset="0"/>
                <a:cs typeface="Times New Roman" panose="02020603050405020304" pitchFamily="18" charset="0"/>
              </a:rPr>
              <a:t>all organizational </a:t>
            </a:r>
            <a:r>
              <a:rPr lang="en-US" dirty="0">
                <a:solidFill>
                  <a:schemeClr val="tx1"/>
                </a:solidFill>
                <a:latin typeface="Times New Roman" panose="02020603050405020304" pitchFamily="18" charset="0"/>
                <a:cs typeface="Times New Roman" panose="02020603050405020304" pitchFamily="18" charset="0"/>
              </a:rPr>
              <a:t>levels and in all organizational work areas, and in all organizations, </a:t>
            </a:r>
            <a:r>
              <a:rPr lang="en-US" dirty="0" smtClean="0">
                <a:solidFill>
                  <a:schemeClr val="tx1"/>
                </a:solidFill>
                <a:latin typeface="Times New Roman" panose="02020603050405020304" pitchFamily="18" charset="0"/>
                <a:cs typeface="Times New Roman" panose="02020603050405020304" pitchFamily="18" charset="0"/>
              </a:rPr>
              <a:t>no matter </a:t>
            </a:r>
            <a:r>
              <a:rPr lang="en-US" dirty="0">
                <a:solidFill>
                  <a:schemeClr val="tx1"/>
                </a:solidFill>
                <a:latin typeface="Times New Roman" panose="02020603050405020304" pitchFamily="18" charset="0"/>
                <a:cs typeface="Times New Roman" panose="02020603050405020304" pitchFamily="18" charset="0"/>
              </a:rPr>
              <a:t>where they’re located. This is known as the </a:t>
            </a:r>
            <a:r>
              <a:rPr lang="en-US" b="1" dirty="0">
                <a:solidFill>
                  <a:schemeClr val="tx1"/>
                </a:solidFill>
                <a:latin typeface="Times New Roman" panose="02020603050405020304" pitchFamily="18" charset="0"/>
                <a:cs typeface="Times New Roman" panose="02020603050405020304" pitchFamily="18" charset="0"/>
              </a:rPr>
              <a:t>universality of management</a:t>
            </a:r>
            <a:r>
              <a:rPr lang="en-US" dirty="0" smtClean="0">
                <a:solidFill>
                  <a:schemeClr val="tx1"/>
                </a:solidFill>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Management Is needed in.</a:t>
            </a:r>
            <a:r>
              <a:rPr lang="en-US" dirty="0" smtClean="0">
                <a:solidFill>
                  <a:schemeClr val="tx1"/>
                </a:solidFill>
                <a:latin typeface="Times New Roman" panose="02020603050405020304" pitchFamily="18" charset="0"/>
                <a:cs typeface="Times New Roman" panose="02020603050405020304" pitchFamily="18" charset="0"/>
              </a:rPr>
              <a:t> all types of organizations either profit or non profitable organizations. It is  also needed in all sizes of organizations either small or large, all levels of organizations either bottom or top and at All organizational areas including Manufacturing, Marketing, Human resources, Accounting and Information system .</a:t>
            </a:r>
          </a:p>
          <a:p>
            <a:pPr marL="0" indent="0" algn="just">
              <a:buNone/>
            </a:pPr>
            <a:r>
              <a:rPr lang="en-US" sz="1900" dirty="0">
                <a:solidFill>
                  <a:schemeClr val="tx1"/>
                </a:solidFill>
                <a:latin typeface="Times New Roman" panose="02020603050405020304" pitchFamily="18" charset="0"/>
                <a:cs typeface="Times New Roman" panose="02020603050405020304" pitchFamily="18" charset="0"/>
              </a:rPr>
              <a:t>In all these organizations, managers must plan, organize, lead, and </a:t>
            </a:r>
            <a:r>
              <a:rPr lang="en-US" sz="1900" dirty="0" smtClean="0">
                <a:solidFill>
                  <a:schemeClr val="tx1"/>
                </a:solidFill>
                <a:latin typeface="Times New Roman" panose="02020603050405020304" pitchFamily="18" charset="0"/>
                <a:cs typeface="Times New Roman" panose="02020603050405020304" pitchFamily="18" charset="0"/>
              </a:rPr>
              <a:t>control. However</a:t>
            </a:r>
            <a:r>
              <a:rPr lang="en-US" sz="1900" dirty="0">
                <a:solidFill>
                  <a:schemeClr val="tx1"/>
                </a:solidFill>
                <a:latin typeface="Times New Roman" panose="02020603050405020304" pitchFamily="18" charset="0"/>
                <a:cs typeface="Times New Roman" panose="02020603050405020304" pitchFamily="18" charset="0"/>
              </a:rPr>
              <a:t>, that’s not to say that management is done the same way. What a supervisor </a:t>
            </a:r>
            <a:r>
              <a:rPr lang="en-US" sz="1900" dirty="0" smtClean="0">
                <a:solidFill>
                  <a:schemeClr val="tx1"/>
                </a:solidFill>
                <a:latin typeface="Times New Roman" panose="02020603050405020304" pitchFamily="18" charset="0"/>
                <a:cs typeface="Times New Roman" panose="02020603050405020304" pitchFamily="18" charset="0"/>
              </a:rPr>
              <a:t>in a </a:t>
            </a:r>
            <a:r>
              <a:rPr lang="en-US" sz="1900" dirty="0">
                <a:solidFill>
                  <a:schemeClr val="tx1"/>
                </a:solidFill>
                <a:latin typeface="Times New Roman" panose="02020603050405020304" pitchFamily="18" charset="0"/>
                <a:cs typeface="Times New Roman" panose="02020603050405020304" pitchFamily="18" charset="0"/>
              </a:rPr>
              <a:t>software applications testing group at Microsoft does versus what the CEO of </a:t>
            </a:r>
            <a:r>
              <a:rPr lang="en-US" sz="1900" dirty="0" smtClean="0">
                <a:solidFill>
                  <a:schemeClr val="tx1"/>
                </a:solidFill>
                <a:latin typeface="Times New Roman" panose="02020603050405020304" pitchFamily="18" charset="0"/>
                <a:cs typeface="Times New Roman" panose="02020603050405020304" pitchFamily="18" charset="0"/>
              </a:rPr>
              <a:t>Microsoft does </a:t>
            </a:r>
            <a:r>
              <a:rPr lang="en-US" sz="1900" dirty="0">
                <a:solidFill>
                  <a:schemeClr val="tx1"/>
                </a:solidFill>
                <a:latin typeface="Times New Roman" panose="02020603050405020304" pitchFamily="18" charset="0"/>
                <a:cs typeface="Times New Roman" panose="02020603050405020304" pitchFamily="18" charset="0"/>
              </a:rPr>
              <a:t>is a matter of degree and emphasis, not of function. Because both are </a:t>
            </a:r>
            <a:r>
              <a:rPr lang="en-US" sz="1900" dirty="0" smtClean="0">
                <a:solidFill>
                  <a:schemeClr val="tx1"/>
                </a:solidFill>
                <a:latin typeface="Times New Roman" panose="02020603050405020304" pitchFamily="18" charset="0"/>
                <a:cs typeface="Times New Roman" panose="02020603050405020304" pitchFamily="18" charset="0"/>
              </a:rPr>
              <a:t>managers, both </a:t>
            </a:r>
            <a:r>
              <a:rPr lang="en-US" sz="1900" dirty="0">
                <a:solidFill>
                  <a:schemeClr val="tx1"/>
                </a:solidFill>
                <a:latin typeface="Times New Roman" panose="02020603050405020304" pitchFamily="18" charset="0"/>
                <a:cs typeface="Times New Roman" panose="02020603050405020304" pitchFamily="18" charset="0"/>
              </a:rPr>
              <a:t>will plan, organize, lead, and control. How much and how they do so will </a:t>
            </a:r>
            <a:r>
              <a:rPr lang="en-US" sz="1900" dirty="0" smtClean="0">
                <a:solidFill>
                  <a:schemeClr val="tx1"/>
                </a:solidFill>
                <a:latin typeface="Times New Roman" panose="02020603050405020304" pitchFamily="18" charset="0"/>
                <a:cs typeface="Times New Roman" panose="02020603050405020304" pitchFamily="18" charset="0"/>
              </a:rPr>
              <a:t>differ, however. Management </a:t>
            </a:r>
            <a:r>
              <a:rPr lang="en-US" sz="1900" dirty="0">
                <a:solidFill>
                  <a:schemeClr val="tx1"/>
                </a:solidFill>
                <a:latin typeface="Times New Roman" panose="02020603050405020304" pitchFamily="18" charset="0"/>
                <a:cs typeface="Times New Roman" panose="02020603050405020304" pitchFamily="18" charset="0"/>
              </a:rPr>
              <a:t>is universally needed in all organizations, so we want </a:t>
            </a:r>
            <a:r>
              <a:rPr lang="en-US" sz="1900" dirty="0" smtClean="0">
                <a:solidFill>
                  <a:schemeClr val="tx1"/>
                </a:solidFill>
                <a:latin typeface="Times New Roman" panose="02020603050405020304" pitchFamily="18" charset="0"/>
                <a:cs typeface="Times New Roman" panose="02020603050405020304" pitchFamily="18" charset="0"/>
              </a:rPr>
              <a:t>to find </a:t>
            </a:r>
            <a:r>
              <a:rPr lang="en-US" sz="1900" dirty="0">
                <a:solidFill>
                  <a:schemeClr val="tx1"/>
                </a:solidFill>
                <a:latin typeface="Times New Roman" panose="02020603050405020304" pitchFamily="18" charset="0"/>
                <a:cs typeface="Times New Roman" panose="02020603050405020304" pitchFamily="18" charset="0"/>
              </a:rPr>
              <a:t>ways to </a:t>
            </a:r>
            <a:r>
              <a:rPr lang="en-US" sz="1900" dirty="0" smtClean="0">
                <a:solidFill>
                  <a:schemeClr val="tx1"/>
                </a:solidFill>
                <a:latin typeface="Times New Roman" panose="02020603050405020304" pitchFamily="18" charset="0"/>
                <a:cs typeface="Times New Roman" panose="02020603050405020304" pitchFamily="18" charset="0"/>
              </a:rPr>
              <a:t>improve the </a:t>
            </a:r>
            <a:r>
              <a:rPr lang="en-US" sz="1900" dirty="0">
                <a:solidFill>
                  <a:schemeClr val="tx1"/>
                </a:solidFill>
                <a:latin typeface="Times New Roman" panose="02020603050405020304" pitchFamily="18" charset="0"/>
                <a:cs typeface="Times New Roman" panose="02020603050405020304" pitchFamily="18" charset="0"/>
              </a:rPr>
              <a:t>way organizations are managed</a:t>
            </a:r>
            <a:r>
              <a:rPr lang="en-US" sz="1900" dirty="0" smtClean="0">
                <a:solidFill>
                  <a:schemeClr val="tx1"/>
                </a:solidFill>
                <a:latin typeface="Times New Roman" panose="02020603050405020304" pitchFamily="18" charset="0"/>
                <a:cs typeface="Times New Roman" panose="02020603050405020304" pitchFamily="18" charset="0"/>
              </a:rPr>
              <a:t> .</a:t>
            </a:r>
            <a:r>
              <a:rPr lang="en-US" sz="1900" dirty="0">
                <a:solidFill>
                  <a:schemeClr val="tx1"/>
                </a:solidFill>
                <a:latin typeface="Times New Roman" panose="02020603050405020304" pitchFamily="18" charset="0"/>
                <a:cs typeface="Times New Roman" panose="02020603050405020304" pitchFamily="18" charset="0"/>
              </a:rPr>
              <a:t> Because we interact with </a:t>
            </a:r>
            <a:r>
              <a:rPr lang="en-US" sz="1900" dirty="0" smtClean="0">
                <a:solidFill>
                  <a:schemeClr val="tx1"/>
                </a:solidFill>
                <a:latin typeface="Times New Roman" panose="02020603050405020304" pitchFamily="18" charset="0"/>
                <a:cs typeface="Times New Roman" panose="02020603050405020304" pitchFamily="18" charset="0"/>
              </a:rPr>
              <a:t>organizations every </a:t>
            </a:r>
            <a:r>
              <a:rPr lang="en-US" sz="1900" dirty="0">
                <a:solidFill>
                  <a:schemeClr val="tx1"/>
                </a:solidFill>
                <a:latin typeface="Times New Roman" panose="02020603050405020304" pitchFamily="18" charset="0"/>
                <a:cs typeface="Times New Roman" panose="02020603050405020304" pitchFamily="18" charset="0"/>
              </a:rPr>
              <a:t>single day. Are you frustrated when you have to spend two hours in a state </a:t>
            </a:r>
            <a:r>
              <a:rPr lang="en-US" sz="1900" dirty="0" smtClean="0">
                <a:solidFill>
                  <a:schemeClr val="tx1"/>
                </a:solidFill>
                <a:latin typeface="Times New Roman" panose="02020603050405020304" pitchFamily="18" charset="0"/>
                <a:cs typeface="Times New Roman" panose="02020603050405020304" pitchFamily="18" charset="0"/>
              </a:rPr>
              <a:t>government office </a:t>
            </a:r>
            <a:r>
              <a:rPr lang="en-US" sz="1900" dirty="0">
                <a:solidFill>
                  <a:schemeClr val="tx1"/>
                </a:solidFill>
                <a:latin typeface="Times New Roman" panose="02020603050405020304" pitchFamily="18" charset="0"/>
                <a:cs typeface="Times New Roman" panose="02020603050405020304" pitchFamily="18" charset="0"/>
              </a:rPr>
              <a:t>to get your driver’s license renewed? Are you irritated when none of the </a:t>
            </a:r>
            <a:r>
              <a:rPr lang="en-US" sz="1900" dirty="0" smtClean="0">
                <a:solidFill>
                  <a:schemeClr val="tx1"/>
                </a:solidFill>
                <a:latin typeface="Times New Roman" panose="02020603050405020304" pitchFamily="18" charset="0"/>
                <a:cs typeface="Times New Roman" panose="02020603050405020304" pitchFamily="18" charset="0"/>
              </a:rPr>
              <a:t>sales people in </a:t>
            </a:r>
            <a:r>
              <a:rPr lang="en-US" sz="1900" dirty="0">
                <a:solidFill>
                  <a:schemeClr val="tx1"/>
                </a:solidFill>
                <a:latin typeface="Times New Roman" panose="02020603050405020304" pitchFamily="18" charset="0"/>
                <a:cs typeface="Times New Roman" panose="02020603050405020304" pitchFamily="18" charset="0"/>
              </a:rPr>
              <a:t>a retail store seems interested in helping </a:t>
            </a:r>
            <a:r>
              <a:rPr lang="en-US" sz="1900" dirty="0" smtClean="0">
                <a:solidFill>
                  <a:schemeClr val="tx1"/>
                </a:solidFill>
                <a:latin typeface="Times New Roman" panose="02020603050405020304" pitchFamily="18" charset="0"/>
                <a:cs typeface="Times New Roman" panose="02020603050405020304" pitchFamily="18" charset="0"/>
              </a:rPr>
              <a:t>you?</a:t>
            </a:r>
            <a:r>
              <a:rPr lang="en-US" sz="1900" dirty="0">
                <a:solidFill>
                  <a:schemeClr val="tx1"/>
                </a:solidFill>
                <a:latin typeface="Times New Roman" panose="02020603050405020304" pitchFamily="18" charset="0"/>
                <a:cs typeface="Times New Roman" panose="02020603050405020304" pitchFamily="18" charset="0"/>
              </a:rPr>
              <a:t> These examples show problems created by poor management. </a:t>
            </a:r>
            <a:r>
              <a:rPr lang="en-US" sz="1900" dirty="0" smtClean="0">
                <a:solidFill>
                  <a:schemeClr val="tx1"/>
                </a:solidFill>
                <a:latin typeface="Times New Roman" panose="02020603050405020304" pitchFamily="18" charset="0"/>
                <a:cs typeface="Times New Roman" panose="02020603050405020304" pitchFamily="18" charset="0"/>
              </a:rPr>
              <a:t>Organizations that </a:t>
            </a:r>
            <a:r>
              <a:rPr lang="en-US" sz="1900" dirty="0">
                <a:solidFill>
                  <a:schemeClr val="tx1"/>
                </a:solidFill>
                <a:latin typeface="Times New Roman" panose="02020603050405020304" pitchFamily="18" charset="0"/>
                <a:cs typeface="Times New Roman" panose="02020603050405020304" pitchFamily="18" charset="0"/>
              </a:rPr>
              <a:t>are well managed—and we’ll share many examples of these throughout the </a:t>
            </a:r>
            <a:r>
              <a:rPr lang="en-US" sz="1900" dirty="0" smtClean="0">
                <a:solidFill>
                  <a:schemeClr val="tx1"/>
                </a:solidFill>
                <a:latin typeface="Times New Roman" panose="02020603050405020304" pitchFamily="18" charset="0"/>
                <a:cs typeface="Times New Roman" panose="02020603050405020304" pitchFamily="18" charset="0"/>
              </a:rPr>
              <a:t>text— develop </a:t>
            </a:r>
            <a:r>
              <a:rPr lang="en-US" sz="1900" dirty="0">
                <a:solidFill>
                  <a:schemeClr val="tx1"/>
                </a:solidFill>
                <a:latin typeface="Times New Roman" panose="02020603050405020304" pitchFamily="18" charset="0"/>
                <a:cs typeface="Times New Roman" panose="02020603050405020304" pitchFamily="18" charset="0"/>
              </a:rPr>
              <a:t>a loyal customer base, grow, and prosper, even during challenging times. </a:t>
            </a:r>
            <a:r>
              <a:rPr lang="en-US" sz="1900" dirty="0" smtClean="0">
                <a:solidFill>
                  <a:schemeClr val="tx1"/>
                </a:solidFill>
                <a:latin typeface="Times New Roman" panose="02020603050405020304" pitchFamily="18" charset="0"/>
                <a:cs typeface="Times New Roman" panose="02020603050405020304" pitchFamily="18" charset="0"/>
              </a:rPr>
              <a:t>Those that </a:t>
            </a:r>
            <a:r>
              <a:rPr lang="en-US" sz="1900" dirty="0">
                <a:solidFill>
                  <a:schemeClr val="tx1"/>
                </a:solidFill>
                <a:latin typeface="Times New Roman" panose="02020603050405020304" pitchFamily="18" charset="0"/>
                <a:cs typeface="Times New Roman" panose="02020603050405020304" pitchFamily="18" charset="0"/>
              </a:rPr>
              <a:t>are poorly managed find themselves losing customers and revenues. By </a:t>
            </a:r>
            <a:r>
              <a:rPr lang="en-US" sz="1900" dirty="0" smtClean="0">
                <a:solidFill>
                  <a:schemeClr val="tx1"/>
                </a:solidFill>
                <a:latin typeface="Times New Roman" panose="02020603050405020304" pitchFamily="18" charset="0"/>
                <a:cs typeface="Times New Roman" panose="02020603050405020304" pitchFamily="18" charset="0"/>
              </a:rPr>
              <a:t>studying management</a:t>
            </a:r>
            <a:r>
              <a:rPr lang="en-US" sz="1900" dirty="0">
                <a:solidFill>
                  <a:schemeClr val="tx1"/>
                </a:solidFill>
                <a:latin typeface="Times New Roman" panose="02020603050405020304" pitchFamily="18" charset="0"/>
                <a:cs typeface="Times New Roman" panose="02020603050405020304" pitchFamily="18" charset="0"/>
              </a:rPr>
              <a:t>, you’ll be able to recognize poor management and work to get it </a:t>
            </a:r>
            <a:r>
              <a:rPr lang="en-US" sz="1900" dirty="0" smtClean="0">
                <a:solidFill>
                  <a:schemeClr val="tx1"/>
                </a:solidFill>
                <a:latin typeface="Times New Roman" panose="02020603050405020304" pitchFamily="18" charset="0"/>
                <a:cs typeface="Times New Roman" panose="02020603050405020304" pitchFamily="18" charset="0"/>
              </a:rPr>
              <a:t>corrected. In </a:t>
            </a:r>
            <a:r>
              <a:rPr lang="en-US" sz="1900" dirty="0">
                <a:solidFill>
                  <a:schemeClr val="tx1"/>
                </a:solidFill>
                <a:latin typeface="Times New Roman" panose="02020603050405020304" pitchFamily="18" charset="0"/>
                <a:cs typeface="Times New Roman" panose="02020603050405020304" pitchFamily="18" charset="0"/>
              </a:rPr>
              <a:t>addition, you’ll be able to recognize and support good management, whether it’s in an </a:t>
            </a:r>
            <a:r>
              <a:rPr lang="en-US" sz="1900" dirty="0" smtClean="0">
                <a:solidFill>
                  <a:schemeClr val="tx1"/>
                </a:solidFill>
                <a:latin typeface="Times New Roman" panose="02020603050405020304" pitchFamily="18" charset="0"/>
                <a:cs typeface="Times New Roman" panose="02020603050405020304" pitchFamily="18" charset="0"/>
              </a:rPr>
              <a:t>organization with </a:t>
            </a:r>
            <a:r>
              <a:rPr lang="en-US" sz="1900" dirty="0">
                <a:solidFill>
                  <a:schemeClr val="tx1"/>
                </a:solidFill>
                <a:latin typeface="Times New Roman" panose="02020603050405020304" pitchFamily="18" charset="0"/>
                <a:cs typeface="Times New Roman" panose="02020603050405020304" pitchFamily="18" charset="0"/>
              </a:rPr>
              <a:t>which you’re simply interacting or whether it’s in an organization in </a:t>
            </a:r>
            <a:r>
              <a:rPr lang="en-US" sz="1900" dirty="0" smtClean="0">
                <a:solidFill>
                  <a:schemeClr val="tx1"/>
                </a:solidFill>
                <a:latin typeface="Times New Roman" panose="02020603050405020304" pitchFamily="18" charset="0"/>
                <a:cs typeface="Times New Roman" panose="02020603050405020304" pitchFamily="18" charset="0"/>
              </a:rPr>
              <a:t>which you’re </a:t>
            </a:r>
            <a:r>
              <a:rPr lang="en-US" sz="1900" dirty="0">
                <a:solidFill>
                  <a:schemeClr val="tx1"/>
                </a:solidFill>
                <a:latin typeface="Times New Roman" panose="02020603050405020304" pitchFamily="18" charset="0"/>
                <a:cs typeface="Times New Roman" panose="02020603050405020304" pitchFamily="18" charset="0"/>
              </a:rPr>
              <a:t>employed.</a:t>
            </a:r>
            <a:endParaRPr lang="en-US" sz="19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6194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504" y="209320"/>
            <a:ext cx="8911687" cy="440674"/>
          </a:xfrm>
        </p:spPr>
        <p:txBody>
          <a:bodyPr>
            <a:normAutofit fontScale="90000"/>
          </a:bodyPr>
          <a:lstStyle/>
          <a:p>
            <a:pPr algn="ctr"/>
            <a:r>
              <a:rPr lang="en-US" sz="2800" b="1" i="1" u="sng" dirty="0" smtClean="0">
                <a:latin typeface="Times New Roman" panose="02020603050405020304" pitchFamily="18" charset="0"/>
                <a:cs typeface="Times New Roman" panose="02020603050405020304" pitchFamily="18" charset="0"/>
              </a:rPr>
              <a:t>TECHNICAL CHANGES EFFECTING MANAGERS</a:t>
            </a:r>
            <a:endParaRPr lang="en-US" sz="2800" b="1" i="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3894" y="649994"/>
            <a:ext cx="10920718" cy="6208006"/>
          </a:xfrm>
        </p:spPr>
        <p:txBody>
          <a:bodyPr/>
          <a:lstStyle/>
          <a:p>
            <a:pPr marL="0" indent="0">
              <a:buNone/>
            </a:pPr>
            <a:r>
              <a:rPr lang="en-US" dirty="0" smtClean="0">
                <a:solidFill>
                  <a:schemeClr val="tx1"/>
                </a:solidFill>
                <a:latin typeface="Times New Roman" panose="02020603050405020304" pitchFamily="18" charset="0"/>
                <a:cs typeface="Times New Roman" panose="02020603050405020304" pitchFamily="18" charset="0"/>
              </a:rPr>
              <a:t>         In </a:t>
            </a:r>
            <a:r>
              <a:rPr lang="en-US" dirty="0">
                <a:solidFill>
                  <a:schemeClr val="tx1"/>
                </a:solidFill>
                <a:latin typeface="Times New Roman" panose="02020603050405020304" pitchFamily="18" charset="0"/>
                <a:cs typeface="Times New Roman" panose="02020603050405020304" pitchFamily="18" charset="0"/>
              </a:rPr>
              <a:t>today’s world, managers are dealing with global economic and political </a:t>
            </a:r>
            <a:r>
              <a:rPr lang="en-US" dirty="0" smtClean="0">
                <a:solidFill>
                  <a:schemeClr val="tx1"/>
                </a:solidFill>
                <a:latin typeface="Times New Roman" panose="02020603050405020304" pitchFamily="18" charset="0"/>
                <a:cs typeface="Times New Roman" panose="02020603050405020304" pitchFamily="18" charset="0"/>
              </a:rPr>
              <a:t>uncertainties, changing </a:t>
            </a:r>
            <a:r>
              <a:rPr lang="en-US" dirty="0">
                <a:solidFill>
                  <a:schemeClr val="tx1"/>
                </a:solidFill>
                <a:latin typeface="Times New Roman" panose="02020603050405020304" pitchFamily="18" charset="0"/>
                <a:cs typeface="Times New Roman" panose="02020603050405020304" pitchFamily="18" charset="0"/>
              </a:rPr>
              <a:t>workplaces, ethical issues, security threats, and changing technology. For example</a:t>
            </a:r>
            <a:r>
              <a:rPr lang="en-US" dirty="0" smtClean="0">
                <a:solidFill>
                  <a:schemeClr val="tx1"/>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Dave </a:t>
            </a:r>
            <a:r>
              <a:rPr lang="en-US" dirty="0" err="1">
                <a:latin typeface="Times New Roman" panose="02020603050405020304" pitchFamily="18" charset="0"/>
                <a:cs typeface="Times New Roman" panose="02020603050405020304" pitchFamily="18" charset="0"/>
              </a:rPr>
              <a:t>Maney</a:t>
            </a:r>
            <a:r>
              <a:rPr lang="en-US" dirty="0">
                <a:latin typeface="Times New Roman" panose="02020603050405020304" pitchFamily="18" charset="0"/>
                <a:cs typeface="Times New Roman" panose="02020603050405020304" pitchFamily="18" charset="0"/>
              </a:rPr>
              <a:t>, the top manager of Headwaters MB, a Denver-based investment bank, had </a:t>
            </a:r>
            <a:r>
              <a:rPr lang="en-US" dirty="0" smtClean="0">
                <a:latin typeface="Times New Roman" panose="02020603050405020304" pitchFamily="18" charset="0"/>
                <a:cs typeface="Times New Roman" panose="02020603050405020304" pitchFamily="18" charset="0"/>
              </a:rPr>
              <a:t>to fashion </a:t>
            </a:r>
            <a:r>
              <a:rPr lang="en-US" dirty="0">
                <a:latin typeface="Times New Roman" panose="02020603050405020304" pitchFamily="18" charset="0"/>
                <a:cs typeface="Times New Roman" panose="02020603050405020304" pitchFamily="18" charset="0"/>
              </a:rPr>
              <a:t>a new game plan during the </a:t>
            </a:r>
            <a:r>
              <a:rPr lang="en-US" dirty="0" smtClean="0">
                <a:latin typeface="Times New Roman" panose="02020603050405020304" pitchFamily="18" charset="0"/>
                <a:cs typeface="Times New Roman" panose="02020603050405020304" pitchFamily="18" charset="0"/>
              </a:rPr>
              <a:t>recession.</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solidFill>
                  <a:srgbClr val="FF0000"/>
                </a:solidFill>
                <a:latin typeface="Times New Roman" panose="02020603050405020304" pitchFamily="18" charset="0"/>
                <a:cs typeface="Times New Roman" panose="02020603050405020304" pitchFamily="18" charset="0"/>
              </a:rPr>
              <a:t>These are the some </a:t>
            </a:r>
            <a:r>
              <a:rPr lang="en-US" dirty="0">
                <a:solidFill>
                  <a:srgbClr val="FF0000"/>
                </a:solidFill>
                <a:latin typeface="Times New Roman" panose="02020603050405020304" pitchFamily="18" charset="0"/>
                <a:cs typeface="Times New Roman" panose="02020603050405020304" pitchFamily="18" charset="0"/>
              </a:rPr>
              <a:t>of the most important </a:t>
            </a:r>
            <a:endParaRPr lang="en-US" dirty="0" smtClean="0">
              <a:solidFill>
                <a:srgbClr val="FF0000"/>
              </a:solidFill>
              <a:latin typeface="Times New Roman" panose="02020603050405020304" pitchFamily="18" charset="0"/>
              <a:cs typeface="Times New Roman" panose="02020603050405020304" pitchFamily="18" charset="0"/>
            </a:endParaRPr>
          </a:p>
          <a:p>
            <a:pPr marL="0" indent="0">
              <a:buNone/>
            </a:pPr>
            <a:r>
              <a:rPr lang="en-US" dirty="0" smtClean="0">
                <a:solidFill>
                  <a:srgbClr val="FF0000"/>
                </a:solidFill>
                <a:latin typeface="Times New Roman" panose="02020603050405020304" pitchFamily="18" charset="0"/>
                <a:cs typeface="Times New Roman" panose="02020603050405020304" pitchFamily="18" charset="0"/>
              </a:rPr>
              <a:t>Changes facing </a:t>
            </a:r>
            <a:r>
              <a:rPr lang="en-US" dirty="0">
                <a:solidFill>
                  <a:srgbClr val="FF0000"/>
                </a:solidFill>
                <a:latin typeface="Times New Roman" panose="02020603050405020304" pitchFamily="18" charset="0"/>
                <a:cs typeface="Times New Roman" panose="02020603050405020304" pitchFamily="18" charset="0"/>
              </a:rPr>
              <a:t>managers. </a:t>
            </a:r>
            <a:r>
              <a:rPr lang="en-US" dirty="0" smtClean="0">
                <a:solidFill>
                  <a:srgbClr val="FF0000"/>
                </a:solidFill>
                <a:latin typeface="Times New Roman" panose="02020603050405020304" pitchFamily="18" charset="0"/>
                <a:cs typeface="Times New Roman" panose="02020603050405020304" pitchFamily="18" charset="0"/>
              </a:rPr>
              <a:t>We’ll </a:t>
            </a:r>
            <a:r>
              <a:rPr lang="en-US" dirty="0">
                <a:solidFill>
                  <a:srgbClr val="FF0000"/>
                </a:solidFill>
                <a:latin typeface="Times New Roman" panose="02020603050405020304" pitchFamily="18" charset="0"/>
                <a:cs typeface="Times New Roman" panose="02020603050405020304" pitchFamily="18" charset="0"/>
              </a:rPr>
              <a:t>be </a:t>
            </a:r>
            <a:r>
              <a:rPr lang="en-US" dirty="0" smtClean="0">
                <a:solidFill>
                  <a:srgbClr val="FF0000"/>
                </a:solidFill>
                <a:latin typeface="Times New Roman" panose="02020603050405020304" pitchFamily="18" charset="0"/>
                <a:cs typeface="Times New Roman" panose="02020603050405020304" pitchFamily="18" charset="0"/>
              </a:rPr>
              <a:t>discussing</a:t>
            </a:r>
          </a:p>
          <a:p>
            <a:pPr marL="0" indent="0">
              <a:buNone/>
            </a:pPr>
            <a:r>
              <a:rPr lang="en-US" dirty="0" smtClean="0">
                <a:solidFill>
                  <a:srgbClr val="FF0000"/>
                </a:solidFill>
                <a:latin typeface="Times New Roman" panose="02020603050405020304" pitchFamily="18" charset="0"/>
                <a:cs typeface="Times New Roman" panose="02020603050405020304" pitchFamily="18" charset="0"/>
              </a:rPr>
              <a:t>these </a:t>
            </a:r>
            <a:r>
              <a:rPr lang="en-US" dirty="0">
                <a:solidFill>
                  <a:srgbClr val="FF0000"/>
                </a:solidFill>
                <a:latin typeface="Times New Roman" panose="02020603050405020304" pitchFamily="18" charset="0"/>
                <a:cs typeface="Times New Roman" panose="02020603050405020304" pitchFamily="18" charset="0"/>
              </a:rPr>
              <a:t>and </a:t>
            </a:r>
            <a:r>
              <a:rPr lang="en-US" dirty="0" smtClean="0">
                <a:solidFill>
                  <a:srgbClr val="FF0000"/>
                </a:solidFill>
                <a:latin typeface="Times New Roman" panose="02020603050405020304" pitchFamily="18" charset="0"/>
                <a:cs typeface="Times New Roman" panose="02020603050405020304" pitchFamily="18" charset="0"/>
              </a:rPr>
              <a:t>other changes </a:t>
            </a:r>
            <a:r>
              <a:rPr lang="en-US" dirty="0">
                <a:solidFill>
                  <a:srgbClr val="FF0000"/>
                </a:solidFill>
                <a:latin typeface="Times New Roman" panose="02020603050405020304" pitchFamily="18" charset="0"/>
                <a:cs typeface="Times New Roman" panose="02020603050405020304" pitchFamily="18" charset="0"/>
              </a:rPr>
              <a:t>and how they’re </a:t>
            </a:r>
            <a:endParaRPr lang="en-US" dirty="0" smtClean="0">
              <a:solidFill>
                <a:srgbClr val="FF0000"/>
              </a:solidFill>
              <a:latin typeface="Times New Roman" panose="02020603050405020304" pitchFamily="18" charset="0"/>
              <a:cs typeface="Times New Roman" panose="02020603050405020304" pitchFamily="18" charset="0"/>
            </a:endParaRPr>
          </a:p>
          <a:p>
            <a:pPr marL="0" indent="0">
              <a:buNone/>
            </a:pPr>
            <a:r>
              <a:rPr lang="en-US" dirty="0" smtClean="0">
                <a:solidFill>
                  <a:srgbClr val="FF0000"/>
                </a:solidFill>
                <a:latin typeface="Times New Roman" panose="02020603050405020304" pitchFamily="18" charset="0"/>
                <a:cs typeface="Times New Roman" panose="02020603050405020304" pitchFamily="18" charset="0"/>
              </a:rPr>
              <a:t>affecting </a:t>
            </a:r>
            <a:r>
              <a:rPr lang="en-US" dirty="0">
                <a:solidFill>
                  <a:srgbClr val="FF0000"/>
                </a:solidFill>
                <a:latin typeface="Times New Roman" panose="02020603050405020304" pitchFamily="18" charset="0"/>
                <a:cs typeface="Times New Roman" panose="02020603050405020304" pitchFamily="18" charset="0"/>
              </a:rPr>
              <a:t>the way managers plan, organize, </a:t>
            </a:r>
            <a:endParaRPr lang="en-US" dirty="0" smtClean="0">
              <a:solidFill>
                <a:srgbClr val="FF0000"/>
              </a:solidFill>
              <a:latin typeface="Times New Roman" panose="02020603050405020304" pitchFamily="18" charset="0"/>
              <a:cs typeface="Times New Roman" panose="02020603050405020304" pitchFamily="18" charset="0"/>
            </a:endParaRPr>
          </a:p>
          <a:p>
            <a:pPr marL="0" indent="0">
              <a:buNone/>
            </a:pPr>
            <a:r>
              <a:rPr lang="en-US" dirty="0" smtClean="0">
                <a:solidFill>
                  <a:srgbClr val="FF0000"/>
                </a:solidFill>
                <a:latin typeface="Times New Roman" panose="02020603050405020304" pitchFamily="18" charset="0"/>
                <a:cs typeface="Times New Roman" panose="02020603050405020304" pitchFamily="18" charset="0"/>
              </a:rPr>
              <a:t>lead</a:t>
            </a:r>
            <a:r>
              <a:rPr lang="en-US" dirty="0">
                <a:solidFill>
                  <a:srgbClr val="FF0000"/>
                </a:solidFill>
                <a:latin typeface="Times New Roman" panose="02020603050405020304" pitchFamily="18" charset="0"/>
                <a:cs typeface="Times New Roman" panose="02020603050405020304" pitchFamily="18" charset="0"/>
              </a:rPr>
              <a:t>, and control. </a:t>
            </a:r>
            <a:r>
              <a:rPr lang="en-US" dirty="0" smtClean="0">
                <a:solidFill>
                  <a:srgbClr val="FF0000"/>
                </a:solidFill>
                <a:latin typeface="Times New Roman" panose="02020603050405020304" pitchFamily="18" charset="0"/>
                <a:cs typeface="Times New Roman" panose="02020603050405020304" pitchFamily="18" charset="0"/>
              </a:rPr>
              <a:t>We want </a:t>
            </a:r>
            <a:r>
              <a:rPr lang="en-US" dirty="0">
                <a:solidFill>
                  <a:srgbClr val="FF0000"/>
                </a:solidFill>
                <a:latin typeface="Times New Roman" panose="02020603050405020304" pitchFamily="18" charset="0"/>
                <a:cs typeface="Times New Roman" panose="02020603050405020304" pitchFamily="18" charset="0"/>
              </a:rPr>
              <a:t>to highlight </a:t>
            </a:r>
            <a:endParaRPr lang="en-US" dirty="0" smtClean="0">
              <a:solidFill>
                <a:srgbClr val="FF0000"/>
              </a:solidFill>
              <a:latin typeface="Times New Roman" panose="02020603050405020304" pitchFamily="18" charset="0"/>
              <a:cs typeface="Times New Roman" panose="02020603050405020304" pitchFamily="18" charset="0"/>
            </a:endParaRPr>
          </a:p>
          <a:p>
            <a:pPr marL="0" indent="0">
              <a:buNone/>
            </a:pPr>
            <a:r>
              <a:rPr lang="en-US" dirty="0" smtClean="0">
                <a:solidFill>
                  <a:srgbClr val="FF0000"/>
                </a:solidFill>
                <a:latin typeface="Times New Roman" panose="02020603050405020304" pitchFamily="18" charset="0"/>
                <a:cs typeface="Times New Roman" panose="02020603050405020304" pitchFamily="18" charset="0"/>
              </a:rPr>
              <a:t>three </a:t>
            </a:r>
            <a:r>
              <a:rPr lang="en-US" dirty="0">
                <a:solidFill>
                  <a:srgbClr val="FF0000"/>
                </a:solidFill>
                <a:latin typeface="Times New Roman" panose="02020603050405020304" pitchFamily="18" charset="0"/>
                <a:cs typeface="Times New Roman" panose="02020603050405020304" pitchFamily="18" charset="0"/>
              </a:rPr>
              <a:t>of these changes: the </a:t>
            </a:r>
            <a:r>
              <a:rPr lang="en-US" dirty="0" smtClean="0">
                <a:solidFill>
                  <a:srgbClr val="FF0000"/>
                </a:solidFill>
                <a:latin typeface="Times New Roman" panose="02020603050405020304" pitchFamily="18" charset="0"/>
                <a:cs typeface="Times New Roman" panose="02020603050405020304" pitchFamily="18" charset="0"/>
              </a:rPr>
              <a:t>increasing</a:t>
            </a:r>
          </a:p>
          <a:p>
            <a:pPr marL="0" indent="0">
              <a:buNone/>
            </a:pPr>
            <a:r>
              <a:rPr lang="en-US" dirty="0" smtClean="0">
                <a:solidFill>
                  <a:srgbClr val="FF0000"/>
                </a:solidFill>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importance of customers, innovation,</a:t>
            </a:r>
          </a:p>
          <a:p>
            <a:pPr marL="0" indent="0">
              <a:buNone/>
            </a:pPr>
            <a:r>
              <a:rPr lang="en-US" dirty="0">
                <a:solidFill>
                  <a:srgbClr val="FF0000"/>
                </a:solidFill>
                <a:latin typeface="Times New Roman" panose="02020603050405020304" pitchFamily="18" charset="0"/>
                <a:cs typeface="Times New Roman" panose="02020603050405020304" pitchFamily="18" charset="0"/>
              </a:rPr>
              <a:t>and sustainability</a:t>
            </a:r>
            <a:endParaRPr lang="en-US" dirty="0">
              <a:solidFill>
                <a:srgbClr val="FF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5458077" y="1662029"/>
            <a:ext cx="6498227" cy="5096819"/>
          </a:xfrm>
          <a:prstGeom prst="rect">
            <a:avLst/>
          </a:prstGeom>
        </p:spPr>
      </p:pic>
    </p:spTree>
    <p:extLst>
      <p:ext uri="{BB962C8B-B14F-4D97-AF65-F5344CB8AC3E}">
        <p14:creationId xmlns:p14="http://schemas.microsoft.com/office/powerpoint/2010/main" val="3142483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504" y="209320"/>
            <a:ext cx="8911687" cy="440674"/>
          </a:xfrm>
        </p:spPr>
        <p:txBody>
          <a:bodyPr>
            <a:normAutofit fontScale="90000"/>
          </a:bodyPr>
          <a:lstStyle/>
          <a:p>
            <a:pPr algn="ctr"/>
            <a:r>
              <a:rPr lang="en-US" sz="2800" b="1" i="1" u="sng" dirty="0" smtClean="0">
                <a:latin typeface="Times New Roman" panose="02020603050405020304" pitchFamily="18" charset="0"/>
                <a:cs typeface="Times New Roman" panose="02020603050405020304" pitchFamily="18" charset="0"/>
              </a:rPr>
              <a:t>TECHNICAL CHANGES EFFECTING MANAGERS</a:t>
            </a:r>
            <a:endParaRPr lang="en-US" sz="2800" b="1" i="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3894" y="649994"/>
            <a:ext cx="10920718" cy="6208006"/>
          </a:xfrm>
        </p:spPr>
        <p:txBody>
          <a:bodyPr>
            <a:normAutofit/>
          </a:bodyPr>
          <a:lstStyle/>
          <a:p>
            <a:pPr marL="0" indent="0" algn="ctr">
              <a:buNone/>
            </a:pPr>
            <a:r>
              <a:rPr lang="en-US" sz="2400" b="1" i="1"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Importance </a:t>
            </a:r>
            <a:r>
              <a:rPr lang="en-US" sz="2400" b="1" i="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of </a:t>
            </a:r>
            <a:r>
              <a:rPr lang="en-US" sz="2400" b="1" i="1"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Customers to </a:t>
            </a:r>
            <a:r>
              <a:rPr lang="en-US" sz="2400" b="1" i="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Manager’s </a:t>
            </a:r>
            <a:r>
              <a:rPr lang="en-US" sz="2400" b="1" i="1"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Job</a:t>
            </a:r>
          </a:p>
          <a:p>
            <a:r>
              <a:rPr lang="en-US" dirty="0" smtClean="0">
                <a:solidFill>
                  <a:schemeClr val="tx1"/>
                </a:solidFill>
                <a:latin typeface="Times New Roman" panose="02020603050405020304" pitchFamily="18" charset="0"/>
                <a:cs typeface="Times New Roman" panose="02020603050405020304" pitchFamily="18" charset="0"/>
              </a:rPr>
              <a:t>John Chambers, CEO of Cisco Systems, likes to listen to voice mails forwarded to him from dissatisfied customers. He says, “E-mail would be more efficient, but I want to hear the emotion, I want to hear the frustration, I want to hear the caller’s level of comfort with the strategy we’re employing. I can’t get that through e-mail. This manager understands the importance of customers. You need customers. Without them, most organizations would cease to exist. Yet, focusing on the customer has long been thought to be the responsibility of marketing types. “Let the marketers worry about the customers” is how many managers felt. We’re discovering, however, that employee attitudes and behaviors play a big role in customer satisfaction.</a:t>
            </a:r>
            <a:r>
              <a:rPr lang="en-US" dirty="0" smtClean="0">
                <a:solidFill>
                  <a:schemeClr val="tx1"/>
                </a:solidFill>
              </a:rPr>
              <a:t> </a:t>
            </a:r>
            <a:r>
              <a:rPr lang="en-US" dirty="0" smtClean="0">
                <a:solidFill>
                  <a:schemeClr val="tx1"/>
                </a:solidFill>
                <a:latin typeface="Times New Roman" panose="02020603050405020304" pitchFamily="18" charset="0"/>
                <a:cs typeface="Times New Roman" panose="02020603050405020304" pitchFamily="18" charset="0"/>
              </a:rPr>
              <a:t>Managers</a:t>
            </a:r>
            <a:r>
              <a:rPr lang="en-US" dirty="0" smtClean="0">
                <a:solidFill>
                  <a:schemeClr val="tx1"/>
                </a:solidFill>
              </a:rPr>
              <a:t> </a:t>
            </a:r>
            <a:r>
              <a:rPr lang="en-US" dirty="0" smtClean="0">
                <a:solidFill>
                  <a:schemeClr val="tx1"/>
                </a:solidFill>
                <a:latin typeface="Times New Roman" panose="02020603050405020304" pitchFamily="18" charset="0"/>
                <a:cs typeface="Times New Roman" panose="02020603050405020304" pitchFamily="18" charset="0"/>
              </a:rPr>
              <a:t>are recognizing that delivering consistent high-quality customer service is essential for survival and success in today’s competitive environment and that employees are an important part of that equation. </a:t>
            </a:r>
            <a:r>
              <a:rPr lang="en-US" dirty="0">
                <a:solidFill>
                  <a:schemeClr val="tx1"/>
                </a:solidFill>
                <a:latin typeface="Times New Roman" panose="02020603050405020304" pitchFamily="18" charset="0"/>
                <a:cs typeface="Times New Roman" panose="02020603050405020304" pitchFamily="18" charset="0"/>
              </a:rPr>
              <a:t>The implication is </a:t>
            </a:r>
            <a:r>
              <a:rPr lang="en-US" dirty="0" smtClean="0">
                <a:solidFill>
                  <a:schemeClr val="tx1"/>
                </a:solidFill>
                <a:latin typeface="Times New Roman" panose="02020603050405020304" pitchFamily="18" charset="0"/>
                <a:cs typeface="Times New Roman" panose="02020603050405020304" pitchFamily="18" charset="0"/>
              </a:rPr>
              <a:t>clear—managers must </a:t>
            </a:r>
            <a:r>
              <a:rPr lang="en-US" dirty="0">
                <a:solidFill>
                  <a:schemeClr val="tx1"/>
                </a:solidFill>
                <a:latin typeface="Times New Roman" panose="02020603050405020304" pitchFamily="18" charset="0"/>
                <a:cs typeface="Times New Roman" panose="02020603050405020304" pitchFamily="18" charset="0"/>
              </a:rPr>
              <a:t>create a customer-responsive organization where employees are friendly and </a:t>
            </a:r>
            <a:r>
              <a:rPr lang="en-US" dirty="0" smtClean="0">
                <a:solidFill>
                  <a:schemeClr val="tx1"/>
                </a:solidFill>
                <a:latin typeface="Times New Roman" panose="02020603050405020304" pitchFamily="18" charset="0"/>
                <a:cs typeface="Times New Roman" panose="02020603050405020304" pitchFamily="18" charset="0"/>
              </a:rPr>
              <a:t>courteous, accessible</a:t>
            </a:r>
            <a:r>
              <a:rPr lang="en-US" dirty="0">
                <a:solidFill>
                  <a:schemeClr val="tx1"/>
                </a:solidFill>
                <a:latin typeface="Times New Roman" panose="02020603050405020304" pitchFamily="18" charset="0"/>
                <a:cs typeface="Times New Roman" panose="02020603050405020304" pitchFamily="18" charset="0"/>
              </a:rPr>
              <a:t>, knowledgeable, prompt in responding to customer needs, and </a:t>
            </a:r>
            <a:r>
              <a:rPr lang="en-US" dirty="0" smtClean="0">
                <a:solidFill>
                  <a:schemeClr val="tx1"/>
                </a:solidFill>
                <a:latin typeface="Times New Roman" panose="02020603050405020304" pitchFamily="18" charset="0"/>
                <a:cs typeface="Times New Roman" panose="02020603050405020304" pitchFamily="18" charset="0"/>
              </a:rPr>
              <a:t>willing to </a:t>
            </a:r>
            <a:r>
              <a:rPr lang="en-US" dirty="0">
                <a:solidFill>
                  <a:schemeClr val="tx1"/>
                </a:solidFill>
                <a:latin typeface="Times New Roman" panose="02020603050405020304" pitchFamily="18" charset="0"/>
                <a:cs typeface="Times New Roman" panose="02020603050405020304" pitchFamily="18" charset="0"/>
              </a:rPr>
              <a:t>do what’s necessary to please the customer</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3727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2419" y="150384"/>
            <a:ext cx="8911687" cy="598762"/>
          </a:xfrm>
        </p:spPr>
        <p:txBody>
          <a:bodyPr>
            <a:normAutofit/>
          </a:bodyPr>
          <a:lstStyle/>
          <a:p>
            <a:pPr algn="ctr"/>
            <a:r>
              <a:rPr lang="en-US" sz="2400" b="1" i="1" u="sng" dirty="0">
                <a:latin typeface="Times New Roman" panose="02020603050405020304" pitchFamily="18" charset="0"/>
                <a:cs typeface="Times New Roman" panose="02020603050405020304" pitchFamily="18" charset="0"/>
              </a:rPr>
              <a:t>Importance of </a:t>
            </a:r>
            <a:r>
              <a:rPr lang="en-US" sz="2400" b="1" i="1" u="sng" dirty="0" smtClean="0">
                <a:latin typeface="Times New Roman" panose="02020603050405020304" pitchFamily="18" charset="0"/>
                <a:cs typeface="Times New Roman" panose="02020603050405020304" pitchFamily="18" charset="0"/>
              </a:rPr>
              <a:t>Innovation to </a:t>
            </a:r>
            <a:r>
              <a:rPr lang="en-US" sz="2400" b="1" i="1" u="sng" dirty="0">
                <a:latin typeface="Times New Roman" panose="02020603050405020304" pitchFamily="18" charset="0"/>
                <a:cs typeface="Times New Roman" panose="02020603050405020304" pitchFamily="18" charset="0"/>
              </a:rPr>
              <a:t>the Manager’s Job</a:t>
            </a:r>
            <a:endParaRPr lang="en-US" sz="2400" i="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19480" y="616945"/>
            <a:ext cx="9885132" cy="6158428"/>
          </a:xfrm>
        </p:spPr>
        <p:txBody>
          <a:bodyPr>
            <a:normAutofit lnSpcReduction="10000"/>
          </a:bodyPr>
          <a:lstStyle/>
          <a:p>
            <a:pPr marL="0" indent="0">
              <a:buNone/>
            </a:pPr>
            <a:r>
              <a:rPr lang="en-US" dirty="0">
                <a:solidFill>
                  <a:schemeClr val="tx1"/>
                </a:solidFill>
                <a:latin typeface="Times New Roman" panose="02020603050405020304" pitchFamily="18" charset="0"/>
                <a:cs typeface="Times New Roman" panose="02020603050405020304" pitchFamily="18" charset="0"/>
              </a:rPr>
              <a:t>Nothing is more risky than not </a:t>
            </a:r>
            <a:r>
              <a:rPr lang="en-US" dirty="0" smtClean="0">
                <a:solidFill>
                  <a:schemeClr val="tx1"/>
                </a:solidFill>
                <a:latin typeface="Times New Roman" panose="02020603050405020304" pitchFamily="18" charset="0"/>
                <a:cs typeface="Times New Roman" panose="02020603050405020304" pitchFamily="18" charset="0"/>
              </a:rPr>
              <a:t>innovating . Innovation </a:t>
            </a:r>
            <a:r>
              <a:rPr lang="en-US" dirty="0">
                <a:solidFill>
                  <a:schemeClr val="tx1"/>
                </a:solidFill>
                <a:latin typeface="Times New Roman" panose="02020603050405020304" pitchFamily="18" charset="0"/>
                <a:cs typeface="Times New Roman" panose="02020603050405020304" pitchFamily="18" charset="0"/>
              </a:rPr>
              <a:t>means doing things </a:t>
            </a:r>
            <a:r>
              <a:rPr lang="en-US" dirty="0" smtClean="0">
                <a:solidFill>
                  <a:schemeClr val="tx1"/>
                </a:solidFill>
                <a:latin typeface="Times New Roman" panose="02020603050405020304" pitchFamily="18" charset="0"/>
                <a:cs typeface="Times New Roman" panose="02020603050405020304" pitchFamily="18" charset="0"/>
              </a:rPr>
              <a:t>differently, exploring new territory</a:t>
            </a:r>
            <a:r>
              <a:rPr lang="en-US" dirty="0">
                <a:solidFill>
                  <a:schemeClr val="tx1"/>
                </a:solidFill>
                <a:latin typeface="Times New Roman" panose="02020603050405020304" pitchFamily="18" charset="0"/>
                <a:cs typeface="Times New Roman" panose="02020603050405020304" pitchFamily="18" charset="0"/>
              </a:rPr>
              <a:t>, and taking risks. And innovation isn’t just for high-tech or </a:t>
            </a:r>
            <a:r>
              <a:rPr lang="en-US" dirty="0" smtClean="0">
                <a:solidFill>
                  <a:schemeClr val="tx1"/>
                </a:solidFill>
                <a:latin typeface="Times New Roman" panose="02020603050405020304" pitchFamily="18" charset="0"/>
                <a:cs typeface="Times New Roman" panose="02020603050405020304" pitchFamily="18" charset="0"/>
              </a:rPr>
              <a:t>other technologically </a:t>
            </a:r>
            <a:r>
              <a:rPr lang="en-US" dirty="0">
                <a:solidFill>
                  <a:schemeClr val="tx1"/>
                </a:solidFill>
                <a:latin typeface="Times New Roman" panose="02020603050405020304" pitchFamily="18" charset="0"/>
                <a:cs typeface="Times New Roman" panose="02020603050405020304" pitchFamily="18" charset="0"/>
              </a:rPr>
              <a:t>sophisticated organizations. Innovative efforts can be found in all types </a:t>
            </a:r>
            <a:r>
              <a:rPr lang="en-US" dirty="0" smtClean="0">
                <a:solidFill>
                  <a:schemeClr val="tx1"/>
                </a:solidFill>
                <a:latin typeface="Times New Roman" panose="02020603050405020304" pitchFamily="18" charset="0"/>
                <a:cs typeface="Times New Roman" panose="02020603050405020304" pitchFamily="18" charset="0"/>
              </a:rPr>
              <a:t>of organizations</a:t>
            </a:r>
            <a:r>
              <a:rPr lang="en-US" dirty="0">
                <a:solidFill>
                  <a:schemeClr val="tx1"/>
                </a:solidFill>
                <a:latin typeface="Times New Roman" panose="02020603050405020304" pitchFamily="18" charset="0"/>
                <a:cs typeface="Times New Roman" panose="02020603050405020304" pitchFamily="18" charset="0"/>
              </a:rPr>
              <a:t>. For instance, the manager of the Best Buy store in Manchester, </a:t>
            </a:r>
            <a:r>
              <a:rPr lang="en-US" dirty="0" smtClean="0">
                <a:solidFill>
                  <a:schemeClr val="tx1"/>
                </a:solidFill>
                <a:latin typeface="Times New Roman" panose="02020603050405020304" pitchFamily="18" charset="0"/>
                <a:cs typeface="Times New Roman" panose="02020603050405020304" pitchFamily="18" charset="0"/>
              </a:rPr>
              <a:t>Connecticut, clearly </a:t>
            </a:r>
            <a:r>
              <a:rPr lang="en-US" dirty="0">
                <a:solidFill>
                  <a:schemeClr val="tx1"/>
                </a:solidFill>
                <a:latin typeface="Times New Roman" panose="02020603050405020304" pitchFamily="18" charset="0"/>
                <a:cs typeface="Times New Roman" panose="02020603050405020304" pitchFamily="18" charset="0"/>
              </a:rPr>
              <a:t>understood the importance of getting employees to be innovative, a task made </a:t>
            </a:r>
            <a:r>
              <a:rPr lang="en-US" dirty="0" smtClean="0">
                <a:solidFill>
                  <a:schemeClr val="tx1"/>
                </a:solidFill>
                <a:latin typeface="Times New Roman" panose="02020603050405020304" pitchFamily="18" charset="0"/>
                <a:cs typeface="Times New Roman" panose="02020603050405020304" pitchFamily="18" charset="0"/>
              </a:rPr>
              <a:t>particularly challenging </a:t>
            </a:r>
            <a:r>
              <a:rPr lang="en-US" dirty="0">
                <a:solidFill>
                  <a:schemeClr val="tx1"/>
                </a:solidFill>
                <a:latin typeface="Times New Roman" panose="02020603050405020304" pitchFamily="18" charset="0"/>
                <a:cs typeface="Times New Roman" panose="02020603050405020304" pitchFamily="18" charset="0"/>
              </a:rPr>
              <a:t>because the average Best Buy store is often staffed by young adults </a:t>
            </a:r>
            <a:r>
              <a:rPr lang="en-US" dirty="0" smtClean="0">
                <a:solidFill>
                  <a:schemeClr val="tx1"/>
                </a:solidFill>
                <a:latin typeface="Times New Roman" panose="02020603050405020304" pitchFamily="18" charset="0"/>
                <a:cs typeface="Times New Roman" panose="02020603050405020304" pitchFamily="18" charset="0"/>
              </a:rPr>
              <a:t>in their </a:t>
            </a:r>
            <a:r>
              <a:rPr lang="en-US" dirty="0">
                <a:solidFill>
                  <a:schemeClr val="tx1"/>
                </a:solidFill>
                <a:latin typeface="Times New Roman" panose="02020603050405020304" pitchFamily="18" charset="0"/>
                <a:cs typeface="Times New Roman" panose="02020603050405020304" pitchFamily="18" charset="0"/>
              </a:rPr>
              <a:t>first or second jobs</a:t>
            </a:r>
            <a:r>
              <a:rPr lang="en-US" dirty="0" smtClean="0">
                <a:solidFill>
                  <a:schemeClr val="tx1"/>
                </a:solidFill>
                <a:latin typeface="Times New Roman" panose="02020603050405020304" pitchFamily="18" charset="0"/>
                <a:cs typeface="Times New Roman" panose="02020603050405020304" pitchFamily="18" charset="0"/>
              </a:rPr>
              <a:t>.</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Innovation </a:t>
            </a:r>
            <a:r>
              <a:rPr lang="en-US" dirty="0">
                <a:solidFill>
                  <a:schemeClr val="tx1"/>
                </a:solidFill>
                <a:latin typeface="Times New Roman" panose="02020603050405020304" pitchFamily="18" charset="0"/>
                <a:cs typeface="Times New Roman" panose="02020603050405020304" pitchFamily="18" charset="0"/>
              </a:rPr>
              <a:t>is critical throughout all levels and parts of an organization. For example, at </a:t>
            </a:r>
            <a:r>
              <a:rPr lang="en-US" dirty="0" smtClean="0">
                <a:solidFill>
                  <a:schemeClr val="tx1"/>
                </a:solidFill>
                <a:latin typeface="Times New Roman" panose="02020603050405020304" pitchFamily="18" charset="0"/>
                <a:cs typeface="Times New Roman" panose="02020603050405020304" pitchFamily="18" charset="0"/>
              </a:rPr>
              <a:t>Tata of </a:t>
            </a:r>
            <a:r>
              <a:rPr lang="en-US" dirty="0">
                <a:solidFill>
                  <a:schemeClr val="tx1"/>
                </a:solidFill>
                <a:latin typeface="Times New Roman" panose="02020603050405020304" pitchFamily="18" charset="0"/>
                <a:cs typeface="Times New Roman" panose="02020603050405020304" pitchFamily="18" charset="0"/>
              </a:rPr>
              <a:t>India, the company’s top manager, chairman </a:t>
            </a:r>
            <a:r>
              <a:rPr lang="en-US" dirty="0" err="1">
                <a:solidFill>
                  <a:schemeClr val="tx1"/>
                </a:solidFill>
                <a:latin typeface="Times New Roman" panose="02020603050405020304" pitchFamily="18" charset="0"/>
                <a:cs typeface="Times New Roman" panose="02020603050405020304" pitchFamily="18" charset="0"/>
              </a:rPr>
              <a:t>Ratan</a:t>
            </a:r>
            <a:r>
              <a:rPr lang="en-US" dirty="0">
                <a:solidFill>
                  <a:schemeClr val="tx1"/>
                </a:solidFill>
                <a:latin typeface="Times New Roman" panose="02020603050405020304" pitchFamily="18" charset="0"/>
                <a:cs typeface="Times New Roman" panose="02020603050405020304" pitchFamily="18" charset="0"/>
              </a:rPr>
              <a:t> Tata, told his employees during </a:t>
            </a:r>
            <a:r>
              <a:rPr lang="en-US" dirty="0" smtClean="0">
                <a:solidFill>
                  <a:schemeClr val="tx1"/>
                </a:solidFill>
                <a:latin typeface="Times New Roman" panose="02020603050405020304" pitchFamily="18" charset="0"/>
                <a:cs typeface="Times New Roman" panose="02020603050405020304" pitchFamily="18" charset="0"/>
              </a:rPr>
              <a:t>the bleak </a:t>
            </a:r>
            <a:r>
              <a:rPr lang="en-US" dirty="0">
                <a:solidFill>
                  <a:schemeClr val="tx1"/>
                </a:solidFill>
                <a:latin typeface="Times New Roman" panose="02020603050405020304" pitchFamily="18" charset="0"/>
                <a:cs typeface="Times New Roman" panose="02020603050405020304" pitchFamily="18" charset="0"/>
              </a:rPr>
              <a:t>aspects of the global economic downturn to “Cut costs. Think out of the box. Even </a:t>
            </a:r>
            <a:r>
              <a:rPr lang="en-US" dirty="0" smtClean="0">
                <a:solidFill>
                  <a:schemeClr val="tx1"/>
                </a:solidFill>
                <a:latin typeface="Times New Roman" panose="02020603050405020304" pitchFamily="18" charset="0"/>
                <a:cs typeface="Times New Roman" panose="02020603050405020304" pitchFamily="18" charset="0"/>
              </a:rPr>
              <a:t>if the </a:t>
            </a:r>
            <a:r>
              <a:rPr lang="en-US" dirty="0">
                <a:solidFill>
                  <a:schemeClr val="tx1"/>
                </a:solidFill>
                <a:latin typeface="Times New Roman" panose="02020603050405020304" pitchFamily="18" charset="0"/>
                <a:cs typeface="Times New Roman" panose="02020603050405020304" pitchFamily="18" charset="0"/>
              </a:rPr>
              <a:t>world around you is collapsing, be bold, be daring, think big.”37 And his employees </a:t>
            </a:r>
            <a:r>
              <a:rPr lang="en-US" dirty="0" smtClean="0">
                <a:solidFill>
                  <a:schemeClr val="tx1"/>
                </a:solidFill>
                <a:latin typeface="Times New Roman" panose="02020603050405020304" pitchFamily="18" charset="0"/>
                <a:cs typeface="Times New Roman" panose="02020603050405020304" pitchFamily="18" charset="0"/>
              </a:rPr>
              <a:t>obviously got </a:t>
            </a:r>
            <a:r>
              <a:rPr lang="en-US" dirty="0">
                <a:solidFill>
                  <a:schemeClr val="tx1"/>
                </a:solidFill>
                <a:latin typeface="Times New Roman" panose="02020603050405020304" pitchFamily="18" charset="0"/>
                <a:cs typeface="Times New Roman" panose="02020603050405020304" pitchFamily="18" charset="0"/>
              </a:rPr>
              <a:t>the message. The company’s introduction of the $2,000 </a:t>
            </a:r>
            <a:r>
              <a:rPr lang="en-US" dirty="0" err="1">
                <a:solidFill>
                  <a:schemeClr val="tx1"/>
                </a:solidFill>
                <a:latin typeface="Times New Roman" panose="02020603050405020304" pitchFamily="18" charset="0"/>
                <a:cs typeface="Times New Roman" panose="02020603050405020304" pitchFamily="18" charset="0"/>
              </a:rPr>
              <a:t>minicar</a:t>
            </a:r>
            <a:r>
              <a:rPr lang="en-US" dirty="0">
                <a:solidFill>
                  <a:schemeClr val="tx1"/>
                </a:solidFill>
                <a:latin typeface="Times New Roman" panose="02020603050405020304" pitchFamily="18" charset="0"/>
                <a:cs typeface="Times New Roman" panose="02020603050405020304" pitchFamily="18" charset="0"/>
              </a:rPr>
              <a:t>, the </a:t>
            </a:r>
            <a:r>
              <a:rPr lang="en-US" dirty="0" err="1">
                <a:solidFill>
                  <a:schemeClr val="tx1"/>
                </a:solidFill>
                <a:latin typeface="Times New Roman" panose="02020603050405020304" pitchFamily="18" charset="0"/>
                <a:cs typeface="Times New Roman" panose="02020603050405020304" pitchFamily="18" charset="0"/>
              </a:rPr>
              <a:t>Nano</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was the </a:t>
            </a:r>
            <a:r>
              <a:rPr lang="en-US" dirty="0">
                <a:solidFill>
                  <a:schemeClr val="tx1"/>
                </a:solidFill>
                <a:latin typeface="Times New Roman" panose="02020603050405020304" pitchFamily="18" charset="0"/>
                <a:cs typeface="Times New Roman" panose="02020603050405020304" pitchFamily="18" charset="0"/>
              </a:rPr>
              <a:t>talk of the global automotive industry. As these stories illustrate, innovation is critical. </a:t>
            </a:r>
            <a:r>
              <a:rPr lang="en-US" dirty="0" smtClean="0">
                <a:solidFill>
                  <a:schemeClr val="tx1"/>
                </a:solidFill>
                <a:latin typeface="Times New Roman" panose="02020603050405020304" pitchFamily="18" charset="0"/>
                <a:cs typeface="Times New Roman" panose="02020603050405020304" pitchFamily="18" charset="0"/>
              </a:rPr>
              <a:t>It’s so </a:t>
            </a:r>
            <a:r>
              <a:rPr lang="en-US" dirty="0">
                <a:solidFill>
                  <a:schemeClr val="tx1"/>
                </a:solidFill>
                <a:latin typeface="Times New Roman" panose="02020603050405020304" pitchFamily="18" charset="0"/>
                <a:cs typeface="Times New Roman" panose="02020603050405020304" pitchFamily="18" charset="0"/>
              </a:rPr>
              <a:t>critical to today’s organizations and </a:t>
            </a:r>
            <a:r>
              <a:rPr lang="en-US" dirty="0" smtClean="0">
                <a:solidFill>
                  <a:schemeClr val="tx1"/>
                </a:solidFill>
                <a:latin typeface="Times New Roman" panose="02020603050405020304" pitchFamily="18" charset="0"/>
                <a:cs typeface="Times New Roman" panose="02020603050405020304" pitchFamily="18" charset="0"/>
              </a:rPr>
              <a:t>managers.</a:t>
            </a:r>
          </a:p>
          <a:p>
            <a:r>
              <a:rPr lang="en-US" sz="2400" b="1" i="1" u="sng" dirty="0">
                <a:latin typeface="Times New Roman" panose="02020603050405020304" pitchFamily="18" charset="0"/>
                <a:cs typeface="Times New Roman" panose="02020603050405020304" pitchFamily="18" charset="0"/>
              </a:rPr>
              <a:t>Importance of </a:t>
            </a:r>
            <a:r>
              <a:rPr lang="en-US" sz="2400" b="1" i="1" u="sng" dirty="0" smtClean="0">
                <a:latin typeface="Times New Roman" panose="02020603050405020304" pitchFamily="18" charset="0"/>
                <a:cs typeface="Times New Roman" panose="02020603050405020304" pitchFamily="18" charset="0"/>
              </a:rPr>
              <a:t>Sustainability to </a:t>
            </a:r>
            <a:r>
              <a:rPr lang="en-US" sz="2400" b="1" i="1" u="sng" dirty="0">
                <a:latin typeface="Times New Roman" panose="02020603050405020304" pitchFamily="18" charset="0"/>
                <a:cs typeface="Times New Roman" panose="02020603050405020304" pitchFamily="18" charset="0"/>
              </a:rPr>
              <a:t>the Manager’s </a:t>
            </a:r>
            <a:r>
              <a:rPr lang="en-US" sz="2400" b="1" i="1" u="sng" dirty="0" smtClean="0">
                <a:latin typeface="Times New Roman" panose="02020603050405020304" pitchFamily="18" charset="0"/>
                <a:cs typeface="Times New Roman" panose="02020603050405020304" pitchFamily="18" charset="0"/>
              </a:rPr>
              <a:t>Job:</a:t>
            </a:r>
          </a:p>
          <a:p>
            <a:pPr marL="0" indent="0">
              <a:buNone/>
            </a:pPr>
            <a:r>
              <a:rPr lang="en-US" sz="1700" dirty="0" smtClean="0">
                <a:solidFill>
                  <a:schemeClr val="tx1"/>
                </a:solidFill>
                <a:latin typeface="Times New Roman" panose="02020603050405020304" pitchFamily="18" charset="0"/>
                <a:cs typeface="Times New Roman" panose="02020603050405020304" pitchFamily="18" charset="0"/>
              </a:rPr>
              <a:t>Sustainability </a:t>
            </a:r>
            <a:r>
              <a:rPr lang="en-US" sz="1700" dirty="0">
                <a:solidFill>
                  <a:schemeClr val="tx1"/>
                </a:solidFill>
                <a:latin typeface="Times New Roman" panose="02020603050405020304" pitchFamily="18" charset="0"/>
                <a:cs typeface="Times New Roman" panose="02020603050405020304" pitchFamily="18" charset="0"/>
              </a:rPr>
              <a:t>means </a:t>
            </a:r>
            <a:r>
              <a:rPr lang="en-US" sz="1700" dirty="0" smtClean="0">
                <a:solidFill>
                  <a:schemeClr val="tx1"/>
                </a:solidFill>
                <a:latin typeface="Times New Roman" panose="02020603050405020304" pitchFamily="18" charset="0"/>
                <a:cs typeface="Times New Roman" panose="02020603050405020304" pitchFamily="18" charset="0"/>
              </a:rPr>
              <a:t>different things </a:t>
            </a:r>
            <a:r>
              <a:rPr lang="en-US" sz="1700" dirty="0">
                <a:solidFill>
                  <a:schemeClr val="tx1"/>
                </a:solidFill>
                <a:latin typeface="Times New Roman" panose="02020603050405020304" pitchFamily="18" charset="0"/>
                <a:cs typeface="Times New Roman" panose="02020603050405020304" pitchFamily="18" charset="0"/>
              </a:rPr>
              <a:t>to different people, in essence, according to the World Business Council </a:t>
            </a:r>
            <a:r>
              <a:rPr lang="en-US" sz="1700" dirty="0" smtClean="0">
                <a:solidFill>
                  <a:schemeClr val="tx1"/>
                </a:solidFill>
                <a:latin typeface="Times New Roman" panose="02020603050405020304" pitchFamily="18" charset="0"/>
                <a:cs typeface="Times New Roman" panose="02020603050405020304" pitchFamily="18" charset="0"/>
              </a:rPr>
              <a:t>for Sustainable </a:t>
            </a:r>
            <a:r>
              <a:rPr lang="en-US" sz="1700" dirty="0">
                <a:solidFill>
                  <a:schemeClr val="tx1"/>
                </a:solidFill>
                <a:latin typeface="Times New Roman" panose="02020603050405020304" pitchFamily="18" charset="0"/>
                <a:cs typeface="Times New Roman" panose="02020603050405020304" pitchFamily="18" charset="0"/>
              </a:rPr>
              <a:t>Development (2005), it is concerned with “meeting the needs of </a:t>
            </a:r>
            <a:r>
              <a:rPr lang="en-US" sz="1700" dirty="0" smtClean="0">
                <a:solidFill>
                  <a:schemeClr val="tx1"/>
                </a:solidFill>
                <a:latin typeface="Times New Roman" panose="02020603050405020304" pitchFamily="18" charset="0"/>
                <a:cs typeface="Times New Roman" panose="02020603050405020304" pitchFamily="18" charset="0"/>
              </a:rPr>
              <a:t>people today </a:t>
            </a:r>
            <a:r>
              <a:rPr lang="en-US" sz="1700" dirty="0">
                <a:solidFill>
                  <a:schemeClr val="tx1"/>
                </a:solidFill>
                <a:latin typeface="Times New Roman" panose="02020603050405020304" pitchFamily="18" charset="0"/>
                <a:cs typeface="Times New Roman" panose="02020603050405020304" pitchFamily="18" charset="0"/>
              </a:rPr>
              <a:t>without compromising the ability of future generations to meet their own needs</a:t>
            </a:r>
            <a:r>
              <a:rPr lang="en-US" sz="1700" dirty="0" smtClean="0">
                <a:solidFill>
                  <a:schemeClr val="tx1"/>
                </a:solidFill>
                <a:latin typeface="Times New Roman" panose="02020603050405020304" pitchFamily="18" charset="0"/>
                <a:cs typeface="Times New Roman" panose="02020603050405020304" pitchFamily="18" charset="0"/>
              </a:rPr>
              <a:t>.” From </a:t>
            </a:r>
            <a:r>
              <a:rPr lang="en-US" sz="1700" dirty="0">
                <a:solidFill>
                  <a:schemeClr val="tx1"/>
                </a:solidFill>
                <a:latin typeface="Times New Roman" panose="02020603050405020304" pitchFamily="18" charset="0"/>
                <a:cs typeface="Times New Roman" panose="02020603050405020304" pitchFamily="18" charset="0"/>
              </a:rPr>
              <a:t>a business perspective, </a:t>
            </a:r>
            <a:r>
              <a:rPr lang="en-US" sz="1700" b="1" dirty="0">
                <a:solidFill>
                  <a:schemeClr val="tx1"/>
                </a:solidFill>
                <a:latin typeface="Times New Roman" panose="02020603050405020304" pitchFamily="18" charset="0"/>
                <a:cs typeface="Times New Roman" panose="02020603050405020304" pitchFamily="18" charset="0"/>
              </a:rPr>
              <a:t>sustainability </a:t>
            </a:r>
            <a:r>
              <a:rPr lang="en-US" sz="1700" dirty="0">
                <a:solidFill>
                  <a:schemeClr val="tx1"/>
                </a:solidFill>
                <a:latin typeface="Times New Roman" panose="02020603050405020304" pitchFamily="18" charset="0"/>
                <a:cs typeface="Times New Roman" panose="02020603050405020304" pitchFamily="18" charset="0"/>
              </a:rPr>
              <a:t>has been defined as a company’s ability </a:t>
            </a:r>
            <a:r>
              <a:rPr lang="en-US" sz="1700" dirty="0" smtClean="0">
                <a:solidFill>
                  <a:schemeClr val="tx1"/>
                </a:solidFill>
                <a:latin typeface="Times New Roman" panose="02020603050405020304" pitchFamily="18" charset="0"/>
                <a:cs typeface="Times New Roman" panose="02020603050405020304" pitchFamily="18" charset="0"/>
              </a:rPr>
              <a:t>to achieve </a:t>
            </a:r>
            <a:r>
              <a:rPr lang="en-US" sz="1700" dirty="0">
                <a:solidFill>
                  <a:schemeClr val="tx1"/>
                </a:solidFill>
                <a:latin typeface="Times New Roman" panose="02020603050405020304" pitchFamily="18" charset="0"/>
                <a:cs typeface="Times New Roman" panose="02020603050405020304" pitchFamily="18" charset="0"/>
              </a:rPr>
              <a:t>its business goals and increase long-term shareholder value by integrating </a:t>
            </a:r>
            <a:r>
              <a:rPr lang="en-US" sz="1700" dirty="0" smtClean="0">
                <a:solidFill>
                  <a:schemeClr val="tx1"/>
                </a:solidFill>
                <a:latin typeface="Times New Roman" panose="02020603050405020304" pitchFamily="18" charset="0"/>
                <a:cs typeface="Times New Roman" panose="02020603050405020304" pitchFamily="18" charset="0"/>
              </a:rPr>
              <a:t>economic, environmental</a:t>
            </a:r>
            <a:r>
              <a:rPr lang="en-US" sz="1700" dirty="0">
                <a:solidFill>
                  <a:schemeClr val="tx1"/>
                </a:solidFill>
                <a:latin typeface="Times New Roman" panose="02020603050405020304" pitchFamily="18" charset="0"/>
                <a:cs typeface="Times New Roman" panose="02020603050405020304" pitchFamily="18" charset="0"/>
              </a:rPr>
              <a:t>, and social opportunities into its business strategies.40 </a:t>
            </a:r>
            <a:r>
              <a:rPr lang="en-US" sz="1700" dirty="0" smtClean="0">
                <a:solidFill>
                  <a:schemeClr val="tx1"/>
                </a:solidFill>
                <a:latin typeface="Times New Roman" panose="02020603050405020304" pitchFamily="18" charset="0"/>
                <a:cs typeface="Times New Roman" panose="02020603050405020304" pitchFamily="18" charset="0"/>
              </a:rPr>
              <a:t>Sustainability issues </a:t>
            </a:r>
            <a:r>
              <a:rPr lang="en-US" sz="1700" dirty="0">
                <a:solidFill>
                  <a:schemeClr val="tx1"/>
                </a:solidFill>
                <a:latin typeface="Times New Roman" panose="02020603050405020304" pitchFamily="18" charset="0"/>
                <a:cs typeface="Times New Roman" panose="02020603050405020304" pitchFamily="18" charset="0"/>
              </a:rPr>
              <a:t>are now moving up the agenda of business leaders and the boards </a:t>
            </a:r>
            <a:r>
              <a:rPr lang="en-US" sz="1700" dirty="0" smtClean="0">
                <a:solidFill>
                  <a:schemeClr val="tx1"/>
                </a:solidFill>
                <a:latin typeface="Times New Roman" panose="02020603050405020304" pitchFamily="18" charset="0"/>
                <a:cs typeface="Times New Roman" panose="02020603050405020304" pitchFamily="18" charset="0"/>
              </a:rPr>
              <a:t>of thousands </a:t>
            </a:r>
            <a:r>
              <a:rPr lang="en-US" sz="1700" dirty="0">
                <a:solidFill>
                  <a:schemeClr val="tx1"/>
                </a:solidFill>
                <a:latin typeface="Times New Roman" panose="02020603050405020304" pitchFamily="18" charset="0"/>
                <a:cs typeface="Times New Roman" panose="02020603050405020304" pitchFamily="18" charset="0"/>
              </a:rPr>
              <a:t>of companies. Like the managers at Walmart are discovering, running an </a:t>
            </a:r>
            <a:r>
              <a:rPr lang="en-US" sz="1700" dirty="0" smtClean="0">
                <a:solidFill>
                  <a:schemeClr val="tx1"/>
                </a:solidFill>
                <a:latin typeface="Times New Roman" panose="02020603050405020304" pitchFamily="18" charset="0"/>
                <a:cs typeface="Times New Roman" panose="02020603050405020304" pitchFamily="18" charset="0"/>
              </a:rPr>
              <a:t>organization in </a:t>
            </a:r>
            <a:r>
              <a:rPr lang="en-US" sz="1700" dirty="0">
                <a:solidFill>
                  <a:schemeClr val="tx1"/>
                </a:solidFill>
                <a:latin typeface="Times New Roman" panose="02020603050405020304" pitchFamily="18" charset="0"/>
                <a:cs typeface="Times New Roman" panose="02020603050405020304" pitchFamily="18" charset="0"/>
              </a:rPr>
              <a:t>a more sustainable way will mean that managers have to make </a:t>
            </a:r>
            <a:r>
              <a:rPr lang="en-US" sz="1700" dirty="0" smtClean="0">
                <a:solidFill>
                  <a:schemeClr val="tx1"/>
                </a:solidFill>
                <a:latin typeface="Times New Roman" panose="02020603050405020304" pitchFamily="18" charset="0"/>
                <a:cs typeface="Times New Roman" panose="02020603050405020304" pitchFamily="18" charset="0"/>
              </a:rPr>
              <a:t>informed business </a:t>
            </a:r>
            <a:r>
              <a:rPr lang="en-US" sz="1700" dirty="0">
                <a:solidFill>
                  <a:schemeClr val="tx1"/>
                </a:solidFill>
                <a:latin typeface="Times New Roman" panose="02020603050405020304" pitchFamily="18" charset="0"/>
                <a:cs typeface="Times New Roman" panose="02020603050405020304" pitchFamily="18" charset="0"/>
              </a:rPr>
              <a:t>decisions based on thorough communication with various stakeholders, </a:t>
            </a:r>
            <a:r>
              <a:rPr lang="en-US" sz="1700" dirty="0" smtClean="0">
                <a:solidFill>
                  <a:schemeClr val="tx1"/>
                </a:solidFill>
                <a:latin typeface="Times New Roman" panose="02020603050405020304" pitchFamily="18" charset="0"/>
                <a:cs typeface="Times New Roman" panose="02020603050405020304" pitchFamily="18" charset="0"/>
              </a:rPr>
              <a:t>understanding their </a:t>
            </a:r>
            <a:r>
              <a:rPr lang="en-US" sz="1700" dirty="0">
                <a:solidFill>
                  <a:schemeClr val="tx1"/>
                </a:solidFill>
                <a:latin typeface="Times New Roman" panose="02020603050405020304" pitchFamily="18" charset="0"/>
                <a:cs typeface="Times New Roman" panose="02020603050405020304" pitchFamily="18" charset="0"/>
              </a:rPr>
              <a:t>requirements, and starting to factor economic, environmental, and </a:t>
            </a:r>
            <a:r>
              <a:rPr lang="en-US" sz="1700" dirty="0" smtClean="0">
                <a:solidFill>
                  <a:schemeClr val="tx1"/>
                </a:solidFill>
                <a:latin typeface="Times New Roman" panose="02020603050405020304" pitchFamily="18" charset="0"/>
                <a:cs typeface="Times New Roman" panose="02020603050405020304" pitchFamily="18" charset="0"/>
              </a:rPr>
              <a:t>social aspects </a:t>
            </a:r>
            <a:r>
              <a:rPr lang="en-US" sz="1700" dirty="0">
                <a:solidFill>
                  <a:schemeClr val="tx1"/>
                </a:solidFill>
                <a:latin typeface="Times New Roman" panose="02020603050405020304" pitchFamily="18" charset="0"/>
                <a:cs typeface="Times New Roman" panose="02020603050405020304" pitchFamily="18" charset="0"/>
              </a:rPr>
              <a:t>into how they pursue their business goals.</a:t>
            </a:r>
            <a:endParaRPr lang="en-US" sz="1700" i="1" u="sng"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81679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149</TotalTime>
  <Words>2606</Words>
  <Application>Microsoft Office PowerPoint</Application>
  <PresentationFormat>Widescreen</PresentationFormat>
  <Paragraphs>85</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Algerian</vt:lpstr>
      <vt:lpstr>Arial</vt:lpstr>
      <vt:lpstr>Calibri</vt:lpstr>
      <vt:lpstr>Century Gothic</vt:lpstr>
      <vt:lpstr>Times New Roman</vt:lpstr>
      <vt:lpstr>Wingdings 3</vt:lpstr>
      <vt:lpstr>Wisp</vt:lpstr>
      <vt:lpstr>TOPICS</vt:lpstr>
      <vt:lpstr>REWARDS AND CHALLENGES OF BEING A MANAGER</vt:lpstr>
      <vt:lpstr>REWARDS AND CHALLENGES OF BEING A MANAGER</vt:lpstr>
      <vt:lpstr>FAYOL’S FOURTEEN PRINCIPLES</vt:lpstr>
      <vt:lpstr>FAYOL’S FOURTEEN PRINCIPLES</vt:lpstr>
      <vt:lpstr>UNIVERSAL NEED OF MANAGEMENT</vt:lpstr>
      <vt:lpstr>TECHNICAL CHANGES EFFECTING MANAGERS</vt:lpstr>
      <vt:lpstr>TECHNICAL CHANGES EFFECTING MANAGERS</vt:lpstr>
      <vt:lpstr>Importance of Innovation to the Manager’s Job</vt:lpstr>
      <vt:lpstr>CONCLUSION</vt:lpstr>
      <vt:lpstr>EARLY ADVOCATES OF OB</vt:lpstr>
      <vt:lpstr>EARLY ADVOCATES OF OB</vt:lpstr>
      <vt:lpstr>EARLY ADVOCATES OF OB (continue)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REWARDS AND CHALLENGES OF BEING A MANAGER</dc:title>
  <dc:creator>Windows User</dc:creator>
  <cp:lastModifiedBy>Windows User</cp:lastModifiedBy>
  <cp:revision>16</cp:revision>
  <dcterms:created xsi:type="dcterms:W3CDTF">2021-10-07T14:25:52Z</dcterms:created>
  <dcterms:modified xsi:type="dcterms:W3CDTF">2021-10-07T16:55:32Z</dcterms:modified>
</cp:coreProperties>
</file>