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4" r:id="rId11"/>
    <p:sldId id="264" r:id="rId12"/>
    <p:sldId id="265" r:id="rId13"/>
    <p:sldId id="27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ew\Desktop\SIDDIQ.xlsx" TargetMode="Externa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SIDDIQ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w\Desktop\SIDDIQ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[SIDDIQ.xlsx]ANALYSIS!PivotTable3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en-US"/>
              <a:t>PREVIOUS YEAR RATING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[SIDDIQ.xlsx]ANALYSIS!$B$21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hueOff val="-1670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[SIDDIQ.xlsx]ANALYSIS!$A$22:$A$31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[SIDDIQ.xlsx]ANALYSIS!$B$22:$B$31</c:f>
              <c:numCache>
                <c:formatCode>General</c:formatCode>
                <c:ptCount val="9"/>
                <c:pt idx="0">
                  <c:v>5370</c:v>
                </c:pt>
                <c:pt idx="1">
                  <c:v>2575</c:v>
                </c:pt>
                <c:pt idx="2">
                  <c:v>2670</c:v>
                </c:pt>
                <c:pt idx="3">
                  <c:v>991</c:v>
                </c:pt>
                <c:pt idx="4">
                  <c:v>12263</c:v>
                </c:pt>
                <c:pt idx="5">
                  <c:v>6834</c:v>
                </c:pt>
                <c:pt idx="6">
                  <c:v>1134</c:v>
                </c:pt>
                <c:pt idx="7">
                  <c:v>15510</c:v>
                </c:pt>
                <c:pt idx="8">
                  <c:v>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0-514B-94AC-2AC8DB056B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[SIDDIQ.xlsx]ANALYSIS!PivotTable2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altLang="en-US"/>
              <a:t>AWARDS WON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[SIDDIQ.xlsx]ANALYSIS!$B$1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[SIDDIQ.xlsx]ANALYSIS!$A$2:$A$11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[SIDDIQ.xlsx]ANALYSIS!$B$2:$B$11</c:f>
              <c:numCache>
                <c:formatCode>General</c:formatCode>
                <c:ptCount val="9"/>
                <c:pt idx="0">
                  <c:v>43</c:v>
                </c:pt>
                <c:pt idx="1">
                  <c:v>15</c:v>
                </c:pt>
                <c:pt idx="2">
                  <c:v>14</c:v>
                </c:pt>
                <c:pt idx="3">
                  <c:v>6</c:v>
                </c:pt>
                <c:pt idx="4">
                  <c:v>89</c:v>
                </c:pt>
                <c:pt idx="5">
                  <c:v>57</c:v>
                </c:pt>
                <c:pt idx="6">
                  <c:v>5</c:v>
                </c:pt>
                <c:pt idx="7">
                  <c:v>120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7-5146-A388-D4453FFC3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6"/>
        <c:overlap val="-32"/>
        <c:axId val="494628508"/>
        <c:axId val="53646253"/>
      </c:barChart>
      <c:catAx>
        <c:axId val="4946285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6253"/>
        <c:crosses val="autoZero"/>
        <c:auto val="1"/>
        <c:lblAlgn val="ctr"/>
        <c:lblOffset val="100"/>
        <c:noMultiLvlLbl val="0"/>
      </c:catAx>
      <c:valAx>
        <c:axId val="536462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285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[SIDDIQ.xlsx]ANALYSIS!PivotTable4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AVERAGE TRAINING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[SIDDIQ.xlsx]ANALYSIS!$B$37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9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9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9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9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spPr>
              <a:gradFill>
                <a:gsLst>
                  <a:gs pos="0">
                    <a:schemeClr val="accent3">
                      <a:lumMod val="60000"/>
                      <a:lumMod val="40000"/>
                      <a:lumOff val="60000"/>
                    </a:schemeClr>
                  </a:gs>
                  <a:gs pos="9000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60000"/>
                      </a:schemeClr>
                    </a:gs>
                    <a:gs pos="100000">
                      <a:schemeClr val="accent3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dLbl>
              <c:idx val="0"/>
              <c:layout>
                <c:manualLayout>
                  <c:x val="1.973684210526320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[SIDDIQ.xlsx]ANALYSIS!$A$38:$A$47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[SIDDIQ.xlsx]ANALYSIS!$B$38:$B$47</c:f>
              <c:numCache>
                <c:formatCode>General</c:formatCode>
                <c:ptCount val="9"/>
                <c:pt idx="0">
                  <c:v>143507</c:v>
                </c:pt>
                <c:pt idx="1">
                  <c:v>48382</c:v>
                </c:pt>
                <c:pt idx="2">
                  <c:v>41973</c:v>
                </c:pt>
                <c:pt idx="3">
                  <c:v>19765</c:v>
                </c:pt>
                <c:pt idx="4">
                  <c:v>212679</c:v>
                </c:pt>
                <c:pt idx="5">
                  <c:v>157204</c:v>
                </c:pt>
                <c:pt idx="6">
                  <c:v>28038</c:v>
                </c:pt>
                <c:pt idx="7">
                  <c:v>273209</c:v>
                </c:pt>
                <c:pt idx="8">
                  <c:v>175585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7-CB43-91EC-25AB8DE644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NAME:</a:t>
            </a:r>
            <a:r>
              <a:rPr lang="en-GB" altLang="en-US" sz="2400"/>
              <a:t> S MOHAMMED SIDDIQ 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GB" altLang="en-US" sz="2400" dirty="0"/>
              <a:t> 2213211036015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GB" altLang="en-US" sz="2400" b="1" dirty="0"/>
              <a:t> </a:t>
            </a:r>
            <a:r>
              <a:rPr lang="en-GB" altLang="en-US" sz="2400" dirty="0"/>
              <a:t>BACHELOR OF COMMERCE(GENERAL)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altLang="en-US" sz="2400" b="1" dirty="0"/>
              <a:t>:</a:t>
            </a:r>
            <a:r>
              <a:rPr lang="en-GB" altLang="en-US" sz="2400" dirty="0"/>
              <a:t> PRESIDENCY COLLEGE(AUTONOMOUS),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54" y="609345"/>
            <a:ext cx="5800851" cy="738505"/>
          </a:xfrm>
        </p:spPr>
        <p:txBody>
          <a:bodyPr/>
          <a:lstStyle/>
          <a:p>
            <a:r>
              <a:rPr sz="4800" b="1" spc="15" dirty="0">
                <a:sym typeface="+mn-ea"/>
              </a:rPr>
              <a:t>M</a:t>
            </a:r>
            <a:r>
              <a:rPr sz="4800" b="1" dirty="0">
                <a:sym typeface="+mn-ea"/>
              </a:rPr>
              <a:t>O</a:t>
            </a:r>
            <a:r>
              <a:rPr sz="4800" b="1" spc="-15" dirty="0">
                <a:sym typeface="+mn-ea"/>
              </a:rPr>
              <a:t>D</a:t>
            </a:r>
            <a:r>
              <a:rPr sz="4800" b="1" spc="-35" dirty="0">
                <a:sym typeface="+mn-ea"/>
              </a:rPr>
              <a:t>E</a:t>
            </a:r>
            <a:r>
              <a:rPr sz="4800" b="1" spc="-30" dirty="0">
                <a:sym typeface="+mn-ea"/>
              </a:rPr>
              <a:t>LL</a:t>
            </a:r>
            <a:r>
              <a:rPr sz="4800" b="1" spc="-5" dirty="0">
                <a:sym typeface="+mn-ea"/>
              </a:rPr>
              <a:t>I</a:t>
            </a:r>
            <a:r>
              <a:rPr sz="4800" b="1" spc="30" dirty="0">
                <a:sym typeface="+mn-ea"/>
              </a:rPr>
              <a:t>N</a:t>
            </a:r>
            <a:r>
              <a:rPr sz="4800" b="1" spc="5" dirty="0">
                <a:sym typeface="+mn-ea"/>
              </a:rPr>
              <a:t>G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1600200"/>
            <a:ext cx="8534400" cy="4431665"/>
          </a:xfrm>
        </p:spPr>
        <p:txBody>
          <a:bodyPr/>
          <a:lstStyle/>
          <a:p>
            <a:r>
              <a:rPr lang="en-US" sz="2400" b="1"/>
              <a:t>1. Data Preparation</a:t>
            </a:r>
            <a:r>
              <a:rPr lang="en-US" sz="2400"/>
              <a:t> - Clean and preprocess data, addressing missing values and encoding categorical variables.</a:t>
            </a:r>
          </a:p>
          <a:p>
            <a:endParaRPr lang="en-US" sz="2400"/>
          </a:p>
          <a:p>
            <a:r>
              <a:rPr lang="en-US" sz="2400" b="1"/>
              <a:t>2. Feature Engineering</a:t>
            </a:r>
            <a:r>
              <a:rPr lang="en-US" sz="2400"/>
              <a:t> - Create new features from existing data to enhance model accuracy (e.g., combining KPIs and awards for performance score).</a:t>
            </a:r>
          </a:p>
          <a:p>
            <a:endParaRPr lang="en-US" sz="2400"/>
          </a:p>
          <a:p>
            <a:r>
              <a:rPr lang="en-US" sz="2400" b="1"/>
              <a:t>3. Model Selection</a:t>
            </a:r>
            <a:r>
              <a:rPr lang="en-GB" altLang="en-US" sz="2400" b="1"/>
              <a:t> </a:t>
            </a:r>
            <a:r>
              <a:rPr lang="en-US" sz="2400"/>
              <a:t>- Experiment with various algorithms like decision trees, random forests, and logistic regression to predict employee performance, award likelihood, or retention.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60991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39775" y="1905000"/>
            <a:ext cx="796099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ym typeface="+mn-ea"/>
              </a:rPr>
              <a:t>4. </a:t>
            </a:r>
            <a:r>
              <a:rPr lang="en-GB" altLang="en-US" sz="2400" b="1">
                <a:sym typeface="+mn-ea"/>
              </a:rPr>
              <a:t>M</a:t>
            </a:r>
            <a:r>
              <a:rPr lang="en-US" sz="2400" b="1">
                <a:sym typeface="+mn-ea"/>
              </a:rPr>
              <a:t>odel Evaluation</a:t>
            </a:r>
            <a:r>
              <a:rPr lang="en-US" sz="2400">
                <a:sym typeface="+mn-ea"/>
              </a:rPr>
              <a:t> - Assess models using metrics like accuracy, precision, recall, and F1 score to select the best-performing model.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ym typeface="+mn-ea"/>
              </a:rPr>
              <a:t>5. Deployment and Monitoring</a:t>
            </a:r>
            <a:r>
              <a:rPr lang="en-US" sz="2400">
                <a:sym typeface="+mn-ea"/>
              </a:rPr>
              <a:t> - Deploy the chosen model for ongoing prediction and monitor its performance,</a:t>
            </a:r>
            <a:r>
              <a:rPr lang="en-GB" altLang="en-US" sz="2400">
                <a:sym typeface="+mn-ea"/>
              </a:rPr>
              <a:t> </a:t>
            </a:r>
            <a:r>
              <a:rPr lang="en-US" sz="2400">
                <a:sym typeface="+mn-ea"/>
              </a:rPr>
              <a:t>updating as needed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55015" y="1513205"/>
          <a:ext cx="8601710" cy="415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dirty="0">
                <a:sym typeface="+mn-ea"/>
              </a:rPr>
              <a:t>R</a:t>
            </a:r>
            <a:r>
              <a:rPr spc="-40" dirty="0">
                <a:sym typeface="+mn-ea"/>
              </a:rPr>
              <a:t>E</a:t>
            </a:r>
            <a:r>
              <a:rPr spc="15" dirty="0">
                <a:sym typeface="+mn-ea"/>
              </a:rPr>
              <a:t>S</a:t>
            </a:r>
            <a:r>
              <a:rPr spc="-30" dirty="0">
                <a:sym typeface="+mn-ea"/>
              </a:rPr>
              <a:t>U</a:t>
            </a:r>
            <a:r>
              <a:rPr spc="-405" dirty="0">
                <a:sym typeface="+mn-ea"/>
              </a:rPr>
              <a:t>L</a:t>
            </a:r>
            <a:r>
              <a:rPr dirty="0">
                <a:sym typeface="+mn-ea"/>
              </a:rPr>
              <a:t>TS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981200"/>
          <a:ext cx="434594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257800" y="19812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20445" y="1833245"/>
            <a:ext cx="839025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§"/>
            </a:pPr>
            <a:r>
              <a:rPr lang="en-US" sz="2600"/>
              <a:t>Our solution leverages comprehensive employee data to drive targeted insights, optimize recruitment, and enhance performance management.</a:t>
            </a:r>
          </a:p>
          <a:p>
            <a:pPr marL="457200" indent="-457200">
              <a:buFont typeface="Wingdings" panose="05000000000000000000" charset="0"/>
              <a:buChar char="§"/>
            </a:pPr>
            <a:endParaRPr lang="en-US" sz="2600"/>
          </a:p>
          <a:p>
            <a:pPr marL="457200" indent="-457200">
              <a:buFont typeface="Wingdings" panose="05000000000000000000" charset="0"/>
              <a:buChar char="§"/>
            </a:pPr>
            <a:r>
              <a:rPr lang="en-US" sz="2600"/>
              <a:t> Through effective modeling, we enable predictive analysis that supports informed decision-making, ultimately fostering organizational growth and employee 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5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59840" y="2040255"/>
            <a:ext cx="66757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 We need a clear way to understand how employees are performing to ensure everyone is contributing effectively to the company's success.</a:t>
            </a:r>
          </a:p>
          <a:p>
            <a:endParaRPr lang="en-US" sz="2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/>
              <a:t> By analyzing the data, we can identify areas where employees might need more support and find ways to enhance overall 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51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1355090"/>
            <a:ext cx="79248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Gathered detailed employee performance data from various departments to ensure a comprehensive analysis.</a:t>
            </a:r>
          </a:p>
          <a:p>
            <a:pPr marL="342900" indent="-342900">
              <a:buFont typeface="Wingdings" panose="05000000000000000000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key metrics and data visualization techniques to evaluate individual and team performance.</a:t>
            </a:r>
          </a:p>
          <a:p>
            <a:pPr marL="342900" indent="-342900">
              <a:buFont typeface="Wingdings" panose="05000000000000000000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trends, strengths, and areas for improvement across the organization.</a:t>
            </a:r>
          </a:p>
          <a:p>
            <a:pPr marL="342900" indent="-342900">
              <a:buFont typeface="Wingdings" panose="05000000000000000000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Developed actionable strategies based on the analysis to enhance employee performance and overall productivity.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01040" y="1945005"/>
            <a:ext cx="81762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Management and Leadership:</a:t>
            </a:r>
            <a:r>
              <a:rPr lang="en-US" sz="2400"/>
              <a:t> They can use the analysis to make informed decisions about promotions, training, and resource allocation.</a:t>
            </a:r>
          </a:p>
          <a:p>
            <a:endParaRPr lang="en-US" sz="2400"/>
          </a:p>
          <a:p>
            <a:r>
              <a:rPr lang="en-US" sz="2400" b="1"/>
              <a:t>HR Department:</a:t>
            </a:r>
            <a:r>
              <a:rPr lang="en-US" sz="2400"/>
              <a:t> HR can leverage the insights to improve recruitment, onboarding, and employee development programs.</a:t>
            </a:r>
          </a:p>
          <a:p>
            <a:endParaRPr lang="en-US" sz="2400"/>
          </a:p>
          <a:p>
            <a:r>
              <a:rPr lang="en-US" sz="2400" b="1"/>
              <a:t>Employees:</a:t>
            </a:r>
            <a:r>
              <a:rPr lang="en-US" sz="2400"/>
              <a:t> The findings can help employees understand their strengths and areas for growth, leading to better self-development and 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609600" y="1600200"/>
            <a:ext cx="11026140" cy="4725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Our Solutions</a:t>
            </a:r>
          </a:p>
          <a:p>
            <a:endParaRPr lang="en-US" sz="2000"/>
          </a:p>
          <a:p>
            <a:r>
              <a:rPr lang="en-US" sz="2000" b="1"/>
              <a:t>1. Tailored Performance Metrics</a:t>
            </a:r>
            <a:r>
              <a:rPr lang="en-US" sz="2000"/>
              <a:t>:</a:t>
            </a:r>
            <a:r>
              <a:rPr lang="en-GB" altLang="en-US" sz="2000"/>
              <a:t> </a:t>
            </a:r>
            <a:r>
              <a:rPr lang="en-US" sz="2000"/>
              <a:t>We developed customized KPIs that accurately reflect the unique roles and responsibilities of employees, ensuring a fair and precise performance evaluation.</a:t>
            </a:r>
          </a:p>
          <a:p>
            <a:endParaRPr lang="en-US" sz="2000"/>
          </a:p>
          <a:p>
            <a:r>
              <a:rPr lang="en-US" sz="2000" b="1"/>
              <a:t>2. Data-Driven Insights: </a:t>
            </a:r>
            <a:r>
              <a:rPr lang="en-US" sz="2000"/>
              <a:t>By analyzing performance data, we provide actionable insights that help management identify top performers, address underperformance, and make informed decisions on promotions and resource allocation.</a:t>
            </a:r>
          </a:p>
          <a:p>
            <a:endParaRPr lang="en-US" sz="2000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b="1"/>
              <a:t>Value Proposition</a:t>
            </a:r>
          </a:p>
          <a:p>
            <a:endParaRPr lang="en-US" sz="2000"/>
          </a:p>
          <a:p>
            <a:r>
              <a:rPr lang="en-US" sz="2000" b="1"/>
              <a:t>1. Enhanced Productivity:</a:t>
            </a:r>
            <a:r>
              <a:rPr lang="en-US" sz="2000"/>
              <a:t> Our solutions enable the organization to optimize employee performance, leading to increased efficiency and productivity across the board.</a:t>
            </a:r>
          </a:p>
          <a:p>
            <a:endParaRPr lang="en-US" sz="2000"/>
          </a:p>
          <a:p>
            <a:r>
              <a:rPr lang="en-US" sz="2000" b="1"/>
              <a:t>2. Improved Employee Engagement:</a:t>
            </a:r>
            <a:r>
              <a:rPr lang="en-US" sz="2000"/>
              <a:t> By recognizing achievements and addressing gaps, our approach fosters a more motivated and engaged workforce.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65175" y="1295400"/>
            <a:ext cx="88620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Overview: </a:t>
            </a:r>
            <a:r>
              <a:rPr lang="en-US" sz="2400"/>
              <a:t>The dataset contains employee records with key attributes such as department, region, education, age, previous year rating, and performance metrics.</a:t>
            </a:r>
          </a:p>
          <a:p>
            <a:endParaRPr lang="en-US" sz="2400"/>
          </a:p>
          <a:p>
            <a:r>
              <a:rPr lang="en-US" sz="2400" b="1"/>
              <a:t>Attributes:</a:t>
            </a:r>
            <a:r>
              <a:rPr lang="en-US" sz="2400"/>
              <a:t> Key attributes include department, age, education, previous year rating, length of service, KPIs met, and awards won.</a:t>
            </a:r>
          </a:p>
          <a:p>
            <a:endParaRPr lang="en-US" sz="2400"/>
          </a:p>
          <a:p>
            <a:r>
              <a:rPr lang="en-US" sz="2400" b="1"/>
              <a:t>Data Types: </a:t>
            </a:r>
            <a:r>
              <a:rPr lang="en-US" sz="2400"/>
              <a:t>The dataset includes both categorical (e.g., department, recruitment channel, gender) and numerical (e.g., age, number of trainings, average training score) data.</a:t>
            </a:r>
          </a:p>
          <a:p>
            <a:endParaRPr lang="en-US" sz="2400"/>
          </a:p>
          <a:p>
            <a:r>
              <a:rPr lang="en-US" sz="2400" b="1"/>
              <a:t>Data Quality:</a:t>
            </a:r>
            <a:r>
              <a:rPr lang="en-US" sz="2400"/>
              <a:t> The dataset contains some missing values, particularly in the "previous year rating" and "avg_training_score2" columns.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676400"/>
            <a:ext cx="926973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1. Data-Driven Insights</a:t>
            </a:r>
            <a:r>
              <a:rPr lang="en-US" sz="2000"/>
              <a:t> - Analyze employee performance trends across departments and regions.</a:t>
            </a:r>
          </a:p>
          <a:p>
            <a:pPr algn="l"/>
            <a:endParaRPr lang="en-US" sz="2000"/>
          </a:p>
          <a:p>
            <a:pPr algn="l"/>
            <a:r>
              <a:rPr lang="en-US" sz="2000" b="1"/>
              <a:t>2. Targeted Development</a:t>
            </a:r>
            <a:r>
              <a:rPr lang="en-US" sz="2000"/>
              <a:t> - Tailor training and development based on performance metrics.</a:t>
            </a:r>
          </a:p>
          <a:p>
            <a:pPr algn="l"/>
            <a:endParaRPr lang="en-US" sz="2000" b="1"/>
          </a:p>
          <a:p>
            <a:pPr algn="l"/>
            <a:r>
              <a:rPr lang="en-US" sz="2000" b="1"/>
              <a:t>3. Optimized Recruitment</a:t>
            </a:r>
            <a:r>
              <a:rPr lang="en-US" sz="2000"/>
              <a:t>- Improve recruitment strategies using performance data linked to recruitment channels.</a:t>
            </a:r>
          </a:p>
          <a:p>
            <a:pPr algn="l"/>
            <a:endParaRPr lang="en-US" sz="2000"/>
          </a:p>
          <a:p>
            <a:pPr algn="l"/>
            <a:r>
              <a:rPr lang="en-US" sz="2000" b="1"/>
              <a:t>4. Comprehensive Tracking</a:t>
            </a:r>
            <a:r>
              <a:rPr lang="en-US" sz="2000"/>
              <a:t>- Monitor KPIs, awards, and training outcomes for better decision-making.</a:t>
            </a:r>
          </a:p>
          <a:p>
            <a:pPr algn="l"/>
            <a:endParaRPr lang="en-US" sz="2000" b="1"/>
          </a:p>
          <a:p>
            <a:pPr algn="l"/>
            <a:r>
              <a:rPr lang="en-US" sz="2000" b="1"/>
              <a:t>5. Holistic View </a:t>
            </a:r>
            <a:r>
              <a:rPr lang="en-US" sz="2000"/>
              <a:t> - Combine performance, tenure, and training data for strategic organizational 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4540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 Ranjith</cp:lastModifiedBy>
  <cp:revision>14</cp:revision>
  <dcterms:created xsi:type="dcterms:W3CDTF">2024-03-29T15:07:00Z</dcterms:created>
  <dcterms:modified xsi:type="dcterms:W3CDTF">2024-09-09T11:08:13Z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A77AF4E85F604E61A81FF8E304E00906_12</vt:lpwstr>
  </property>
  <property fmtid="{D5CDD505-2E9C-101B-9397-08002B2CF9AE}" pid="5" name="KSOProductBuildVer">
    <vt:lpwstr>1033-12.2.0.17562</vt:lpwstr>
  </property>
</Properties>
</file>