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88" d="100"/>
          <a:sy n="88" d="100"/>
        </p:scale>
        <p:origin x="240" y="96"/>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671"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72"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04-04-2024</a:t>
            </a:fld>
            <a:endParaRPr lang="en-IN"/>
          </a:p>
        </p:txBody>
      </p:sp>
      <p:sp>
        <p:nvSpPr>
          <p:cNvPr id="1048673"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4"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5"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6"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4/4/2024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1" name=""/>
        <p:cNvGrpSpPr/>
        <p:nvPr/>
      </p:nvGrpSpPr>
      <p:grpSpPr>
        <a:xfrm>
          <a:off x="0" y="0"/>
          <a:ext cx="0" cy="0"/>
          <a:chOff x="0" y="0"/>
          <a:chExt cx="0" cy="0"/>
        </a:xfrm>
      </p:grpSpPr>
      <p:sp>
        <p:nvSpPr>
          <p:cNvPr id="1048636" name="Title 1"/>
          <p:cNvSpPr>
            <a:spLocks noGrp="1"/>
          </p:cNvSpPr>
          <p:nvPr>
            <p:ph type="title"/>
          </p:nvPr>
        </p:nvSpPr>
        <p:spPr>
          <a:xfrm>
            <a:off x="581192" y="702156"/>
            <a:ext cx="11029616" cy="1013800"/>
          </a:xfrm>
        </p:spPr>
        <p:txBody>
          <a:bodyPr/>
          <a:p>
            <a:r>
              <a:rPr lang="en-US"/>
              <a:t>Click to edit Master title style</a:t>
            </a:r>
          </a:p>
        </p:txBody>
      </p:sp>
      <p:sp>
        <p:nvSpPr>
          <p:cNvPr id="1048637"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8" name="Date Placeholder 3"/>
          <p:cNvSpPr>
            <a:spLocks noGrp="1"/>
          </p:cNvSpPr>
          <p:nvPr>
            <p:ph type="dt" sz="half" idx="10"/>
          </p:nvPr>
        </p:nvSpPr>
        <p:spPr/>
        <p:txBody>
          <a:bodyPr/>
          <a:p>
            <a:fld id="{2CED4963-E985-44C4-B8C4-FDD613B7C2F8}" type="datetime1">
              <a:rPr lang="en-US" smtClean="0"/>
              <a:t>4/4/2024</a:t>
            </a:fld>
            <a:endParaRPr lang="en-US"/>
          </a:p>
        </p:txBody>
      </p:sp>
      <p:sp>
        <p:nvSpPr>
          <p:cNvPr id="1048639" name="Footer Placeholder 4"/>
          <p:cNvSpPr>
            <a:spLocks noGrp="1"/>
          </p:cNvSpPr>
          <p:nvPr>
            <p:ph type="ftr" sz="quarter" idx="11"/>
          </p:nvPr>
        </p:nvSpPr>
        <p:spPr>
          <a:xfrm>
            <a:off x="581192" y="6423914"/>
            <a:ext cx="6917210" cy="365125"/>
          </a:xfrm>
          <a:prstGeom prst="rect"/>
        </p:spPr>
        <p:txBody>
          <a:bodyPr/>
          <a:p>
            <a:endParaRPr lang="en-US"/>
          </a:p>
        </p:txBody>
      </p:sp>
      <p:sp>
        <p:nvSpPr>
          <p:cNvPr id="1048640"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39" name=""/>
        <p:cNvGrpSpPr/>
        <p:nvPr/>
      </p:nvGrpSpPr>
      <p:grpSpPr>
        <a:xfrm>
          <a:off x="0" y="0"/>
          <a:ext cx="0" cy="0"/>
          <a:chOff x="0" y="0"/>
          <a:chExt cx="0" cy="0"/>
        </a:xfrm>
      </p:grpSpPr>
      <p:sp>
        <p:nvSpPr>
          <p:cNvPr id="1048621"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2"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3"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4"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5"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6"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7" name="Date Placeholder 10"/>
          <p:cNvSpPr>
            <a:spLocks noGrp="1"/>
          </p:cNvSpPr>
          <p:nvPr>
            <p:ph type="dt" sz="half" idx="10"/>
          </p:nvPr>
        </p:nvSpPr>
        <p:spPr/>
        <p:txBody>
          <a:bodyPr/>
          <a:p>
            <a:fld id="{ED291B17-9318-49DB-B28B-6E5994AE9581}" type="datetime1">
              <a:rPr lang="en-US" smtClean="0"/>
              <a:t>4/4/2024</a:t>
            </a:fld>
            <a:endParaRPr lang="en-US"/>
          </a:p>
        </p:txBody>
      </p:sp>
      <p:sp>
        <p:nvSpPr>
          <p:cNvPr id="1048628" name="Footer Placeholder 11"/>
          <p:cNvSpPr>
            <a:spLocks noGrp="1"/>
          </p:cNvSpPr>
          <p:nvPr>
            <p:ph type="ftr" sz="quarter" idx="11"/>
          </p:nvPr>
        </p:nvSpPr>
        <p:spPr>
          <a:xfrm>
            <a:off x="581192" y="6423914"/>
            <a:ext cx="6917210" cy="365125"/>
          </a:xfrm>
          <a:prstGeom prst="rect"/>
        </p:spPr>
        <p:txBody>
          <a:bodyPr/>
          <a:p>
            <a:endParaRPr lang="en-US"/>
          </a:p>
        </p:txBody>
      </p:sp>
      <p:sp>
        <p:nvSpPr>
          <p:cNvPr id="1048629"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p>
            <a:fld id="{78DD82B9-B8EE-4375-B6FF-88FA6ABB15D9}" type="datetime1">
              <a:rPr lang="en-US" smtClean="0"/>
              <a:t>4/4/2024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2" name=""/>
        <p:cNvGrpSpPr/>
        <p:nvPr/>
      </p:nvGrpSpPr>
      <p:grpSpPr>
        <a:xfrm>
          <a:off x="0" y="0"/>
          <a:ext cx="0" cy="0"/>
          <a:chOff x="0" y="0"/>
          <a:chExt cx="0" cy="0"/>
        </a:xfrm>
      </p:grpSpPr>
      <p:sp>
        <p:nvSpPr>
          <p:cNvPr id="1048641"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2"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3"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4" name="Date Placeholder 6"/>
          <p:cNvSpPr>
            <a:spLocks noGrp="1"/>
          </p:cNvSpPr>
          <p:nvPr>
            <p:ph type="dt" sz="half" idx="10"/>
          </p:nvPr>
        </p:nvSpPr>
        <p:spPr/>
        <p:txBody>
          <a:bodyPr/>
          <a:p>
            <a:fld id="{B2497495-0637-405E-AE64-5CC7506D51F5}" type="datetime1">
              <a:rPr lang="en-US" smtClean="0"/>
              <a:t>4/4/2024</a:t>
            </a:fld>
            <a:endParaRPr lang="en-US"/>
          </a:p>
        </p:txBody>
      </p:sp>
      <p:sp>
        <p:nvSpPr>
          <p:cNvPr id="1048645" name="Footer Placeholder 8"/>
          <p:cNvSpPr>
            <a:spLocks noGrp="1"/>
          </p:cNvSpPr>
          <p:nvPr>
            <p:ph type="ftr" sz="quarter" idx="11"/>
          </p:nvPr>
        </p:nvSpPr>
        <p:spPr>
          <a:xfrm>
            <a:off x="581192" y="6423914"/>
            <a:ext cx="6917210" cy="365125"/>
          </a:xfrm>
          <a:prstGeom prst="rect"/>
        </p:spPr>
        <p:txBody>
          <a:bodyPr/>
          <a:p>
            <a:endParaRPr lang="en-US"/>
          </a:p>
        </p:txBody>
      </p:sp>
      <p:sp>
        <p:nvSpPr>
          <p:cNvPr id="1048646"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3" name=""/>
        <p:cNvGrpSpPr/>
        <p:nvPr/>
      </p:nvGrpSpPr>
      <p:grpSpPr>
        <a:xfrm>
          <a:off x="0" y="0"/>
          <a:ext cx="0" cy="0"/>
          <a:chOff x="0" y="0"/>
          <a:chExt cx="0" cy="0"/>
        </a:xfrm>
      </p:grpSpPr>
      <p:sp>
        <p:nvSpPr>
          <p:cNvPr id="1048647" name="Title 1"/>
          <p:cNvSpPr>
            <a:spLocks noGrp="1"/>
          </p:cNvSpPr>
          <p:nvPr>
            <p:ph type="title"/>
          </p:nvPr>
        </p:nvSpPr>
        <p:spPr>
          <a:xfrm>
            <a:off x="581193" y="729658"/>
            <a:ext cx="11029616" cy="492855"/>
          </a:xfrm>
        </p:spPr>
        <p:txBody>
          <a:bodyPr/>
          <a:p>
            <a:r>
              <a:rPr lang="en-US"/>
              <a:t>Click to edit Master title style</a:t>
            </a:r>
          </a:p>
        </p:txBody>
      </p:sp>
      <p:sp>
        <p:nvSpPr>
          <p:cNvPr id="1048648"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9"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0" name="Date Placeholder 4"/>
          <p:cNvSpPr>
            <a:spLocks noGrp="1"/>
          </p:cNvSpPr>
          <p:nvPr>
            <p:ph type="dt" sz="half" idx="10"/>
          </p:nvPr>
        </p:nvSpPr>
        <p:spPr/>
        <p:txBody>
          <a:bodyPr/>
          <a:p>
            <a:fld id="{7BFFD690-9426-415D-8B65-26881E07B2D4}" type="datetime1">
              <a:rPr lang="en-US" smtClean="0"/>
              <a:t>4/4/2024</a:t>
            </a:fld>
            <a:endParaRPr lang="en-US"/>
          </a:p>
        </p:txBody>
      </p:sp>
      <p:sp>
        <p:nvSpPr>
          <p:cNvPr id="1048651" name="Footer Placeholder 5"/>
          <p:cNvSpPr>
            <a:spLocks noGrp="1"/>
          </p:cNvSpPr>
          <p:nvPr>
            <p:ph type="ftr" sz="quarter" idx="11"/>
          </p:nvPr>
        </p:nvSpPr>
        <p:spPr>
          <a:xfrm>
            <a:off x="581192" y="6423914"/>
            <a:ext cx="6917210" cy="365125"/>
          </a:xfrm>
          <a:prstGeom prst="rect"/>
        </p:spPr>
        <p:txBody>
          <a:bodyPr/>
          <a:p>
            <a:endParaRPr lang="en-US"/>
          </a:p>
        </p:txBody>
      </p:sp>
      <p:sp>
        <p:nvSpPr>
          <p:cNvPr id="1048652"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4" name=""/>
        <p:cNvGrpSpPr/>
        <p:nvPr/>
      </p:nvGrpSpPr>
      <p:grpSpPr>
        <a:xfrm>
          <a:off x="0" y="0"/>
          <a:ext cx="0" cy="0"/>
          <a:chOff x="0" y="0"/>
          <a:chExt cx="0" cy="0"/>
        </a:xfrm>
      </p:grpSpPr>
      <p:sp>
        <p:nvSpPr>
          <p:cNvPr id="1048653" name="Title 1"/>
          <p:cNvSpPr>
            <a:spLocks noGrp="1"/>
          </p:cNvSpPr>
          <p:nvPr>
            <p:ph type="title"/>
          </p:nvPr>
        </p:nvSpPr>
        <p:spPr>
          <a:xfrm>
            <a:off x="581193" y="729658"/>
            <a:ext cx="11029616" cy="988332"/>
          </a:xfrm>
        </p:spPr>
        <p:txBody>
          <a:bodyPr/>
          <a:p>
            <a:r>
              <a:rPr lang="en-US"/>
              <a:t>Click to edit Master title style</a:t>
            </a:r>
          </a:p>
        </p:txBody>
      </p:sp>
      <p:sp>
        <p:nvSpPr>
          <p:cNvPr id="1048654"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5"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6"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7"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8" name="Date Placeholder 6"/>
          <p:cNvSpPr>
            <a:spLocks noGrp="1"/>
          </p:cNvSpPr>
          <p:nvPr>
            <p:ph type="dt" sz="half" idx="10"/>
          </p:nvPr>
        </p:nvSpPr>
        <p:spPr/>
        <p:txBody>
          <a:bodyPr/>
          <a:p>
            <a:fld id="{04C4989A-474C-40DE-95B9-011C28B71673}" type="datetime1">
              <a:rPr lang="en-US" smtClean="0"/>
              <a:t>4/4/2024</a:t>
            </a:fld>
            <a:endParaRPr lang="en-US"/>
          </a:p>
        </p:txBody>
      </p:sp>
      <p:sp>
        <p:nvSpPr>
          <p:cNvPr id="1048659" name="Footer Placeholder 7"/>
          <p:cNvSpPr>
            <a:spLocks noGrp="1"/>
          </p:cNvSpPr>
          <p:nvPr>
            <p:ph type="ftr" sz="quarter" idx="11"/>
          </p:nvPr>
        </p:nvSpPr>
        <p:spPr>
          <a:xfrm>
            <a:off x="581192" y="6423914"/>
            <a:ext cx="6917210" cy="365125"/>
          </a:xfrm>
          <a:prstGeom prst="rect"/>
        </p:spPr>
        <p:txBody>
          <a:bodyPr/>
          <a:p>
            <a:endParaRPr lang="en-US"/>
          </a:p>
        </p:txBody>
      </p:sp>
      <p:sp>
        <p:nvSpPr>
          <p:cNvPr id="1048660"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7" name=""/>
        <p:cNvGrpSpPr/>
        <p:nvPr/>
      </p:nvGrpSpPr>
      <p:grpSpPr>
        <a:xfrm>
          <a:off x="0" y="0"/>
          <a:ext cx="0" cy="0"/>
          <a:chOff x="0" y="0"/>
          <a:chExt cx="0" cy="0"/>
        </a:xfrm>
      </p:grpSpPr>
      <p:sp>
        <p:nvSpPr>
          <p:cNvPr id="1048616" name="Title 1"/>
          <p:cNvSpPr>
            <a:spLocks noGrp="1"/>
          </p:cNvSpPr>
          <p:nvPr>
            <p:ph type="title"/>
          </p:nvPr>
        </p:nvSpPr>
        <p:spPr>
          <a:xfrm>
            <a:off x="575894" y="729658"/>
            <a:ext cx="11029616" cy="592246"/>
          </a:xfrm>
        </p:spPr>
        <p:txBody>
          <a:bodyPr/>
          <a:p>
            <a:r>
              <a:rPr lang="en-US"/>
              <a:t>Click to edit Master title style</a:t>
            </a:r>
          </a:p>
        </p:txBody>
      </p:sp>
      <p:sp>
        <p:nvSpPr>
          <p:cNvPr id="1048617" name="Date Placeholder 2"/>
          <p:cNvSpPr>
            <a:spLocks noGrp="1"/>
          </p:cNvSpPr>
          <p:nvPr>
            <p:ph type="dt" sz="half" idx="10"/>
          </p:nvPr>
        </p:nvSpPr>
        <p:spPr/>
        <p:txBody>
          <a:bodyPr/>
          <a:p>
            <a:fld id="{5DB4ED54-5B5E-4A04-93D3-5772E3CE3818}" type="datetime1">
              <a:rPr lang="en-US" smtClean="0"/>
              <a:t>4/4/2024</a:t>
            </a:fld>
            <a:endParaRPr lang="en-US"/>
          </a:p>
        </p:txBody>
      </p:sp>
      <p:sp>
        <p:nvSpPr>
          <p:cNvPr id="1048618" name="Footer Placeholder 3"/>
          <p:cNvSpPr>
            <a:spLocks noGrp="1"/>
          </p:cNvSpPr>
          <p:nvPr>
            <p:ph type="ftr" sz="quarter" idx="11"/>
          </p:nvPr>
        </p:nvSpPr>
        <p:spPr>
          <a:xfrm>
            <a:off x="581192" y="6423914"/>
            <a:ext cx="6917210" cy="365125"/>
          </a:xfrm>
          <a:prstGeom prst="rect"/>
        </p:spPr>
        <p:txBody>
          <a:bodyPr/>
          <a:p>
            <a:endParaRPr lang="en-US"/>
          </a:p>
        </p:txBody>
      </p:sp>
      <p:sp>
        <p:nvSpPr>
          <p:cNvPr id="1048619"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61" name="Date Placeholder 1"/>
          <p:cNvSpPr>
            <a:spLocks noGrp="1"/>
          </p:cNvSpPr>
          <p:nvPr>
            <p:ph type="dt" sz="half" idx="10"/>
          </p:nvPr>
        </p:nvSpPr>
        <p:spPr/>
        <p:txBody>
          <a:bodyPr/>
          <a:p>
            <a:fld id="{4EDE50D6-574B-40AF-946F-D52A04ADE379}" type="datetime1">
              <a:rPr lang="en-US" smtClean="0"/>
              <a:t>4/4/2024</a:t>
            </a:fld>
            <a:endParaRPr lang="en-US"/>
          </a:p>
        </p:txBody>
      </p:sp>
      <p:sp>
        <p:nvSpPr>
          <p:cNvPr id="1048662" name="Footer Placeholder 2"/>
          <p:cNvSpPr>
            <a:spLocks noGrp="1"/>
          </p:cNvSpPr>
          <p:nvPr>
            <p:ph type="ftr" sz="quarter" idx="11"/>
          </p:nvPr>
        </p:nvSpPr>
        <p:spPr>
          <a:xfrm>
            <a:off x="581192" y="6423914"/>
            <a:ext cx="6917210" cy="365125"/>
          </a:xfrm>
          <a:prstGeom prst="rect"/>
        </p:spPr>
        <p:txBody>
          <a:bodyPr/>
          <a:p>
            <a:endParaRPr lang="en-US"/>
          </a:p>
        </p:txBody>
      </p:sp>
      <p:sp>
        <p:nvSpPr>
          <p:cNvPr id="1048663"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6" name=""/>
        <p:cNvGrpSpPr/>
        <p:nvPr/>
      </p:nvGrpSpPr>
      <p:grpSpPr>
        <a:xfrm>
          <a:off x="0" y="0"/>
          <a:ext cx="0" cy="0"/>
          <a:chOff x="0" y="0"/>
          <a:chExt cx="0" cy="0"/>
        </a:xfrm>
      </p:grpSpPr>
      <p:sp>
        <p:nvSpPr>
          <p:cNvPr id="1048664"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5"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66"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7"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8" name="Date Placeholder 7"/>
          <p:cNvSpPr>
            <a:spLocks noGrp="1"/>
          </p:cNvSpPr>
          <p:nvPr>
            <p:ph type="dt" sz="half" idx="10"/>
          </p:nvPr>
        </p:nvSpPr>
        <p:spPr>
          <a:xfrm>
            <a:off x="7605951" y="6456916"/>
            <a:ext cx="2844799" cy="365125"/>
          </a:xfrm>
        </p:spPr>
        <p:txBody>
          <a:bodyPr/>
          <a:p>
            <a:fld id="{D82884F1-FFEA-405F-9602-3DCA865EDA4E}" type="datetime1">
              <a:rPr lang="en-US" smtClean="0"/>
              <a:t>4/4/2024</a:t>
            </a:fld>
            <a:endParaRPr lang="en-US"/>
          </a:p>
        </p:txBody>
      </p:sp>
      <p:sp>
        <p:nvSpPr>
          <p:cNvPr id="1048669" name="Footer Placeholder 9"/>
          <p:cNvSpPr>
            <a:spLocks noGrp="1"/>
          </p:cNvSpPr>
          <p:nvPr>
            <p:ph type="ftr" sz="quarter" idx="11"/>
          </p:nvPr>
        </p:nvSpPr>
        <p:spPr>
          <a:xfrm>
            <a:off x="581192" y="6452590"/>
            <a:ext cx="6917210" cy="365125"/>
          </a:xfrm>
          <a:prstGeom prst="rect"/>
        </p:spPr>
        <p:txBody>
          <a:bodyPr/>
          <a:p>
            <a:endParaRPr lang="en-US"/>
          </a:p>
        </p:txBody>
      </p:sp>
      <p:sp>
        <p:nvSpPr>
          <p:cNvPr id="1048670"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0" name=""/>
        <p:cNvGrpSpPr/>
        <p:nvPr/>
      </p:nvGrpSpPr>
      <p:grpSpPr>
        <a:xfrm>
          <a:off x="0" y="0"/>
          <a:ext cx="0" cy="0"/>
          <a:chOff x="0" y="0"/>
          <a:chExt cx="0" cy="0"/>
        </a:xfrm>
      </p:grpSpPr>
      <p:sp>
        <p:nvSpPr>
          <p:cNvPr id="1048630"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31"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32"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3" name="Date Placeholder 4"/>
          <p:cNvSpPr>
            <a:spLocks noGrp="1"/>
          </p:cNvSpPr>
          <p:nvPr>
            <p:ph type="dt" sz="half" idx="10"/>
          </p:nvPr>
        </p:nvSpPr>
        <p:spPr/>
        <p:txBody>
          <a:bodyPr/>
          <a:p>
            <a:fld id="{7E18DB4A-8810-4A10-AD5C-D5E2C667F5B3}" type="datetime1">
              <a:rPr lang="en-US" smtClean="0"/>
              <a:t>4/4/2024</a:t>
            </a:fld>
            <a:endParaRPr lang="en-US"/>
          </a:p>
        </p:txBody>
      </p:sp>
      <p:sp>
        <p:nvSpPr>
          <p:cNvPr id="1048634"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5"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hyperlink" Target="https://www.kaggle.com/datasets" TargetMode="External"/><Relationship Id="rId2" Type="http://schemas.openxmlformats.org/officeDocument/2006/relationships/hyperlink" Target="https://pandas.pydata.org/pandas-docs/stable/user%20guide/index.html" TargetMode="External"/><Relationship Id="rId3" Type="http://schemas.openxmlformats.org/officeDocument/2006/relationships/hyperlink" Target="https://seaborn.pydata.org/" TargetMode="External"/><Relationship Id="rId4" Type="http://schemas.openxmlformats.org/officeDocument/2006/relationships/hyperlink" Target="https://matplotlib.org/stable/contents.html" TargetMode="External"/><Relationship Id="rId5" Type="http://schemas.openxmlformats.org/officeDocument/2006/relationships/hyperlink" Target="https://chat.openal.com/" TargetMode="External"/><Relationship Id="rId6"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 Id="rId3" Type="http://schemas.openxmlformats.org/officeDocument/2006/relationships/image" Target="../media/image4.jpeg"/><Relationship Id="rId4"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63338" y="1563749"/>
            <a:ext cx="9465323" cy="1223723"/>
          </a:xfrm>
        </p:spPr>
        <p:txBody>
          <a:bodyPr>
            <a:normAutofit/>
          </a:bodyPr>
          <a:p>
            <a:pPr algn="ctr"/>
            <a:r>
              <a:rPr b="1" dirty="0" sz="2400" lang="en-US">
                <a:solidFill>
                  <a:schemeClr val="accent1"/>
                </a:solidFill>
                <a:latin typeface="Arial" panose="020B0604020202020204" pitchFamily="34" charset="0"/>
                <a:cs typeface="Arial" panose="020B0604020202020204" pitchFamily="34" charset="0"/>
              </a:rPr>
              <a:t>Fandango Movie Rating Discrepancy Analysis using</a:t>
            </a:r>
            <a:br>
              <a:rPr b="1" dirty="0" sz="2400" lang="en-US">
                <a:solidFill>
                  <a:schemeClr val="accent1"/>
                </a:solidFill>
                <a:latin typeface="Arial" panose="020B0604020202020204" pitchFamily="34" charset="0"/>
                <a:cs typeface="Arial" panose="020B0604020202020204" pitchFamily="34" charset="0"/>
              </a:rPr>
            </a:br>
            <a:r>
              <a:rPr b="1" dirty="0" sz="2400" lang="en-US">
                <a:solidFill>
                  <a:schemeClr val="accent1"/>
                </a:solidFill>
                <a:latin typeface="Arial" panose="020B0604020202020204" pitchFamily="34" charset="0"/>
                <a:cs typeface="Arial" panose="020B0604020202020204" pitchFamily="34" charset="0"/>
              </a:rPr>
              <a:t>Python</a:t>
            </a:r>
          </a:p>
        </p:txBody>
      </p:sp>
      <p:sp>
        <p:nvSpPr>
          <p:cNvPr id="1048590" name="TextBox 2"/>
          <p:cNvSpPr txBox="1"/>
          <p:nvPr/>
        </p:nvSpPr>
        <p:spPr>
          <a:xfrm>
            <a:off x="-329782" y="1034321"/>
            <a:ext cx="12726648" cy="497840"/>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591" name="TextBox 3"/>
          <p:cNvSpPr txBox="1"/>
          <p:nvPr/>
        </p:nvSpPr>
        <p:spPr>
          <a:xfrm>
            <a:off x="3117529" y="4586365"/>
            <a:ext cx="7980183" cy="853440"/>
          </a:xfrm>
          <a:prstGeom prst="rect"/>
          <a:noFill/>
        </p:spPr>
        <p:txBody>
          <a:bodyPr anchor="t" bIns="45720" lIns="91440" rIns="91440" rtlCol="0" tIns="45720" wrap="square">
            <a:spAutoFit/>
          </a:bodyPr>
          <a:p>
            <a:r>
              <a:rPr b="1" sz="2000" lang="en-US">
                <a:solidFill>
                  <a:schemeClr val="accent1">
                    <a:lumMod val="75000"/>
                  </a:schemeClr>
                </a:solidFill>
                <a:latin typeface="Arial" pitchFamily="34" charset="0"/>
                <a:cs typeface="Arial" pitchFamily="34" charset="0"/>
              </a:rPr>
              <a:t>Presented By:</a:t>
            </a:r>
          </a:p>
          <a:p>
            <a:r>
              <a:rPr b="1" sz="2000" lang="en-US">
                <a:solidFill>
                  <a:schemeClr val="accent1">
                    <a:lumMod val="75000"/>
                  </a:schemeClr>
                </a:solidFill>
                <a:latin typeface="Arial"/>
                <a:cs typeface="Arial"/>
              </a:rPr>
              <a:t> </a:t>
            </a:r>
            <a:r>
              <a:rPr b="1" sz="2000" lang="en-US">
                <a:solidFill>
                  <a:schemeClr val="accent1">
                    <a:lumMod val="75000"/>
                  </a:schemeClr>
                </a:solidFill>
                <a:latin typeface="Arial"/>
                <a:cs typeface="Arial"/>
              </a:rPr>
              <a:t>Mohammed siddiq</a:t>
            </a:r>
            <a:r>
              <a:rPr b="1" sz="2000" lang="en-US">
                <a:solidFill>
                  <a:schemeClr val="accent1">
                    <a:lumMod val="75000"/>
                  </a:schemeClr>
                </a:solidFill>
                <a:latin typeface="Arial"/>
                <a:cs typeface="Arial"/>
              </a:rPr>
              <a:t> </a:t>
            </a:r>
            <a:r>
              <a:rPr b="1" sz="2000" lang="en-US">
                <a:solidFill>
                  <a:schemeClr val="accent1">
                    <a:lumMod val="75000"/>
                  </a:schemeClr>
                </a:solidFill>
                <a:latin typeface="Arial"/>
                <a:cs typeface="Arial"/>
              </a:rPr>
              <a:t>A</a:t>
            </a:r>
            <a:r>
              <a:rPr b="1" sz="2000" lang="en-US">
                <a:solidFill>
                  <a:schemeClr val="accent1">
                    <a:lumMod val="75000"/>
                  </a:schemeClr>
                </a:solidFill>
                <a:latin typeface="Arial"/>
                <a:cs typeface="Arial"/>
              </a:rPr>
              <a:t>- SSM I</a:t>
            </a:r>
            <a:r>
              <a:rPr b="1" sz="2000" lang="en-US">
                <a:solidFill>
                  <a:schemeClr val="accent1">
                    <a:lumMod val="75000"/>
                  </a:schemeClr>
                </a:solidFill>
                <a:latin typeface="Arial"/>
                <a:cs typeface="Arial"/>
              </a:rPr>
              <a:t>N</a:t>
            </a:r>
            <a:r>
              <a:rPr b="1" sz="2000" lang="en-US">
                <a:solidFill>
                  <a:schemeClr val="accent1">
                    <a:lumMod val="75000"/>
                  </a:schemeClr>
                </a:solidFill>
                <a:latin typeface="Arial"/>
                <a:cs typeface="Arial"/>
              </a:rPr>
              <a:t>STITUTE </a:t>
            </a:r>
            <a:r>
              <a:rPr b="1" sz="2000" lang="en-US">
                <a:solidFill>
                  <a:schemeClr val="accent1">
                    <a:lumMod val="75000"/>
                  </a:schemeClr>
                </a:solidFill>
                <a:latin typeface="Arial"/>
                <a:cs typeface="Arial"/>
              </a:rPr>
              <a:t>OF</a:t>
            </a:r>
            <a:r>
              <a:rPr b="1" sz="2000" lang="en-US">
                <a:solidFill>
                  <a:schemeClr val="accent1">
                    <a:lumMod val="75000"/>
                  </a:schemeClr>
                </a:solidFill>
                <a:latin typeface="Arial"/>
                <a:cs typeface="Arial"/>
              </a:rPr>
              <a:t> E</a:t>
            </a:r>
            <a:r>
              <a:rPr b="1" sz="2000" lang="en-US">
                <a:solidFill>
                  <a:schemeClr val="accent1">
                    <a:lumMod val="75000"/>
                  </a:schemeClr>
                </a:solidFill>
                <a:latin typeface="Arial"/>
                <a:cs typeface="Arial"/>
              </a:rPr>
              <a:t>NGINEERING</a:t>
            </a:r>
            <a:r>
              <a:rPr b="1" sz="2000" lang="en-US">
                <a:solidFill>
                  <a:schemeClr val="accent1">
                    <a:lumMod val="75000"/>
                  </a:schemeClr>
                </a:solidFill>
                <a:latin typeface="Arial"/>
                <a:cs typeface="Arial"/>
              </a:rPr>
              <a:t> A</a:t>
            </a:r>
            <a:r>
              <a:rPr b="1" sz="2000" lang="en-US">
                <a:solidFill>
                  <a:schemeClr val="accent1">
                    <a:lumMod val="75000"/>
                  </a:schemeClr>
                </a:solidFill>
                <a:latin typeface="Arial"/>
                <a:cs typeface="Arial"/>
              </a:rPr>
              <a:t>ND</a:t>
            </a:r>
            <a:r>
              <a:rPr b="1" sz="2000" lang="en-US">
                <a:solidFill>
                  <a:schemeClr val="accent1">
                    <a:lumMod val="75000"/>
                  </a:schemeClr>
                </a:solidFill>
                <a:latin typeface="Arial"/>
                <a:cs typeface="Arial"/>
              </a:rPr>
              <a:t> T</a:t>
            </a:r>
            <a:r>
              <a:rPr b="1" sz="2000" lang="en-US">
                <a:solidFill>
                  <a:schemeClr val="accent1">
                    <a:lumMod val="75000"/>
                  </a:schemeClr>
                </a:solidFill>
                <a:latin typeface="Arial"/>
                <a:cs typeface="Arial"/>
              </a:rPr>
              <a:t>E</a:t>
            </a:r>
            <a:r>
              <a:rPr b="1" sz="2000" lang="en-US">
                <a:solidFill>
                  <a:schemeClr val="accent1">
                    <a:lumMod val="75000"/>
                  </a:schemeClr>
                </a:solidFill>
                <a:latin typeface="Arial"/>
                <a:cs typeface="Arial"/>
              </a:rPr>
              <a:t>C</a:t>
            </a:r>
            <a:r>
              <a:rPr b="1" sz="2000" lang="en-US">
                <a:solidFill>
                  <a:schemeClr val="accent1">
                    <a:lumMod val="75000"/>
                  </a:schemeClr>
                </a:solidFill>
                <a:latin typeface="Arial"/>
                <a:cs typeface="Arial"/>
              </a:rPr>
              <a:t>HNOLOGY</a:t>
            </a:r>
            <a:r>
              <a:rPr b="1" sz="2000" lang="en-US">
                <a:solidFill>
                  <a:schemeClr val="accent1">
                    <a:lumMod val="75000"/>
                  </a:schemeClr>
                </a:solidFill>
                <a:latin typeface="Arial"/>
                <a:cs typeface="Arial"/>
              </a:rPr>
              <a:t>- EEE DEPARTMENT </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4"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15" name="Content Placeholder 1"/>
          <p:cNvSpPr>
            <a:spLocks noGrp="1"/>
          </p:cNvSpPr>
          <p:nvPr>
            <p:ph idx="1"/>
          </p:nvPr>
        </p:nvSpPr>
        <p:spPr/>
        <p:txBody>
          <a:bodyPr>
            <a:normAutofit/>
          </a:bodyPr>
          <a:p>
            <a:pPr>
              <a:buFont typeface="Wingdings" panose="05000000000000000000" pitchFamily="2" charset="2"/>
              <a:buChar char="v"/>
            </a:pPr>
            <a:r>
              <a:rPr dirty="0" sz="2400" lang="en-IN">
                <a:latin typeface="Times New Roman" panose="02020603050405020304" pitchFamily="18" charset="0"/>
                <a:cs typeface="Times New Roman" panose="02020603050405020304" pitchFamily="18" charset="0"/>
                <a:hlinkClick r:id="rId1"/>
              </a:rPr>
              <a:t>https://www.kaggle.com/datasets</a:t>
            </a:r>
            <a:endParaRPr dirty="0" sz="2400" lang="en-IN">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dirty="0" sz="2400" lang="en-IN">
                <a:latin typeface="Times New Roman" panose="02020603050405020304" pitchFamily="18" charset="0"/>
                <a:cs typeface="Times New Roman" panose="02020603050405020304" pitchFamily="18" charset="0"/>
                <a:hlinkClick r:id="rId2"/>
              </a:rPr>
              <a:t>https://pandas.pydata.org/pandas-docs/stable/user guide/index.html</a:t>
            </a:r>
            <a:endParaRPr dirty="0" sz="2400" lang="en-IN">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dirty="0" sz="2400" lang="en-IN">
                <a:latin typeface="Times New Roman" panose="02020603050405020304" pitchFamily="18" charset="0"/>
                <a:cs typeface="Times New Roman" panose="02020603050405020304" pitchFamily="18" charset="0"/>
                <a:hlinkClick r:id="rId3"/>
              </a:rPr>
              <a:t>https://seaborn.pydata.org/</a:t>
            </a:r>
            <a:endParaRPr dirty="0" sz="2400" lang="en-IN">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dirty="0" sz="2400" lang="en-IN">
                <a:latin typeface="Times New Roman" panose="02020603050405020304" pitchFamily="18" charset="0"/>
                <a:cs typeface="Times New Roman" panose="02020603050405020304" pitchFamily="18" charset="0"/>
                <a:hlinkClick r:id="rId4"/>
              </a:rPr>
              <a:t>https://matplotlib.org/stable/contents.html</a:t>
            </a:r>
            <a:endParaRPr dirty="0" sz="2400" lang="en-IN">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dirty="0" sz="2400" lang="en-IN">
                <a:latin typeface="Times New Roman" panose="02020603050405020304" pitchFamily="18" charset="0"/>
                <a:cs typeface="Times New Roman" panose="02020603050405020304" pitchFamily="18" charset="0"/>
                <a:hlinkClick r:id="rId5"/>
              </a:rPr>
              <a:t>https://chat.openal.com</a:t>
            </a:r>
            <a:endParaRPr dirty="0" sz="2400" lang="en-IN">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dirty="0" sz="2400" lang="en-IN">
              <a:latin typeface="Times New Roman" panose="02020603050405020304" pitchFamily="18" charset="0"/>
              <a:cs typeface="Times New Roman" panose="02020603050405020304" pitchFamily="18" charset="0"/>
            </a:endParaRPr>
          </a:p>
          <a:p>
            <a:pPr indent="-305435" marL="305435"/>
            <a:endParaRPr dirty="0" sz="24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20"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normAutofit/>
          </a:bodyPr>
          <a:p>
            <a:pPr indent="-305435" marL="305435"/>
            <a:r>
              <a:rPr dirty="0" sz="2400" lang="en-GB">
                <a:latin typeface="Times New Roman" panose="02020603050405020304" pitchFamily="18" charset="0"/>
                <a:cs typeface="Times New Roman" panose="02020603050405020304" pitchFamily="18" charset="0"/>
              </a:rPr>
              <a:t>“Explore and </a:t>
            </a:r>
            <a:r>
              <a:rPr dirty="0" sz="2400" lang="en-GB" err="1">
                <a:latin typeface="Times New Roman" panose="02020603050405020304" pitchFamily="18" charset="0"/>
                <a:cs typeface="Times New Roman" panose="02020603050405020304" pitchFamily="18" charset="0"/>
              </a:rPr>
              <a:t>analyze</a:t>
            </a:r>
            <a:r>
              <a:rPr dirty="0" sz="2400" lang="en-GB">
                <a:latin typeface="Times New Roman" panose="02020603050405020304" pitchFamily="18" charset="0"/>
                <a:cs typeface="Times New Roman" panose="02020603050405020304" pitchFamily="18" charset="0"/>
              </a:rPr>
              <a:t> the potential rating discrepancies in Fandango movie ratings compared to other movie rating platforms. Utilize Python to gather, clean, and </a:t>
            </a:r>
            <a:r>
              <a:rPr dirty="0" sz="2400" lang="en-GB" err="1">
                <a:latin typeface="Times New Roman" panose="02020603050405020304" pitchFamily="18" charset="0"/>
                <a:cs typeface="Times New Roman" panose="02020603050405020304" pitchFamily="18" charset="0"/>
              </a:rPr>
              <a:t>analyze</a:t>
            </a:r>
            <a:r>
              <a:rPr dirty="0" sz="2400" lang="en-GB">
                <a:latin typeface="Times New Roman" panose="02020603050405020304" pitchFamily="18" charset="0"/>
                <a:cs typeface="Times New Roman" panose="02020603050405020304" pitchFamily="18" charset="0"/>
              </a:rPr>
              <a:t> data, aiming to uncover any biases or inconsistencies in Fandango's rating system compared to objective movie rating sources like </a:t>
            </a:r>
            <a:r>
              <a:rPr dirty="0" sz="2400" lang="en-GB" err="1">
                <a:latin typeface="Times New Roman" panose="02020603050405020304" pitchFamily="18" charset="0"/>
                <a:cs typeface="Times New Roman" panose="02020603050405020304" pitchFamily="18" charset="0"/>
              </a:rPr>
              <a:t>IMDb</a:t>
            </a:r>
            <a:r>
              <a:rPr dirty="0" sz="2400" lang="en-GB">
                <a:latin typeface="Times New Roman" panose="02020603050405020304" pitchFamily="18" charset="0"/>
                <a:cs typeface="Times New Roman" panose="02020603050405020304" pitchFamily="18" charset="0"/>
              </a:rPr>
              <a:t> or Rotten Tomatoes. Identify patterns, outliers, and potential factors contributing to any observed differences in ratings."</a:t>
            </a:r>
            <a:endParaRPr dirty="0" sz="2400" lang="en-IN">
              <a:latin typeface="Times New Roman" panose="02020603050405020304" pitchFamily="18" charset="0"/>
              <a:cs typeface="Times New Roman" panose="02020603050405020304" pitchFamily="18" charset="0"/>
            </a:endParaRPr>
          </a:p>
          <a:p>
            <a:pPr indent="-305435" marL="305435"/>
            <a:endParaRPr dirty="0" sz="240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2579914" y="1087379"/>
            <a:ext cx="9475242" cy="4627622"/>
          </a:xfrm>
        </p:spPr>
        <p:txBody>
          <a:bodyPr anchor="ctr" bIns="45720" lIns="91440" rIns="91440" rtlCol="0" tIns="45720" vert="horz">
            <a:noAutofit/>
          </a:bodyPr>
          <a:p>
            <a:pPr indent="-305435" marL="305435"/>
            <a:endParaRPr b="1" dirty="0" sz="1200" lang="en-IN">
              <a:latin typeface="Calibri"/>
              <a:cs typeface="Calibri"/>
            </a:endParaRPr>
          </a:p>
          <a:p>
            <a:pPr indent="0" marL="0">
              <a:buNone/>
            </a:pPr>
            <a:endParaRPr dirty="0" lang="en-IN"/>
          </a:p>
        </p:txBody>
      </p:sp>
      <p:sp>
        <p:nvSpPr>
          <p:cNvPr id="1048601" name="Rectangle 3"/>
          <p:cNvSpPr/>
          <p:nvPr/>
        </p:nvSpPr>
        <p:spPr>
          <a:xfrm>
            <a:off x="581192" y="1413417"/>
            <a:ext cx="6096000" cy="2910840"/>
          </a:xfrm>
          <a:prstGeom prst="rect"/>
        </p:spPr>
        <p:txBody>
          <a:bodyPr>
            <a:spAutoFit/>
          </a:bodyPr>
          <a:p>
            <a:r>
              <a:rPr b="1" dirty="0" sz="2000" lang="en-GB">
                <a:latin typeface="Times New Roman" panose="02020603050405020304" pitchFamily="18" charset="0"/>
                <a:cs typeface="Times New Roman" panose="02020603050405020304" pitchFamily="18" charset="0"/>
              </a:rPr>
              <a:t>Data Collection: </a:t>
            </a:r>
          </a:p>
          <a:p>
            <a:pPr>
              <a:buFont typeface="Wingdings" panose="05000000000000000000" pitchFamily="2" charset="2"/>
              <a:buChar char="v"/>
            </a:pPr>
            <a:r>
              <a:rPr dirty="0" lang="en-GB">
                <a:latin typeface="Times New Roman" panose="02020603050405020304" pitchFamily="18" charset="0"/>
                <a:cs typeface="Times New Roman" panose="02020603050405020304" pitchFamily="18" charset="0"/>
              </a:rPr>
              <a:t>Obtain movie ratings data from Fandango and another reliable source (e.g., </a:t>
            </a:r>
            <a:r>
              <a:rPr dirty="0" lang="en-GB" err="1">
                <a:latin typeface="Times New Roman" panose="02020603050405020304" pitchFamily="18" charset="0"/>
                <a:cs typeface="Times New Roman" panose="02020603050405020304" pitchFamily="18" charset="0"/>
              </a:rPr>
              <a:t>IMDb</a:t>
            </a:r>
            <a:r>
              <a:rPr dirty="0" lang="en-GB">
                <a:latin typeface="Times New Roman" panose="02020603050405020304" pitchFamily="18" charset="0"/>
                <a:cs typeface="Times New Roman" panose="02020603050405020304" pitchFamily="18" charset="0"/>
              </a:rPr>
              <a:t>).</a:t>
            </a:r>
          </a:p>
          <a:p>
            <a:r>
              <a:rPr b="1" dirty="0" sz="2000" lang="en-GB">
                <a:latin typeface="Times New Roman" panose="02020603050405020304" pitchFamily="18" charset="0"/>
                <a:cs typeface="Times New Roman" panose="02020603050405020304" pitchFamily="18" charset="0"/>
              </a:rPr>
              <a:t>Data Cleaning: </a:t>
            </a:r>
          </a:p>
          <a:p>
            <a:pPr>
              <a:buFont typeface="Wingdings" panose="05000000000000000000" pitchFamily="2" charset="2"/>
              <a:buChar char="v"/>
            </a:pPr>
            <a:r>
              <a:rPr dirty="0" lang="en-GB">
                <a:latin typeface="Times New Roman" panose="02020603050405020304" pitchFamily="18" charset="0"/>
                <a:cs typeface="Times New Roman" panose="02020603050405020304" pitchFamily="18" charset="0"/>
              </a:rPr>
              <a:t>Clean the data to ensure accuracy and consistency.</a:t>
            </a:r>
          </a:p>
          <a:p>
            <a:r>
              <a:rPr b="1" dirty="0" sz="2000" lang="en-GB">
                <a:latin typeface="Times New Roman" panose="02020603050405020304" pitchFamily="18" charset="0"/>
                <a:cs typeface="Times New Roman" panose="02020603050405020304" pitchFamily="18" charset="0"/>
              </a:rPr>
              <a:t>Data Analysis:</a:t>
            </a:r>
          </a:p>
          <a:p>
            <a:pPr>
              <a:buFont typeface="Wingdings" panose="05000000000000000000" pitchFamily="2" charset="2"/>
              <a:buChar char="v"/>
            </a:pPr>
            <a:r>
              <a:rPr dirty="0" lang="en-GB">
                <a:latin typeface="Times New Roman" panose="02020603050405020304" pitchFamily="18" charset="0"/>
                <a:cs typeface="Times New Roman" panose="02020603050405020304" pitchFamily="18" charset="0"/>
              </a:rPr>
              <a:t>Calculate summary statistics (mean, median, standard deviation, etc.) for both Fandango and the other source.</a:t>
            </a:r>
          </a:p>
          <a:p>
            <a:pPr>
              <a:buFont typeface="Wingdings" panose="05000000000000000000" pitchFamily="2" charset="2"/>
              <a:buChar char="v"/>
            </a:pPr>
            <a:r>
              <a:rPr dirty="0" lang="en-GB">
                <a:latin typeface="Times New Roman" panose="02020603050405020304" pitchFamily="18" charset="0"/>
                <a:cs typeface="Times New Roman" panose="02020603050405020304" pitchFamily="18" charset="0"/>
              </a:rPr>
              <a:t>Visualize the distribution of ratings from both sources using histograms or boxplots.</a:t>
            </a:r>
          </a:p>
          <a:p>
            <a:pPr>
              <a:buFont typeface="Wingdings" panose="05000000000000000000" pitchFamily="2" charset="2"/>
              <a:buChar char="v"/>
            </a:pPr>
            <a:r>
              <a:rPr dirty="0" lang="en-GB">
                <a:latin typeface="Times New Roman" panose="02020603050405020304" pitchFamily="18" charset="0"/>
                <a:cs typeface="Times New Roman" panose="02020603050405020304" pitchFamily="18" charset="0"/>
              </a:rPr>
              <a:t>Perform hypothesis testing to determine if there's a significant difference between the ratings.</a:t>
            </a:r>
            <a:endParaRPr dirty="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2"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3" name="Content Placeholder 1"/>
          <p:cNvSpPr>
            <a:spLocks noGrp="1"/>
          </p:cNvSpPr>
          <p:nvPr>
            <p:ph idx="1"/>
          </p:nvPr>
        </p:nvSpPr>
        <p:spPr/>
        <p:txBody>
          <a:bodyPr>
            <a:normAutofit/>
          </a:bodyPr>
          <a:p>
            <a:r>
              <a:rPr b="1" dirty="0" sz="2000" lang="en-GB">
                <a:latin typeface="Times New Roman" panose="02020603050405020304" pitchFamily="18" charset="0"/>
                <a:cs typeface="Times New Roman" panose="02020603050405020304" pitchFamily="18" charset="0"/>
              </a:rPr>
              <a:t>Problem Definition</a:t>
            </a:r>
            <a:r>
              <a:rPr dirty="0" sz="1800" lang="en-GB">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dirty="0" sz="1800" lang="en-GB">
                <a:latin typeface="Times New Roman" panose="02020603050405020304" pitchFamily="18" charset="0"/>
                <a:cs typeface="Times New Roman" panose="02020603050405020304" pitchFamily="18" charset="0"/>
              </a:rPr>
              <a:t> Clearly define the objective of the analysis, such as understanding the extent of rating inflation on Fandango compared to other platforms.</a:t>
            </a:r>
          </a:p>
          <a:p>
            <a:r>
              <a:rPr b="1" dirty="0" sz="2000" lang="en-GB">
                <a:latin typeface="Times New Roman" panose="02020603050405020304" pitchFamily="18" charset="0"/>
                <a:cs typeface="Times New Roman" panose="02020603050405020304" pitchFamily="18" charset="0"/>
              </a:rPr>
              <a:t>Scope Definition:</a:t>
            </a:r>
          </a:p>
          <a:p>
            <a:pPr>
              <a:buFont typeface="Wingdings" panose="05000000000000000000" pitchFamily="2" charset="2"/>
              <a:buChar char="v"/>
            </a:pPr>
            <a:r>
              <a:rPr dirty="0" sz="1800" lang="en-GB">
                <a:latin typeface="Times New Roman" panose="02020603050405020304" pitchFamily="18" charset="0"/>
                <a:cs typeface="Times New Roman" panose="02020603050405020304" pitchFamily="18" charset="0"/>
              </a:rPr>
              <a:t> Determine the scope of the analysis, including which movies, time period, and comparison platforms will be included.</a:t>
            </a:r>
          </a:p>
          <a:p>
            <a:r>
              <a:rPr b="1" dirty="0" sz="2000" lang="en-GB">
                <a:latin typeface="Times New Roman" panose="02020603050405020304" pitchFamily="18" charset="0"/>
                <a:cs typeface="Times New Roman" panose="02020603050405020304" pitchFamily="18" charset="0"/>
              </a:rPr>
              <a:t>Data Collection: </a:t>
            </a:r>
          </a:p>
          <a:p>
            <a:pPr>
              <a:buFont typeface="Wingdings" panose="05000000000000000000" pitchFamily="2" charset="2"/>
              <a:buChar char="v"/>
            </a:pPr>
            <a:r>
              <a:rPr dirty="0" sz="1800" lang="en-GB">
                <a:latin typeface="Times New Roman" panose="02020603050405020304" pitchFamily="18" charset="0"/>
                <a:cs typeface="Times New Roman" panose="02020603050405020304" pitchFamily="18" charset="0"/>
              </a:rPr>
              <a:t>Gather Fandango ratings data using web scraping or an API.</a:t>
            </a:r>
          </a:p>
          <a:p>
            <a:pPr>
              <a:buFont typeface="Wingdings" panose="05000000000000000000" pitchFamily="2" charset="2"/>
              <a:buChar char="v"/>
            </a:pPr>
            <a:r>
              <a:rPr dirty="0" sz="1800" lang="en-GB">
                <a:latin typeface="Times New Roman" panose="02020603050405020304" pitchFamily="18" charset="0"/>
                <a:cs typeface="Times New Roman" panose="02020603050405020304" pitchFamily="18" charset="0"/>
              </a:rPr>
              <a:t>Collect ratings data from alternative sources like </a:t>
            </a:r>
            <a:r>
              <a:rPr dirty="0" sz="1800" lang="en-GB" err="1">
                <a:latin typeface="Times New Roman" panose="02020603050405020304" pitchFamily="18" charset="0"/>
                <a:cs typeface="Times New Roman" panose="02020603050405020304" pitchFamily="18" charset="0"/>
              </a:rPr>
              <a:t>IMDb</a:t>
            </a:r>
            <a:r>
              <a:rPr dirty="0" sz="1800" lang="en-GB">
                <a:latin typeface="Times New Roman" panose="02020603050405020304" pitchFamily="18" charset="0"/>
                <a:cs typeface="Times New Roman" panose="02020603050405020304" pitchFamily="18" charset="0"/>
              </a:rPr>
              <a:t> or Rotten Tomatoes.</a:t>
            </a:r>
          </a:p>
          <a:p>
            <a:pPr>
              <a:buFont typeface="Wingdings" panose="05000000000000000000" pitchFamily="2" charset="2"/>
              <a:buChar char="v"/>
            </a:pPr>
            <a:r>
              <a:rPr dirty="0" sz="1800" lang="en-GB">
                <a:latin typeface="Times New Roman" panose="02020603050405020304" pitchFamily="18" charset="0"/>
                <a:cs typeface="Times New Roman" panose="02020603050405020304" pitchFamily="18" charset="0"/>
              </a:rPr>
              <a:t>Ensure data integrity and completeness.</a:t>
            </a:r>
          </a:p>
          <a:p>
            <a:r>
              <a:rPr b="1" dirty="0" sz="2400" lang="en-GB">
                <a:latin typeface="Times New Roman" panose="02020603050405020304" pitchFamily="18" charset="0"/>
                <a:cs typeface="Times New Roman" panose="02020603050405020304" pitchFamily="18" charset="0"/>
              </a:rPr>
              <a:t>Data </a:t>
            </a:r>
            <a:r>
              <a:rPr b="1" dirty="0" sz="2400" lang="en-GB" err="1">
                <a:latin typeface="Times New Roman" panose="02020603050405020304" pitchFamily="18" charset="0"/>
                <a:cs typeface="Times New Roman" panose="02020603050405020304" pitchFamily="18" charset="0"/>
              </a:rPr>
              <a:t>Preprocessing</a:t>
            </a:r>
            <a:r>
              <a:rPr b="1" dirty="0" sz="2400" lang="en-GB">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dirty="0" sz="2400" lang="en-GB">
                <a:latin typeface="Times New Roman" panose="02020603050405020304" pitchFamily="18" charset="0"/>
                <a:cs typeface="Times New Roman" panose="02020603050405020304" pitchFamily="18" charset="0"/>
              </a:rPr>
              <a:t>Clean the data by handling missing values, inconsistencies, and outliers.</a:t>
            </a:r>
          </a:p>
          <a:p>
            <a:pPr>
              <a:buFont typeface="Wingdings" panose="05000000000000000000" pitchFamily="2" charset="2"/>
              <a:buChar char="v"/>
            </a:pPr>
            <a:r>
              <a:rPr dirty="0" sz="2400" lang="en-GB">
                <a:latin typeface="Times New Roman" panose="02020603050405020304" pitchFamily="18" charset="0"/>
                <a:cs typeface="Times New Roman" panose="02020603050405020304" pitchFamily="18" charset="0"/>
              </a:rPr>
              <a:t>Normalize ratings to a common scale if necessary.</a:t>
            </a:r>
          </a:p>
          <a:p>
            <a:pPr>
              <a:buFont typeface="Wingdings" panose="05000000000000000000" pitchFamily="2" charset="2"/>
              <a:buChar char="v"/>
            </a:pPr>
            <a:r>
              <a:rPr dirty="0" sz="2400" lang="en-GB">
                <a:latin typeface="Times New Roman" panose="02020603050405020304" pitchFamily="18" charset="0"/>
                <a:cs typeface="Times New Roman" panose="02020603050405020304" pitchFamily="18" charset="0"/>
              </a:rPr>
              <a:t>Explore the data to understand its distribution and characteristics.</a:t>
            </a:r>
            <a:endParaRPr dirty="0" sz="2400" lang="en-IN">
              <a:latin typeface="Times New Roman" panose="02020603050405020304" pitchFamily="18" charset="0"/>
              <a:cs typeface="Times New Roman" panose="02020603050405020304" pitchFamily="18" charset="0"/>
            </a:endParaRPr>
          </a:p>
          <a:p>
            <a:pPr indent="0" marL="0">
              <a:buNone/>
            </a:pPr>
            <a:endParaRPr b="1" dirty="0" sz="1800" lang="en-IN">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4"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5" name="Content Placeholder 1"/>
          <p:cNvSpPr>
            <a:spLocks noGrp="1"/>
          </p:cNvSpPr>
          <p:nvPr>
            <p:ph idx="1"/>
          </p:nvPr>
        </p:nvSpPr>
        <p:spPr/>
        <p:txBody>
          <a:bodyPr/>
          <a:p>
            <a:r>
              <a:rPr b="1" dirty="0" sz="2400" lang="en-GB">
                <a:latin typeface="Times New Roman" panose="02020603050405020304" pitchFamily="18" charset="0"/>
                <a:cs typeface="Times New Roman" panose="02020603050405020304" pitchFamily="18" charset="0"/>
              </a:rPr>
              <a:t>Algorithm Development:</a:t>
            </a:r>
          </a:p>
          <a:p>
            <a:pPr indent="0" marL="0">
              <a:buNone/>
            </a:pPr>
            <a:endParaRPr b="1" dirty="0" sz="2400" lang="en-GB">
              <a:latin typeface="Times New Roman" panose="02020603050405020304" pitchFamily="18" charset="0"/>
              <a:cs typeface="Times New Roman" panose="02020603050405020304" pitchFamily="18" charset="0"/>
            </a:endParaRPr>
          </a:p>
          <a:p>
            <a:pPr indent="-457200" marL="457200">
              <a:buFont typeface="+mj-lt"/>
              <a:buAutoNum type="arabicParenR"/>
            </a:pPr>
            <a:r>
              <a:rPr b="1" dirty="0" sz="2000" lang="en-GB">
                <a:latin typeface="Times New Roman" panose="02020603050405020304" pitchFamily="18" charset="0"/>
                <a:cs typeface="Times New Roman" panose="02020603050405020304" pitchFamily="18" charset="0"/>
              </a:rPr>
              <a:t>Data Collection: </a:t>
            </a:r>
            <a:r>
              <a:rPr dirty="0" sz="1800" lang="en-GB">
                <a:latin typeface="Times New Roman" panose="02020603050405020304" pitchFamily="18" charset="0"/>
                <a:cs typeface="Times New Roman" panose="02020603050405020304" pitchFamily="18" charset="0"/>
              </a:rPr>
              <a:t>Utilize web scraping or APIs to gather Fandango movie ratings data and ratings from alternative sources such as </a:t>
            </a:r>
            <a:r>
              <a:rPr dirty="0" sz="1800" lang="en-GB" err="1">
                <a:latin typeface="Times New Roman" panose="02020603050405020304" pitchFamily="18" charset="0"/>
                <a:cs typeface="Times New Roman" panose="02020603050405020304" pitchFamily="18" charset="0"/>
              </a:rPr>
              <a:t>IMDb</a:t>
            </a:r>
            <a:r>
              <a:rPr dirty="0" sz="1800" lang="en-GB">
                <a:latin typeface="Times New Roman" panose="02020603050405020304" pitchFamily="18" charset="0"/>
                <a:cs typeface="Times New Roman" panose="02020603050405020304" pitchFamily="18" charset="0"/>
              </a:rPr>
              <a:t> or Rotten Tomatoes.</a:t>
            </a:r>
          </a:p>
          <a:p>
            <a:pPr indent="-457200" marL="457200">
              <a:buFont typeface="+mj-lt"/>
              <a:buAutoNum type="arabicParenR"/>
            </a:pPr>
            <a:r>
              <a:rPr dirty="0" sz="2000" lang="en-GB">
                <a:latin typeface="Times New Roman" panose="02020603050405020304" pitchFamily="18" charset="0"/>
                <a:cs typeface="Times New Roman" panose="02020603050405020304" pitchFamily="18" charset="0"/>
              </a:rPr>
              <a:t> </a:t>
            </a:r>
            <a:r>
              <a:rPr b="1" dirty="0" sz="1800" lang="en-GB">
                <a:latin typeface="Times New Roman" panose="02020603050405020304" pitchFamily="18" charset="0"/>
                <a:cs typeface="Times New Roman" panose="02020603050405020304" pitchFamily="18" charset="0"/>
              </a:rPr>
              <a:t>Data </a:t>
            </a:r>
            <a:r>
              <a:rPr b="1" dirty="0" sz="1800" lang="en-GB" err="1">
                <a:latin typeface="Times New Roman" panose="02020603050405020304" pitchFamily="18" charset="0"/>
                <a:cs typeface="Times New Roman" panose="02020603050405020304" pitchFamily="18" charset="0"/>
              </a:rPr>
              <a:t>Preprocessing</a:t>
            </a:r>
            <a:r>
              <a:rPr dirty="0" sz="1800" lang="en-GB">
                <a:latin typeface="Times New Roman" panose="02020603050405020304" pitchFamily="18" charset="0"/>
                <a:cs typeface="Times New Roman" panose="02020603050405020304" pitchFamily="18" charset="0"/>
              </a:rPr>
              <a:t>: Clean the collected data, handle missing values, and normalize ratings if needed.</a:t>
            </a:r>
          </a:p>
          <a:p>
            <a:pPr indent="-457200" marL="457200">
              <a:buFont typeface="+mj-lt"/>
              <a:buAutoNum type="arabicParenR"/>
            </a:pPr>
            <a:r>
              <a:rPr b="1" dirty="0" sz="2000" lang="en-GB">
                <a:latin typeface="Times New Roman" panose="02020603050405020304" pitchFamily="18" charset="0"/>
                <a:cs typeface="Times New Roman" panose="02020603050405020304" pitchFamily="18" charset="0"/>
              </a:rPr>
              <a:t>Analysis</a:t>
            </a:r>
            <a:r>
              <a:rPr dirty="0" sz="1800" lang="en-GB">
                <a:latin typeface="Times New Roman" panose="02020603050405020304" pitchFamily="18" charset="0"/>
                <a:cs typeface="Times New Roman" panose="02020603050405020304" pitchFamily="18" charset="0"/>
              </a:rPr>
              <a:t>: Calculate summary statistics, visualize rating distributions, and conduct hypothesis testing to identify discrepancies between Fandango ratings and ratings from other sources.</a:t>
            </a:r>
          </a:p>
          <a:p>
            <a:pPr indent="-457200" marL="457200">
              <a:buFont typeface="+mj-lt"/>
              <a:buAutoNum type="arabicParenR"/>
            </a:pPr>
            <a:r>
              <a:rPr b="1" dirty="0" sz="2000" lang="en-GB">
                <a:latin typeface="Times New Roman" panose="02020603050405020304" pitchFamily="18" charset="0"/>
                <a:cs typeface="Times New Roman" panose="02020603050405020304" pitchFamily="18" charset="0"/>
              </a:rPr>
              <a:t> Insights Generation: </a:t>
            </a:r>
            <a:r>
              <a:rPr dirty="0" sz="1800" lang="en-GB">
                <a:latin typeface="Times New Roman" panose="02020603050405020304" pitchFamily="18" charset="0"/>
                <a:cs typeface="Times New Roman" panose="02020603050405020304" pitchFamily="18" charset="0"/>
              </a:rPr>
              <a:t>Interpret the analysis results to understand the reasons behind rating differences and provide actionable insights.</a:t>
            </a:r>
            <a:endParaRPr dirty="0" sz="1800" lang="en-IN">
              <a:latin typeface="Times New Roman" panose="02020603050405020304" pitchFamily="18" charset="0"/>
              <a:cs typeface="Times New Roman" panose="02020603050405020304" pitchFamily="18" charset="0"/>
            </a:endParaRPr>
          </a:p>
          <a:p>
            <a:pPr indent="-305435" marL="305435"/>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6"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sp>
        <p:nvSpPr>
          <p:cNvPr id="1048607" name="Content Placeholder 1"/>
          <p:cNvSpPr>
            <a:spLocks noGrp="1"/>
          </p:cNvSpPr>
          <p:nvPr>
            <p:ph idx="1"/>
          </p:nvPr>
        </p:nvSpPr>
        <p:spPr/>
        <p:txBody>
          <a:bodyPr>
            <a:normAutofit/>
          </a:bodyPr>
          <a:p>
            <a:pPr indent="0" marL="0">
              <a:buNone/>
            </a:pPr>
            <a:endParaRPr dirty="0" sz="2400" lang="en-IN"/>
          </a:p>
        </p:txBody>
      </p:sp>
      <p:pic>
        <p:nvPicPr>
          <p:cNvPr id="2097153" name="Picture 5"/>
          <p:cNvPicPr>
            <a:picLocks noChangeAspect="1"/>
          </p:cNvPicPr>
          <p:nvPr/>
        </p:nvPicPr>
        <p:blipFill>
          <a:blip xmlns:r="http://schemas.openxmlformats.org/officeDocument/2006/relationships" r:embed="rId1"/>
          <a:stretch>
            <a:fillRect/>
          </a:stretch>
        </p:blipFill>
        <p:spPr>
          <a:xfrm>
            <a:off x="3928961" y="2010770"/>
            <a:ext cx="3217817" cy="3255835"/>
          </a:xfrm>
          <a:prstGeom prst="rect"/>
        </p:spPr>
      </p:pic>
      <p:pic>
        <p:nvPicPr>
          <p:cNvPr id="2097154" name="Picture 6"/>
          <p:cNvPicPr>
            <a:picLocks noChangeAspect="1"/>
          </p:cNvPicPr>
          <p:nvPr/>
        </p:nvPicPr>
        <p:blipFill>
          <a:blip xmlns:r="http://schemas.openxmlformats.org/officeDocument/2006/relationships" r:embed="rId2"/>
          <a:stretch>
            <a:fillRect/>
          </a:stretch>
        </p:blipFill>
        <p:spPr>
          <a:xfrm>
            <a:off x="677334" y="1925367"/>
            <a:ext cx="3316907" cy="3341238"/>
          </a:xfrm>
          <a:prstGeom prst="rect"/>
        </p:spPr>
      </p:pic>
      <p:pic>
        <p:nvPicPr>
          <p:cNvPr id="2097155" name="Picture 7"/>
          <p:cNvPicPr>
            <a:picLocks noChangeAspect="1"/>
          </p:cNvPicPr>
          <p:nvPr/>
        </p:nvPicPr>
        <p:blipFill>
          <a:blip xmlns:r="http://schemas.openxmlformats.org/officeDocument/2006/relationships" r:embed="rId3"/>
          <a:stretch>
            <a:fillRect/>
          </a:stretch>
        </p:blipFill>
        <p:spPr>
          <a:xfrm>
            <a:off x="7146778" y="2123390"/>
            <a:ext cx="4464029" cy="2675120"/>
          </a:xfrm>
          <a:prstGeom prst="rect"/>
        </p:spPr>
      </p:pic>
      <p:sp>
        <p:nvSpPr>
          <p:cNvPr id="1048608" name="Title 5"/>
          <p:cNvSpPr txBox="1"/>
          <p:nvPr/>
        </p:nvSpPr>
        <p:spPr>
          <a:xfrm>
            <a:off x="677334" y="179832"/>
            <a:ext cx="8596668" cy="669254"/>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dirty="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9"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10" name="Content Placeholder 1"/>
          <p:cNvSpPr>
            <a:spLocks noGrp="1"/>
          </p:cNvSpPr>
          <p:nvPr>
            <p:ph idx="1"/>
          </p:nvPr>
        </p:nvSpPr>
        <p:spPr/>
        <p:txBody>
          <a:bodyPr>
            <a:normAutofit/>
          </a:bodyPr>
          <a:p>
            <a:pPr indent="-305435" marL="305435"/>
            <a:r>
              <a:rPr dirty="0" sz="2800" lang="en-GB"/>
              <a:t>Our analysis showed that there's indeed a slight difference between Fandango's ratings for popular movies in 2015 and Fandango's ratings for popular movies in 2016. We also determined that, on average, popular movies released in 2016 were rated lower on Fandango than popular movies released in 2015.</a:t>
            </a:r>
          </a:p>
          <a:p>
            <a:pPr indent="-305435" marL="305435"/>
            <a:endParaRPr dirty="0" sz="20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11" name="Content Placeholder 2"/>
          <p:cNvSpPr>
            <a:spLocks noGrp="1"/>
          </p:cNvSpPr>
          <p:nvPr>
            <p:ph idx="1"/>
          </p:nvPr>
        </p:nvSpPr>
        <p:spPr/>
        <p:txBody>
          <a:bodyPr/>
          <a:p>
            <a:pPr indent="0" marL="0">
              <a:buNone/>
            </a:pPr>
            <a:endParaRPr b="1" dirty="0" sz="2000" lang="en-US"/>
          </a:p>
          <a:p>
            <a:pPr indent="-305435" marL="305435"/>
            <a:endParaRPr dirty="0" lang="en-US"/>
          </a:p>
        </p:txBody>
      </p:sp>
      <p:sp>
        <p:nvSpPr>
          <p:cNvPr id="1048612"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
        <p:nvSpPr>
          <p:cNvPr id="1048613" name="Rectangle 1"/>
          <p:cNvSpPr/>
          <p:nvPr/>
        </p:nvSpPr>
        <p:spPr>
          <a:xfrm>
            <a:off x="581192" y="2274838"/>
            <a:ext cx="8562808" cy="3046988"/>
          </a:xfrm>
          <a:prstGeom prst="rect"/>
        </p:spPr>
        <p:txBody>
          <a:bodyPr wrap="square">
            <a:spAutoFit/>
          </a:bodyPr>
          <a:p>
            <a:r>
              <a:rPr dirty="0" sz="2400" lang="en-GB">
                <a:latin typeface="Times New Roman" panose="02020603050405020304" pitchFamily="18" charset="0"/>
                <a:cs typeface="Times New Roman" panose="02020603050405020304" pitchFamily="18" charset="0"/>
              </a:rPr>
              <a:t>“</a:t>
            </a:r>
            <a:r>
              <a:rPr dirty="0" sz="2400" lang="en-GB" err="1">
                <a:latin typeface="Times New Roman" panose="02020603050405020304" pitchFamily="18" charset="0"/>
                <a:cs typeface="Times New Roman" panose="02020603050405020304" pitchFamily="18" charset="0"/>
              </a:rPr>
              <a:t>Analyzing</a:t>
            </a:r>
            <a:r>
              <a:rPr dirty="0" sz="2400" lang="en-GB">
                <a:latin typeface="Times New Roman" panose="02020603050405020304" pitchFamily="18" charset="0"/>
                <a:cs typeface="Times New Roman" panose="02020603050405020304" pitchFamily="18" charset="0"/>
              </a:rPr>
              <a:t> Fandango movie rating discrepancies using Python has a promising future scope. You could build predictive models to detect inconsistencies, create data visualization tools for insights, or develop automated monitoring systems. Exploring sentiment analysis or machine learning algorithms to understand user reviews could also enhance analysis accuracy. Additionally, integrating with other movie databases for comparative analysis would be beneficial.”</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Pon Raj</cp:lastModifiedBy>
  <dcterms:created xsi:type="dcterms:W3CDTF">2021-05-26T05:50:10Z</dcterms:created>
  <dcterms:modified xsi:type="dcterms:W3CDTF">2024-04-04T12:53:09Z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bdfb78e5264d44edb0bcfe1530b3ee16</vt:lpwstr>
  </property>
</Properties>
</file>