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3097AF-D0BF-488C-B07C-5347D645A429}" v="2" dt="2024-03-25T07:35:54.1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a koduru" userId="5b5fff1ccc8dc7e0" providerId="LiveId" clId="{AF3097AF-D0BF-488C-B07C-5347D645A429}"/>
    <pc:docChg chg="custSel modSld">
      <pc:chgData name="harsha koduru" userId="5b5fff1ccc8dc7e0" providerId="LiveId" clId="{AF3097AF-D0BF-488C-B07C-5347D645A429}" dt="2024-03-25T07:37:11.421" v="9" actId="14100"/>
      <pc:docMkLst>
        <pc:docMk/>
      </pc:docMkLst>
      <pc:sldChg chg="addSp delSp modSp mod">
        <pc:chgData name="harsha koduru" userId="5b5fff1ccc8dc7e0" providerId="LiveId" clId="{AF3097AF-D0BF-488C-B07C-5347D645A429}" dt="2024-03-25T07:37:11.421" v="9" actId="14100"/>
        <pc:sldMkLst>
          <pc:docMk/>
          <pc:sldMk cId="1281931366" sldId="257"/>
        </pc:sldMkLst>
        <pc:spChg chg="add del mod">
          <ac:chgData name="harsha koduru" userId="5b5fff1ccc8dc7e0" providerId="LiveId" clId="{AF3097AF-D0BF-488C-B07C-5347D645A429}" dt="2024-03-25T07:35:13.137" v="1"/>
          <ac:spMkLst>
            <pc:docMk/>
            <pc:sldMk cId="1281931366" sldId="257"/>
            <ac:spMk id="4" creationId="{D93FB4C6-138D-CBDA-D00A-062B0F32CC76}"/>
          </ac:spMkLst>
        </pc:spChg>
        <pc:spChg chg="add mod">
          <ac:chgData name="harsha koduru" userId="5b5fff1ccc8dc7e0" providerId="LiveId" clId="{AF3097AF-D0BF-488C-B07C-5347D645A429}" dt="2024-03-25T07:36:14.943" v="5" actId="20577"/>
          <ac:spMkLst>
            <pc:docMk/>
            <pc:sldMk cId="1281931366" sldId="257"/>
            <ac:spMk id="8" creationId="{684C66F8-4C7C-32EC-ECD8-B6DA499E6264}"/>
          </ac:spMkLst>
        </pc:spChg>
        <pc:picChg chg="del">
          <ac:chgData name="harsha koduru" userId="5b5fff1ccc8dc7e0" providerId="LiveId" clId="{AF3097AF-D0BF-488C-B07C-5347D645A429}" dt="2024-03-25T07:35:11.386" v="0" actId="21"/>
          <ac:picMkLst>
            <pc:docMk/>
            <pc:sldMk cId="1281931366" sldId="257"/>
            <ac:picMk id="5" creationId="{4FE04D3E-50A7-89FB-0DD7-DCD343323047}"/>
          </ac:picMkLst>
        </pc:picChg>
        <pc:picChg chg="add del mod">
          <ac:chgData name="harsha koduru" userId="5b5fff1ccc8dc7e0" providerId="LiveId" clId="{AF3097AF-D0BF-488C-B07C-5347D645A429}" dt="2024-03-25T07:35:52.283" v="2" actId="21"/>
          <ac:picMkLst>
            <pc:docMk/>
            <pc:sldMk cId="1281931366" sldId="257"/>
            <ac:picMk id="6" creationId="{4FE04D3E-50A7-89FB-0DD7-DCD343323047}"/>
          </ac:picMkLst>
        </pc:picChg>
        <pc:picChg chg="add del mod">
          <ac:chgData name="harsha koduru" userId="5b5fff1ccc8dc7e0" providerId="LiveId" clId="{AF3097AF-D0BF-488C-B07C-5347D645A429}" dt="2024-03-25T07:35:57.176" v="4" actId="21"/>
          <ac:picMkLst>
            <pc:docMk/>
            <pc:sldMk cId="1281931366" sldId="257"/>
            <ac:picMk id="9" creationId="{4FE04D3E-50A7-89FB-0DD7-DCD343323047}"/>
          </ac:picMkLst>
        </pc:picChg>
        <pc:picChg chg="add mod">
          <ac:chgData name="harsha koduru" userId="5b5fff1ccc8dc7e0" providerId="LiveId" clId="{AF3097AF-D0BF-488C-B07C-5347D645A429}" dt="2024-03-25T07:37:11.421" v="9" actId="14100"/>
          <ac:picMkLst>
            <pc:docMk/>
            <pc:sldMk cId="1281931366" sldId="257"/>
            <ac:picMk id="11" creationId="{B9C10243-12F9-2786-A7A4-EB14AAA64DA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3/25/2024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3/25/2024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90FF3-D4B4-5EB7-AD9E-346C8607D5E6}"/>
              </a:ext>
            </a:extLst>
          </p:cNvPr>
          <p:cNvSpPr>
            <a:spLocks noGrp="1"/>
          </p:cNvSpPr>
          <p:nvPr>
            <p:ph type="ctrTitle"/>
          </p:nvPr>
        </p:nvSpPr>
        <p:spPr>
          <a:xfrm>
            <a:off x="855405" y="98324"/>
            <a:ext cx="7698661" cy="3330676"/>
          </a:xfrm>
        </p:spPr>
        <p:txBody>
          <a:bodyPr>
            <a:normAutofit/>
          </a:bodyPr>
          <a:lstStyle/>
          <a:p>
            <a:r>
              <a:rPr lang="en-US" sz="4000" dirty="0">
                <a:latin typeface="Times New Roman" panose="02020603050405020304" pitchFamily="18" charset="0"/>
                <a:cs typeface="Times New Roman" panose="02020603050405020304" pitchFamily="18" charset="0"/>
              </a:rPr>
              <a:t>Autonomous mini vehicle delivery for food and e-commerce</a:t>
            </a:r>
            <a:endParaRPr lang="en-IN" sz="4000" dirty="0">
              <a:latin typeface="Times New Roman" panose="02020603050405020304" pitchFamily="18" charset="0"/>
              <a:cs typeface="Times New Roman" panose="02020603050405020304" pitchFamily="18" charset="0"/>
            </a:endParaRPr>
          </a:p>
        </p:txBody>
      </p:sp>
      <p:pic>
        <p:nvPicPr>
          <p:cNvPr id="9" name="Image 0">
            <a:extLst>
              <a:ext uri="{FF2B5EF4-FFF2-40B4-BE49-F238E27FC236}">
                <a16:creationId xmlns:a16="http://schemas.microsoft.com/office/drawing/2014/main" id="{09CDDE22-CF3D-086B-D71C-0624CD858173}"/>
              </a:ext>
            </a:extLst>
          </p:cNvPr>
          <p:cNvPicPr>
            <a:picLocks noChangeAspect="1"/>
          </p:cNvPicPr>
          <p:nvPr/>
        </p:nvPicPr>
        <p:blipFill>
          <a:blip r:embed="rId2"/>
          <a:stretch>
            <a:fillRect/>
          </a:stretch>
        </p:blipFill>
        <p:spPr>
          <a:xfrm>
            <a:off x="8534400" y="0"/>
            <a:ext cx="3657600" cy="6096000"/>
          </a:xfrm>
          <a:prstGeom prst="rect">
            <a:avLst/>
          </a:prstGeom>
        </p:spPr>
      </p:pic>
    </p:spTree>
    <p:extLst>
      <p:ext uri="{BB962C8B-B14F-4D97-AF65-F5344CB8AC3E}">
        <p14:creationId xmlns:p14="http://schemas.microsoft.com/office/powerpoint/2010/main" val="1362981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1FA0-4FED-AC35-69F1-7C419704B3D2}"/>
              </a:ext>
            </a:extLst>
          </p:cNvPr>
          <p:cNvSpPr>
            <a:spLocks noGrp="1"/>
          </p:cNvSpPr>
          <p:nvPr>
            <p:ph type="title"/>
          </p:nvPr>
        </p:nvSpPr>
        <p:spPr/>
        <p:txBody>
          <a:bodyPr/>
          <a:lstStyle/>
          <a:p>
            <a:r>
              <a:rPr lang="en-IN" b="1" dirty="0"/>
              <a:t>TEAM MEMBERS</a:t>
            </a:r>
            <a:r>
              <a:rPr lang="en-IN" dirty="0"/>
              <a:t>:</a:t>
            </a:r>
          </a:p>
        </p:txBody>
      </p:sp>
      <p:sp>
        <p:nvSpPr>
          <p:cNvPr id="8" name="Content Placeholder 7">
            <a:extLst>
              <a:ext uri="{FF2B5EF4-FFF2-40B4-BE49-F238E27FC236}">
                <a16:creationId xmlns:a16="http://schemas.microsoft.com/office/drawing/2014/main" id="{684C66F8-4C7C-32EC-ECD8-B6DA499E6264}"/>
              </a:ext>
            </a:extLst>
          </p:cNvPr>
          <p:cNvSpPr>
            <a:spLocks noGrp="1"/>
          </p:cNvSpPr>
          <p:nvPr>
            <p:ph idx="1"/>
          </p:nvPr>
        </p:nvSpPr>
        <p:spPr/>
        <p:txBody>
          <a:bodyPr/>
          <a:lstStyle/>
          <a:p>
            <a:r>
              <a:rPr lang="en-IN" dirty="0"/>
              <a:t> </a:t>
            </a:r>
          </a:p>
        </p:txBody>
      </p:sp>
      <p:pic>
        <p:nvPicPr>
          <p:cNvPr id="11" name="Picture 10">
            <a:extLst>
              <a:ext uri="{FF2B5EF4-FFF2-40B4-BE49-F238E27FC236}">
                <a16:creationId xmlns:a16="http://schemas.microsoft.com/office/drawing/2014/main" id="{B9C10243-12F9-2786-A7A4-EB14AAA64DAC}"/>
              </a:ext>
            </a:extLst>
          </p:cNvPr>
          <p:cNvPicPr>
            <a:picLocks noChangeAspect="1"/>
          </p:cNvPicPr>
          <p:nvPr/>
        </p:nvPicPr>
        <p:blipFill>
          <a:blip r:embed="rId2"/>
          <a:stretch>
            <a:fillRect/>
          </a:stretch>
        </p:blipFill>
        <p:spPr>
          <a:xfrm>
            <a:off x="2660466" y="2015732"/>
            <a:ext cx="6709676" cy="2988515"/>
          </a:xfrm>
          <a:prstGeom prst="rect">
            <a:avLst/>
          </a:prstGeom>
        </p:spPr>
      </p:pic>
    </p:spTree>
    <p:extLst>
      <p:ext uri="{BB962C8B-B14F-4D97-AF65-F5344CB8AC3E}">
        <p14:creationId xmlns:p14="http://schemas.microsoft.com/office/powerpoint/2010/main" val="1281931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B3D77-E776-6D39-A6A2-10AE208A4A93}"/>
              </a:ext>
            </a:extLst>
          </p:cNvPr>
          <p:cNvSpPr>
            <a:spLocks noGrp="1"/>
          </p:cNvSpPr>
          <p:nvPr>
            <p:ph type="title"/>
          </p:nvPr>
        </p:nvSpPr>
        <p:spPr/>
        <p:txBody>
          <a:bodyPr/>
          <a:lstStyle/>
          <a:p>
            <a:r>
              <a:rPr lang="en-IN" b="1" dirty="0"/>
              <a:t>MOTIVATION</a:t>
            </a:r>
          </a:p>
        </p:txBody>
      </p:sp>
      <p:sp>
        <p:nvSpPr>
          <p:cNvPr id="3" name="Content Placeholder 2">
            <a:extLst>
              <a:ext uri="{FF2B5EF4-FFF2-40B4-BE49-F238E27FC236}">
                <a16:creationId xmlns:a16="http://schemas.microsoft.com/office/drawing/2014/main" id="{DC1D52B6-05F4-49B5-A13E-C3A429E12A87}"/>
              </a:ext>
            </a:extLst>
          </p:cNvPr>
          <p:cNvSpPr>
            <a:spLocks noGrp="1"/>
          </p:cNvSpPr>
          <p:nvPr>
            <p:ph idx="1"/>
          </p:nvPr>
        </p:nvSpPr>
        <p:spPr>
          <a:xfrm>
            <a:off x="1451579" y="2015732"/>
            <a:ext cx="9717866" cy="3450613"/>
          </a:xfrm>
        </p:spPr>
        <p:txBody>
          <a:bodyPr/>
          <a:lstStyle/>
          <a:p>
            <a:r>
              <a:rPr lang="en-US" dirty="0"/>
              <a:t>The motivation behind implementing autonomous mini vehicle delivery for food and e-commerce lies in addressing the growing demand for efficient, cost-effective, and contactless delivery solutions. With the rise of online shopping and food delivery services, there's a need for a more streamlined and convenient delivery method that can navigate urban environments safely and autonomously, reducing delivery times and costs while enhancing customer satisfaction.</a:t>
            </a:r>
            <a:endParaRPr lang="en-IN" dirty="0"/>
          </a:p>
        </p:txBody>
      </p:sp>
    </p:spTree>
    <p:extLst>
      <p:ext uri="{BB962C8B-B14F-4D97-AF65-F5344CB8AC3E}">
        <p14:creationId xmlns:p14="http://schemas.microsoft.com/office/powerpoint/2010/main" val="1929009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E28CB-E341-1277-886F-F68CDB98CF8E}"/>
              </a:ext>
            </a:extLst>
          </p:cNvPr>
          <p:cNvSpPr>
            <a:spLocks noGrp="1"/>
          </p:cNvSpPr>
          <p:nvPr>
            <p:ph type="title"/>
          </p:nvPr>
        </p:nvSpPr>
        <p:spPr/>
        <p:txBody>
          <a:bodyPr/>
          <a:lstStyle/>
          <a:p>
            <a:r>
              <a:rPr lang="en-IN" b="1" dirty="0"/>
              <a:t>OBJECT AND SCOPE:</a:t>
            </a:r>
          </a:p>
        </p:txBody>
      </p:sp>
      <p:sp>
        <p:nvSpPr>
          <p:cNvPr id="3" name="Content Placeholder 2">
            <a:extLst>
              <a:ext uri="{FF2B5EF4-FFF2-40B4-BE49-F238E27FC236}">
                <a16:creationId xmlns:a16="http://schemas.microsoft.com/office/drawing/2014/main" id="{C84743D9-A7D9-79CE-7630-BE9B442238AC}"/>
              </a:ext>
            </a:extLst>
          </p:cNvPr>
          <p:cNvSpPr>
            <a:spLocks noGrp="1"/>
          </p:cNvSpPr>
          <p:nvPr>
            <p:ph idx="1"/>
          </p:nvPr>
        </p:nvSpPr>
        <p:spPr/>
        <p:txBody>
          <a:bodyPr/>
          <a:lstStyle/>
          <a:p>
            <a:r>
              <a:rPr lang="en-US" dirty="0"/>
              <a:t>The objective of developing autonomous mini vehicle delivery for food and e-commerce is to revolutionize the last-mile delivery process by leveraging cutting-edge technology such as artificial intelligence, robotics, and autonomous navigation systems. </a:t>
            </a:r>
          </a:p>
          <a:p>
            <a:r>
              <a:rPr lang="en-US" dirty="0"/>
              <a:t>This initiative aims to achieve faster, more reliable, and environmentally friendly deliveries while minimizing human intervention and operational costs. Ultimately, the goal is to provide customers with a seamless and convenient delivery experience while optimizing logistics operations for businesses.</a:t>
            </a:r>
            <a:endParaRPr lang="en-IN" dirty="0"/>
          </a:p>
        </p:txBody>
      </p:sp>
    </p:spTree>
    <p:extLst>
      <p:ext uri="{BB962C8B-B14F-4D97-AF65-F5344CB8AC3E}">
        <p14:creationId xmlns:p14="http://schemas.microsoft.com/office/powerpoint/2010/main" val="1005968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BCDC-1F52-C2BE-947E-B28ADFDEC34C}"/>
              </a:ext>
            </a:extLst>
          </p:cNvPr>
          <p:cNvSpPr>
            <a:spLocks noGrp="1"/>
          </p:cNvSpPr>
          <p:nvPr>
            <p:ph type="title"/>
          </p:nvPr>
        </p:nvSpPr>
        <p:spPr>
          <a:xfrm>
            <a:off x="1" y="1"/>
            <a:ext cx="11054854" cy="678425"/>
          </a:xfrm>
        </p:spPr>
        <p:txBody>
          <a:bodyPr/>
          <a:lstStyle/>
          <a:p>
            <a:r>
              <a:rPr lang="en-IN" b="1" dirty="0"/>
              <a:t>LITERATURE SURVEY:</a:t>
            </a:r>
            <a:endParaRPr lang="en-IN" dirty="0"/>
          </a:p>
        </p:txBody>
      </p:sp>
      <p:graphicFrame>
        <p:nvGraphicFramePr>
          <p:cNvPr id="4" name="Content Placeholder 3">
            <a:extLst>
              <a:ext uri="{FF2B5EF4-FFF2-40B4-BE49-F238E27FC236}">
                <a16:creationId xmlns:a16="http://schemas.microsoft.com/office/drawing/2014/main" id="{CD716F1E-9F63-DF15-425D-43141C3E0239}"/>
              </a:ext>
            </a:extLst>
          </p:cNvPr>
          <p:cNvGraphicFramePr>
            <a:graphicFrameLocks noGrp="1"/>
          </p:cNvGraphicFramePr>
          <p:nvPr>
            <p:ph idx="1"/>
            <p:extLst>
              <p:ext uri="{D42A27DB-BD31-4B8C-83A1-F6EECF244321}">
                <p14:modId xmlns:p14="http://schemas.microsoft.com/office/powerpoint/2010/main" val="3117675935"/>
              </p:ext>
            </p:extLst>
          </p:nvPr>
        </p:nvGraphicFramePr>
        <p:xfrm>
          <a:off x="0" y="678425"/>
          <a:ext cx="12103508" cy="6151975"/>
        </p:xfrm>
        <a:graphic>
          <a:graphicData uri="http://schemas.openxmlformats.org/drawingml/2006/table">
            <a:tbl>
              <a:tblPr firstRow="1" bandRow="1">
                <a:tableStyleId>{5C22544A-7EE6-4342-B048-85BDC9FD1C3A}</a:tableStyleId>
              </a:tblPr>
              <a:tblGrid>
                <a:gridCol w="3025877">
                  <a:extLst>
                    <a:ext uri="{9D8B030D-6E8A-4147-A177-3AD203B41FA5}">
                      <a16:colId xmlns:a16="http://schemas.microsoft.com/office/drawing/2014/main" val="1745340153"/>
                    </a:ext>
                  </a:extLst>
                </a:gridCol>
                <a:gridCol w="3025877">
                  <a:extLst>
                    <a:ext uri="{9D8B030D-6E8A-4147-A177-3AD203B41FA5}">
                      <a16:colId xmlns:a16="http://schemas.microsoft.com/office/drawing/2014/main" val="2018325812"/>
                    </a:ext>
                  </a:extLst>
                </a:gridCol>
                <a:gridCol w="3025877">
                  <a:extLst>
                    <a:ext uri="{9D8B030D-6E8A-4147-A177-3AD203B41FA5}">
                      <a16:colId xmlns:a16="http://schemas.microsoft.com/office/drawing/2014/main" val="847035001"/>
                    </a:ext>
                  </a:extLst>
                </a:gridCol>
                <a:gridCol w="3025877">
                  <a:extLst>
                    <a:ext uri="{9D8B030D-6E8A-4147-A177-3AD203B41FA5}">
                      <a16:colId xmlns:a16="http://schemas.microsoft.com/office/drawing/2014/main" val="3504052960"/>
                    </a:ext>
                  </a:extLst>
                </a:gridCol>
              </a:tblGrid>
              <a:tr h="788617">
                <a:tc>
                  <a:txBody>
                    <a:bodyPr/>
                    <a:lstStyle/>
                    <a:p>
                      <a:r>
                        <a:rPr lang="en-IN" dirty="0"/>
                        <a:t>Title of article</a:t>
                      </a:r>
                    </a:p>
                  </a:txBody>
                  <a:tcPr/>
                </a:tc>
                <a:tc>
                  <a:txBody>
                    <a:bodyPr/>
                    <a:lstStyle/>
                    <a:p>
                      <a:r>
                        <a:rPr lang="en-IN" dirty="0"/>
                        <a:t>authors</a:t>
                      </a:r>
                    </a:p>
                  </a:txBody>
                  <a:tcPr/>
                </a:tc>
                <a:tc>
                  <a:txBody>
                    <a:bodyPr/>
                    <a:lstStyle/>
                    <a:p>
                      <a:r>
                        <a:rPr lang="en-IN" dirty="0"/>
                        <a:t>Date of publication</a:t>
                      </a:r>
                    </a:p>
                  </a:txBody>
                  <a:tcPr/>
                </a:tc>
                <a:tc>
                  <a:txBody>
                    <a:bodyPr/>
                    <a:lstStyle/>
                    <a:p>
                      <a:r>
                        <a:rPr lang="en-IN" dirty="0"/>
                        <a:t>Abstract</a:t>
                      </a:r>
                    </a:p>
                  </a:txBody>
                  <a:tcPr/>
                </a:tc>
                <a:extLst>
                  <a:ext uri="{0D108BD9-81ED-4DB2-BD59-A6C34878D82A}">
                    <a16:rowId xmlns:a16="http://schemas.microsoft.com/office/drawing/2014/main" val="1054636074"/>
                  </a:ext>
                </a:extLst>
              </a:tr>
              <a:tr h="2564701">
                <a:tc>
                  <a:txBody>
                    <a:bodyPr/>
                    <a:lstStyle/>
                    <a:p>
                      <a:r>
                        <a:rPr lang="en-IN" sz="1800" b="0" i="0" kern="1200" dirty="0">
                          <a:solidFill>
                            <a:schemeClr val="dk1"/>
                          </a:solidFill>
                          <a:effectLst/>
                          <a:latin typeface="+mn-lt"/>
                          <a:ea typeface="+mn-ea"/>
                          <a:cs typeface="+mn-cs"/>
                        </a:rPr>
                        <a:t> </a:t>
                      </a:r>
                      <a:r>
                        <a:rPr lang="en-IN" sz="1800" b="1" i="0" kern="1200" dirty="0">
                          <a:solidFill>
                            <a:schemeClr val="dk1"/>
                          </a:solidFill>
                          <a:effectLst/>
                          <a:latin typeface="+mn-lt"/>
                          <a:ea typeface="+mn-ea"/>
                          <a:cs typeface="+mn-cs"/>
                        </a:rPr>
                        <a:t>Autonomous last-mile delivery robots</a:t>
                      </a:r>
                      <a:endParaRPr lang="en-IN" dirty="0"/>
                    </a:p>
                  </a:txBody>
                  <a:tcPr/>
                </a:tc>
                <a:tc>
                  <a:txBody>
                    <a:bodyPr/>
                    <a:lstStyle/>
                    <a:p>
                      <a:r>
                        <a:rPr lang="en-IN" sz="1800" b="0" i="0" kern="1200" dirty="0">
                          <a:solidFill>
                            <a:schemeClr val="dk1"/>
                          </a:solidFill>
                          <a:effectLst/>
                          <a:latin typeface="+mn-lt"/>
                          <a:ea typeface="+mn-ea"/>
                          <a:cs typeface="+mn-cs"/>
                        </a:rPr>
                        <a:t>Elin </a:t>
                      </a:r>
                      <a:r>
                        <a:rPr lang="en-IN" sz="1800" b="0" i="0" kern="1200" dirty="0" err="1">
                          <a:solidFill>
                            <a:schemeClr val="dk1"/>
                          </a:solidFill>
                          <a:effectLst/>
                          <a:latin typeface="+mn-lt"/>
                          <a:ea typeface="+mn-ea"/>
                          <a:cs typeface="+mn-cs"/>
                        </a:rPr>
                        <a:t>Alverhed</a:t>
                      </a:r>
                      <a:r>
                        <a:rPr lang="en-IN" sz="1800" b="0" i="0" kern="1200" dirty="0">
                          <a:solidFill>
                            <a:schemeClr val="dk1"/>
                          </a:solidFill>
                          <a:effectLst/>
                          <a:latin typeface="+mn-lt"/>
                          <a:ea typeface="+mn-ea"/>
                          <a:cs typeface="+mn-cs"/>
                        </a:rPr>
                        <a:t>, Simon </a:t>
                      </a:r>
                      <a:r>
                        <a:rPr lang="en-IN" sz="1800" b="0" i="0" kern="1200" dirty="0" err="1">
                          <a:solidFill>
                            <a:schemeClr val="dk1"/>
                          </a:solidFill>
                          <a:effectLst/>
                          <a:latin typeface="+mn-lt"/>
                          <a:ea typeface="+mn-ea"/>
                          <a:cs typeface="+mn-cs"/>
                        </a:rPr>
                        <a:t>Hellgren</a:t>
                      </a:r>
                      <a:r>
                        <a:rPr lang="en-IN" sz="1800" b="0" i="0" kern="1200" dirty="0">
                          <a:solidFill>
                            <a:schemeClr val="dk1"/>
                          </a:solidFill>
                          <a:effectLst/>
                          <a:latin typeface="+mn-lt"/>
                          <a:ea typeface="+mn-ea"/>
                          <a:cs typeface="+mn-cs"/>
                        </a:rPr>
                        <a:t>, Hanna Isaksson, </a:t>
                      </a:r>
                      <a:endParaRPr lang="en-IN" dirty="0"/>
                    </a:p>
                  </a:txBody>
                  <a:tcPr/>
                </a:tc>
                <a:tc>
                  <a:txBody>
                    <a:bodyPr/>
                    <a:lstStyle/>
                    <a:p>
                      <a:r>
                        <a:rPr lang="en-IN" sz="1800" b="0" i="0" kern="1200" dirty="0">
                          <a:solidFill>
                            <a:schemeClr val="dk1"/>
                          </a:solidFill>
                          <a:effectLst/>
                          <a:latin typeface="+mn-lt"/>
                          <a:ea typeface="+mn-ea"/>
                          <a:cs typeface="+mn-cs"/>
                        </a:rPr>
                        <a:t> January 8, 2024</a:t>
                      </a:r>
                      <a:endParaRPr lang="en-IN" dirty="0"/>
                    </a:p>
                  </a:txBody>
                  <a:tcPr/>
                </a:tc>
                <a:tc>
                  <a:txBody>
                    <a:bodyPr/>
                    <a:lstStyle/>
                    <a:p>
                      <a:r>
                        <a:rPr lang="en-US" sz="1800" b="0" i="0" kern="1200" dirty="0">
                          <a:solidFill>
                            <a:schemeClr val="dk1"/>
                          </a:solidFill>
                          <a:effectLst/>
                          <a:latin typeface="+mn-lt"/>
                          <a:ea typeface="+mn-ea"/>
                          <a:cs typeface="+mn-cs"/>
                        </a:rPr>
                        <a:t>self-driving autonomous delivery robots (ADRs) on last-mile deliveries. It explores how ADRs add value to the logistics and transport industry and contribute to competitive business models.</a:t>
                      </a:r>
                      <a:endParaRPr lang="en-IN" dirty="0"/>
                    </a:p>
                  </a:txBody>
                  <a:tcPr/>
                </a:tc>
                <a:extLst>
                  <a:ext uri="{0D108BD9-81ED-4DB2-BD59-A6C34878D82A}">
                    <a16:rowId xmlns:a16="http://schemas.microsoft.com/office/drawing/2014/main" val="1237659482"/>
                  </a:ext>
                </a:extLst>
              </a:tr>
              <a:tr h="1609937">
                <a:tc>
                  <a:txBody>
                    <a:bodyPr/>
                    <a:lstStyle/>
                    <a:p>
                      <a:r>
                        <a:rPr lang="en-IN" sz="1800" b="1" i="0" kern="1200" dirty="0">
                          <a:solidFill>
                            <a:schemeClr val="dk1"/>
                          </a:solidFill>
                          <a:effectLst/>
                          <a:latin typeface="+mn-lt"/>
                          <a:ea typeface="+mn-ea"/>
                          <a:cs typeface="+mn-cs"/>
                        </a:rPr>
                        <a:t>Last-mile delivery concepts</a:t>
                      </a:r>
                      <a:endParaRPr lang="en-IN" dirty="0"/>
                    </a:p>
                  </a:txBody>
                  <a:tcPr/>
                </a:tc>
                <a:tc>
                  <a:txBody>
                    <a:bodyPr/>
                    <a:lstStyle/>
                    <a:p>
                      <a:r>
                        <a:rPr lang="en-IN" sz="1800" b="0" i="0" kern="1200" dirty="0">
                          <a:solidFill>
                            <a:schemeClr val="dk1"/>
                          </a:solidFill>
                          <a:effectLst/>
                          <a:latin typeface="+mn-lt"/>
                          <a:ea typeface="+mn-ea"/>
                          <a:cs typeface="+mn-cs"/>
                        </a:rPr>
                        <a:t>Hanna </a:t>
                      </a:r>
                      <a:r>
                        <a:rPr lang="en-IN" sz="1800" b="0" i="0" kern="1200" dirty="0" err="1">
                          <a:solidFill>
                            <a:schemeClr val="dk1"/>
                          </a:solidFill>
                          <a:effectLst/>
                          <a:latin typeface="+mn-lt"/>
                          <a:ea typeface="+mn-ea"/>
                          <a:cs typeface="+mn-cs"/>
                        </a:rPr>
                        <a:t>Palmqvist</a:t>
                      </a:r>
                      <a:r>
                        <a:rPr lang="en-IN" sz="1800" b="0" i="0" kern="1200" dirty="0">
                          <a:solidFill>
                            <a:schemeClr val="dk1"/>
                          </a:solidFill>
                          <a:effectLst/>
                          <a:latin typeface="+mn-lt"/>
                          <a:ea typeface="+mn-ea"/>
                          <a:cs typeface="+mn-cs"/>
                        </a:rPr>
                        <a:t>, and Jonas </a:t>
                      </a:r>
                      <a:r>
                        <a:rPr lang="en-IN" sz="1800" b="0" i="0" kern="1200" dirty="0" err="1">
                          <a:solidFill>
                            <a:schemeClr val="dk1"/>
                          </a:solidFill>
                          <a:effectLst/>
                          <a:latin typeface="+mn-lt"/>
                          <a:ea typeface="+mn-ea"/>
                          <a:cs typeface="+mn-cs"/>
                        </a:rPr>
                        <a:t>Flodén</a:t>
                      </a:r>
                      <a:endParaRPr lang="en-IN" dirty="0"/>
                    </a:p>
                  </a:txBody>
                  <a:tcPr/>
                </a:tc>
                <a:tc>
                  <a:txBody>
                    <a:bodyPr/>
                    <a:lstStyle/>
                    <a:p>
                      <a:r>
                        <a:rPr lang="en-IN" dirty="0"/>
                        <a:t>March 6,2019</a:t>
                      </a:r>
                    </a:p>
                  </a:txBody>
                  <a:tcPr/>
                </a:tc>
                <a:tc>
                  <a:txBody>
                    <a:bodyPr/>
                    <a:lstStyle/>
                    <a:p>
                      <a:r>
                        <a:rPr lang="en-US" sz="1800" b="0" i="0" kern="1200" dirty="0">
                          <a:solidFill>
                            <a:schemeClr val="dk1"/>
                          </a:solidFill>
                          <a:effectLst/>
                          <a:latin typeface="+mn-lt"/>
                          <a:ea typeface="+mn-ea"/>
                          <a:cs typeface="+mn-cs"/>
                        </a:rPr>
                        <a:t> examines various last-mile delivery concepts, including unmanned aerial vehicles (drones) and autonomous delivery robots.</a:t>
                      </a:r>
                      <a:endParaRPr lang="en-IN" dirty="0"/>
                    </a:p>
                  </a:txBody>
                  <a:tcPr/>
                </a:tc>
                <a:extLst>
                  <a:ext uri="{0D108BD9-81ED-4DB2-BD59-A6C34878D82A}">
                    <a16:rowId xmlns:a16="http://schemas.microsoft.com/office/drawing/2014/main" val="569885277"/>
                  </a:ext>
                </a:extLst>
              </a:tr>
              <a:tr h="788617">
                <a:tc>
                  <a:txBody>
                    <a:bodyPr/>
                    <a:lstStyle/>
                    <a:p>
                      <a:r>
                        <a:rPr lang="en-US" sz="1800" b="1" i="0" kern="1200" dirty="0">
                          <a:solidFill>
                            <a:schemeClr val="dk1"/>
                          </a:solidFill>
                          <a:effectLst/>
                          <a:latin typeface="+mn-lt"/>
                          <a:ea typeface="+mn-ea"/>
                          <a:cs typeface="+mn-cs"/>
                        </a:rPr>
                        <a:t>“Toward a Modern Last-Mile Delivery</a:t>
                      </a:r>
                      <a:endParaRPr lang="en-IN" dirty="0"/>
                    </a:p>
                  </a:txBody>
                  <a:tcPr/>
                </a:tc>
                <a:tc>
                  <a:txBody>
                    <a:bodyPr/>
                    <a:lstStyle/>
                    <a:p>
                      <a:r>
                        <a:rPr lang="en-IN" sz="1800" b="0" i="0" kern="1200" dirty="0">
                          <a:solidFill>
                            <a:schemeClr val="dk1"/>
                          </a:solidFill>
                          <a:effectLst/>
                          <a:latin typeface="+mn-lt"/>
                          <a:ea typeface="+mn-ea"/>
                          <a:cs typeface="+mn-cs"/>
                        </a:rPr>
                        <a:t>Lisa Olsson</a:t>
                      </a:r>
                      <a:endParaRPr lang="en-IN" dirty="0"/>
                    </a:p>
                  </a:txBody>
                  <a:tcPr/>
                </a:tc>
                <a:tc>
                  <a:txBody>
                    <a:bodyPr/>
                    <a:lstStyle/>
                    <a:p>
                      <a:r>
                        <a:rPr lang="en-IN" dirty="0"/>
                        <a:t>July 18,2021</a:t>
                      </a:r>
                    </a:p>
                  </a:txBody>
                  <a:tcPr/>
                </a:tc>
                <a:tc>
                  <a:txBody>
                    <a:bodyPr/>
                    <a:lstStyle/>
                    <a:p>
                      <a:r>
                        <a:rPr lang="en-US" sz="1800" b="0" i="0" kern="1200" dirty="0">
                          <a:solidFill>
                            <a:schemeClr val="dk1"/>
                          </a:solidFill>
                          <a:effectLst/>
                          <a:latin typeface="+mn-lt"/>
                          <a:ea typeface="+mn-ea"/>
                          <a:cs typeface="+mn-cs"/>
                        </a:rPr>
                        <a:t>This study explores last-mile delivery challenges, particularly in the context of e-commerce</a:t>
                      </a:r>
                      <a:endParaRPr lang="en-IN" dirty="0"/>
                    </a:p>
                  </a:txBody>
                  <a:tcPr/>
                </a:tc>
                <a:extLst>
                  <a:ext uri="{0D108BD9-81ED-4DB2-BD59-A6C34878D82A}">
                    <a16:rowId xmlns:a16="http://schemas.microsoft.com/office/drawing/2014/main" val="1034370250"/>
                  </a:ext>
                </a:extLst>
              </a:tr>
            </a:tbl>
          </a:graphicData>
        </a:graphic>
      </p:graphicFrame>
    </p:spTree>
    <p:extLst>
      <p:ext uri="{BB962C8B-B14F-4D97-AF65-F5344CB8AC3E}">
        <p14:creationId xmlns:p14="http://schemas.microsoft.com/office/powerpoint/2010/main" val="2396395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48506-0D64-EEDF-BB14-6450898BA288}"/>
              </a:ext>
            </a:extLst>
          </p:cNvPr>
          <p:cNvSpPr>
            <a:spLocks noGrp="1"/>
          </p:cNvSpPr>
          <p:nvPr>
            <p:ph type="title"/>
          </p:nvPr>
        </p:nvSpPr>
        <p:spPr/>
        <p:txBody>
          <a:bodyPr/>
          <a:lstStyle/>
          <a:p>
            <a:r>
              <a:rPr lang="en-IN" b="1" dirty="0"/>
              <a:t>PROPOSED METHODOLOGY:</a:t>
            </a:r>
          </a:p>
        </p:txBody>
      </p:sp>
      <p:sp>
        <p:nvSpPr>
          <p:cNvPr id="3" name="Content Placeholder 2">
            <a:extLst>
              <a:ext uri="{FF2B5EF4-FFF2-40B4-BE49-F238E27FC236}">
                <a16:creationId xmlns:a16="http://schemas.microsoft.com/office/drawing/2014/main" id="{24CAAEF3-4D65-BAB0-B5CA-312C127CBFF0}"/>
              </a:ext>
            </a:extLst>
          </p:cNvPr>
          <p:cNvSpPr>
            <a:spLocks noGrp="1"/>
          </p:cNvSpPr>
          <p:nvPr>
            <p:ph idx="1"/>
          </p:nvPr>
        </p:nvSpPr>
        <p:spPr>
          <a:xfrm>
            <a:off x="1431914" y="2015732"/>
            <a:ext cx="9128726" cy="3450613"/>
          </a:xfrm>
        </p:spPr>
        <p:txBody>
          <a:bodyPr/>
          <a:lstStyle/>
          <a:p>
            <a:r>
              <a:rPr lang="en-IN" dirty="0"/>
              <a:t> </a:t>
            </a:r>
          </a:p>
        </p:txBody>
      </p:sp>
      <p:pic>
        <p:nvPicPr>
          <p:cNvPr id="1026" name="Picture 2" descr="Software block diagram of self-driving cars - ROS Robotics Projects">
            <a:extLst>
              <a:ext uri="{FF2B5EF4-FFF2-40B4-BE49-F238E27FC236}">
                <a16:creationId xmlns:a16="http://schemas.microsoft.com/office/drawing/2014/main" id="{153D758B-FA4A-318C-09FE-E362E5291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0537" y="2162175"/>
            <a:ext cx="4291747"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535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54043-18B9-8648-0904-92A827D1B247}"/>
              </a:ext>
            </a:extLst>
          </p:cNvPr>
          <p:cNvSpPr>
            <a:spLocks noGrp="1"/>
          </p:cNvSpPr>
          <p:nvPr>
            <p:ph type="title"/>
          </p:nvPr>
        </p:nvSpPr>
        <p:spPr/>
        <p:txBody>
          <a:bodyPr/>
          <a:lstStyle/>
          <a:p>
            <a:r>
              <a:rPr lang="en-IN" b="1" dirty="0"/>
              <a:t>Image  of  the product</a:t>
            </a:r>
          </a:p>
        </p:txBody>
      </p:sp>
      <p:pic>
        <p:nvPicPr>
          <p:cNvPr id="5" name="Content Placeholder 4">
            <a:extLst>
              <a:ext uri="{FF2B5EF4-FFF2-40B4-BE49-F238E27FC236}">
                <a16:creationId xmlns:a16="http://schemas.microsoft.com/office/drawing/2014/main" id="{E0F0B0F2-96A0-A8D8-C669-3DC8F130F679}"/>
              </a:ext>
            </a:extLst>
          </p:cNvPr>
          <p:cNvPicPr>
            <a:picLocks noGrp="1" noChangeAspect="1"/>
          </p:cNvPicPr>
          <p:nvPr>
            <p:ph idx="1"/>
          </p:nvPr>
        </p:nvPicPr>
        <p:blipFill>
          <a:blip r:embed="rId2"/>
          <a:stretch>
            <a:fillRect/>
          </a:stretch>
        </p:blipFill>
        <p:spPr>
          <a:xfrm>
            <a:off x="2432025" y="2016125"/>
            <a:ext cx="6525162" cy="3449638"/>
          </a:xfrm>
        </p:spPr>
      </p:pic>
    </p:spTree>
    <p:extLst>
      <p:ext uri="{BB962C8B-B14F-4D97-AF65-F5344CB8AC3E}">
        <p14:creationId xmlns:p14="http://schemas.microsoft.com/office/powerpoint/2010/main" val="2297099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F3441-A529-6584-8DBC-18624618780D}"/>
              </a:ext>
            </a:extLst>
          </p:cNvPr>
          <p:cNvSpPr>
            <a:spLocks noGrp="1"/>
          </p:cNvSpPr>
          <p:nvPr>
            <p:ph type="title"/>
          </p:nvPr>
        </p:nvSpPr>
        <p:spPr>
          <a:xfrm>
            <a:off x="1451579" y="804519"/>
            <a:ext cx="9603275" cy="587135"/>
          </a:xfrm>
        </p:spPr>
        <p:txBody>
          <a:bodyPr/>
          <a:lstStyle/>
          <a:p>
            <a:r>
              <a:rPr lang="en-IN" b="1" dirty="0"/>
              <a:t>CONCLUSION:</a:t>
            </a:r>
          </a:p>
        </p:txBody>
      </p:sp>
      <p:sp>
        <p:nvSpPr>
          <p:cNvPr id="3" name="Content Placeholder 2">
            <a:extLst>
              <a:ext uri="{FF2B5EF4-FFF2-40B4-BE49-F238E27FC236}">
                <a16:creationId xmlns:a16="http://schemas.microsoft.com/office/drawing/2014/main" id="{93B87EF8-BDA0-B21F-DBC8-8DBBA9F70EE9}"/>
              </a:ext>
            </a:extLst>
          </p:cNvPr>
          <p:cNvSpPr>
            <a:spLocks noGrp="1"/>
          </p:cNvSpPr>
          <p:nvPr>
            <p:ph idx="1"/>
          </p:nvPr>
        </p:nvSpPr>
        <p:spPr>
          <a:xfrm>
            <a:off x="1451579" y="2035276"/>
            <a:ext cx="9603275" cy="3431069"/>
          </a:xfrm>
        </p:spPr>
        <p:txBody>
          <a:bodyPr>
            <a:normAutofit lnSpcReduction="10000"/>
          </a:bodyPr>
          <a:lstStyle/>
          <a:p>
            <a:r>
              <a:rPr lang="en-IN" dirty="0"/>
              <a:t> </a:t>
            </a:r>
            <a:r>
              <a:rPr lang="en-US" b="0" i="0" dirty="0">
                <a:solidFill>
                  <a:srgbClr val="0D0D0D"/>
                </a:solidFill>
                <a:effectLst/>
                <a:latin typeface="Söhne"/>
              </a:rPr>
              <a:t>Despite these challenges, the surveys point towards a future where autonomous mini vehicle delivery plays a central role in shaping the evolution of urban logistics. With continued research, innovation, and investment, autonomous delivery systems have the potential to unlock new opportunities for businesses, improve the quality of life for consumers, and contribute to a more sustainable and resilient supply chain ecosystem.</a:t>
            </a:r>
            <a:endParaRPr lang="en-IN" b="0" i="0" dirty="0">
              <a:solidFill>
                <a:srgbClr val="0D0D0D"/>
              </a:solidFill>
              <a:effectLst/>
              <a:latin typeface="Söhne"/>
            </a:endParaRPr>
          </a:p>
          <a:p>
            <a:r>
              <a:rPr lang="en-IN" dirty="0">
                <a:solidFill>
                  <a:srgbClr val="0D0D0D"/>
                </a:solidFill>
                <a:latin typeface="Söhne"/>
              </a:rPr>
              <a:t> </a:t>
            </a:r>
            <a:r>
              <a:rPr lang="en-US" b="0" i="0" dirty="0">
                <a:solidFill>
                  <a:srgbClr val="0D0D0D"/>
                </a:solidFill>
                <a:effectLst/>
                <a:latin typeface="Söhne"/>
              </a:rPr>
              <a:t>the journey towards autonomous mini vehicle delivery for food and e-commerce represents a transformative shift in the way goods are transported and delivered, offering a glimpse into a future where convenience, efficiency, and sustainability converge to redefine the last-mile delivery experience.</a:t>
            </a:r>
            <a:endParaRPr lang="en-IN" dirty="0"/>
          </a:p>
        </p:txBody>
      </p:sp>
    </p:spTree>
    <p:extLst>
      <p:ext uri="{BB962C8B-B14F-4D97-AF65-F5344CB8AC3E}">
        <p14:creationId xmlns:p14="http://schemas.microsoft.com/office/powerpoint/2010/main" val="41458255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130</TotalTime>
  <Words>404</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Gill Sans MT</vt:lpstr>
      <vt:lpstr>Söhne</vt:lpstr>
      <vt:lpstr>Times New Roman</vt:lpstr>
      <vt:lpstr>Gallery</vt:lpstr>
      <vt:lpstr>Autonomous mini vehicle delivery for food and e-commerce</vt:lpstr>
      <vt:lpstr>TEAM MEMBERS:</vt:lpstr>
      <vt:lpstr>MOTIVATION</vt:lpstr>
      <vt:lpstr>OBJECT AND SCOPE:</vt:lpstr>
      <vt:lpstr>LITERATURE SURVEY:</vt:lpstr>
      <vt:lpstr>PROPOSED METHODOLOGY:</vt:lpstr>
      <vt:lpstr>Image  of  the product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mini vehicle delivery for food and e-commerce</dc:title>
  <dc:creator>harsha koduru</dc:creator>
  <cp:lastModifiedBy>harsha koduru</cp:lastModifiedBy>
  <cp:revision>2</cp:revision>
  <dcterms:created xsi:type="dcterms:W3CDTF">2024-03-25T05:19:27Z</dcterms:created>
  <dcterms:modified xsi:type="dcterms:W3CDTF">2024-03-25T07:37:13Z</dcterms:modified>
</cp:coreProperties>
</file>