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5"/>
  </p:notesMasterIdLst>
  <p:sldIdLst>
    <p:sldId id="262" r:id="rId2"/>
    <p:sldId id="266" r:id="rId3"/>
    <p:sldId id="269" r:id="rId4"/>
    <p:sldId id="270" r:id="rId5"/>
    <p:sldId id="271" r:id="rId6"/>
    <p:sldId id="272" r:id="rId7"/>
    <p:sldId id="273" r:id="rId8"/>
    <p:sldId id="286" r:id="rId9"/>
    <p:sldId id="274" r:id="rId10"/>
    <p:sldId id="275" r:id="rId11"/>
    <p:sldId id="276" r:id="rId12"/>
    <p:sldId id="291"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33"/>
    <a:srgbClr val="FF0066"/>
    <a:srgbClr val="FF99CC"/>
    <a:srgbClr val="FF66FF"/>
    <a:srgbClr val="00CC66"/>
    <a:srgbClr val="B1EBF1"/>
    <a:srgbClr val="6699FF"/>
    <a:srgbClr val="B1F1BD"/>
    <a:srgbClr val="99CC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p:cViewPr varScale="1">
        <p:scale>
          <a:sx n="109" d="100"/>
          <a:sy n="109" d="100"/>
        </p:scale>
        <p:origin x="552"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B7426D-B9BE-4BEB-9BE4-209FDF385E3F}" type="datetimeFigureOut">
              <a:rPr lang="en-US" smtClean="0"/>
              <a:t>2/19/2024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69F71A-1B75-46CF-8FDB-004BB35B7C5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p>
            <a:pPr>
              <a:defRPr/>
            </a:pPr>
            <a:fld id="{516D8431-FEFB-4A1B-A6BD-9CEEA1058CF9}" type="slidenum">
              <a:rPr lang="en-US" smtClean="0"/>
              <a:t>1</a:t>
            </a:fld>
            <a:endParaRPr lang="en-US"/>
          </a:p>
        </p:txBody>
      </p:sp>
      <p:sp>
        <p:nvSpPr>
          <p:cNvPr id="53251" name="Rectangle 2"/>
          <p:cNvSpPr>
            <a:spLocks noGrp="1" noRot="1" noChangeAspect="1" noChangeArrowheads="1" noTextEdit="1"/>
          </p:cNvSpPr>
          <p:nvPr>
            <p:ph type="sldImg"/>
          </p:nvPr>
        </p:nvSpPr>
        <p:spPr bwMode="auto">
          <a:noFill/>
          <a:ln>
            <a:solidFill>
              <a:srgbClr val="000000"/>
            </a:solidFill>
            <a:miter lim="800000"/>
          </a:ln>
        </p:spPr>
      </p:sp>
      <p:sp>
        <p:nvSpPr>
          <p:cNvPr id="53252" name="Rectangle 3"/>
          <p:cNvSpPr>
            <a:spLocks noGrp="1" noChangeArrowheads="1"/>
          </p:cNvSpPr>
          <p:nvPr>
            <p:ph type="body" idx="1"/>
          </p:nvPr>
        </p:nvSpPr>
        <p:spPr bwMode="auto">
          <a:noFill/>
        </p:spPr>
        <p:txBody>
          <a:bodyPr wrap="square" numCol="1" anchor="t" anchorCtr="0" compatLnSpc="1"/>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663F6F8-0049-4A70-ACF4-3F2C6992FD13}" type="datetime1">
              <a:rPr lang="en-US" smtClean="0"/>
              <a:t>2/19/2024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158AE-FB2F-4DE0-BCCC-8DEE96469AD3}" type="datetime1">
              <a:rPr lang="en-US" smtClean="0"/>
              <a:t>2/19/2024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FAA9BC-2004-4E04-B511-EF1364D65FF8}" type="datetime1">
              <a:rPr lang="en-US" smtClean="0"/>
              <a:t>2/19/2024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431925" y="36513"/>
            <a:ext cx="185738" cy="36988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auto" hangingPunct="1">
              <a:spcBef>
                <a:spcPts val="0"/>
              </a:spcBef>
              <a:spcAft>
                <a:spcPts val="0"/>
              </a:spcAft>
              <a:defRPr/>
            </a:pPr>
            <a:endParaRPr lang="en-US">
              <a:latin typeface="Berlin Sans FB" pitchFamily="34" charset="0"/>
            </a:endParaRPr>
          </a:p>
        </p:txBody>
      </p:sp>
      <p:sp>
        <p:nvSpPr>
          <p:cNvPr id="3" name="Text Box 5"/>
          <p:cNvSpPr txBox="1">
            <a:spLocks noChangeArrowheads="1"/>
          </p:cNvSpPr>
          <p:nvPr/>
        </p:nvSpPr>
        <p:spPr bwMode="auto">
          <a:xfrm>
            <a:off x="1584325" y="265113"/>
            <a:ext cx="6950075" cy="366712"/>
          </a:xfrm>
          <a:prstGeom prst="rect">
            <a:avLst/>
          </a:prstGeom>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auto" hangingPunct="1">
              <a:spcBef>
                <a:spcPts val="0"/>
              </a:spcBef>
              <a:spcAft>
                <a:spcPts val="0"/>
              </a:spcAft>
              <a:defRPr/>
            </a:pPr>
            <a:endParaRPr lang="en-US">
              <a:latin typeface="Berlin Sans FB" pitchFamily="34" charset="0"/>
            </a:endParaRPr>
          </a:p>
        </p:txBody>
      </p:sp>
      <p:sp>
        <p:nvSpPr>
          <p:cNvPr id="4" name="Text Box 6"/>
          <p:cNvSpPr txBox="1">
            <a:spLocks noChangeArrowheads="1"/>
          </p:cNvSpPr>
          <p:nvPr/>
        </p:nvSpPr>
        <p:spPr bwMode="auto">
          <a:xfrm>
            <a:off x="152400" y="0"/>
            <a:ext cx="8778875" cy="366713"/>
          </a:xfrm>
          <a:prstGeom prst="rect">
            <a:avLst/>
          </a:prstGeom>
          <a:noFill/>
          <a:ln>
            <a:noFill/>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auto" hangingPunct="1">
              <a:spcBef>
                <a:spcPts val="0"/>
              </a:spcBef>
              <a:spcAft>
                <a:spcPts val="0"/>
              </a:spcAft>
              <a:defRPr/>
            </a:pPr>
            <a:endParaRPr lang="en-US">
              <a:latin typeface="Berlin Sans FB" pitchFamily="34" charset="0"/>
            </a:endParaRPr>
          </a:p>
        </p:txBody>
      </p:sp>
      <p:sp>
        <p:nvSpPr>
          <p:cNvPr id="5" name="Text Box 7"/>
          <p:cNvSpPr txBox="1">
            <a:spLocks noChangeArrowheads="1"/>
          </p:cNvSpPr>
          <p:nvPr/>
        </p:nvSpPr>
        <p:spPr bwMode="auto">
          <a:xfrm>
            <a:off x="1431925" y="265113"/>
            <a:ext cx="185738" cy="369887"/>
          </a:xfrm>
          <a:prstGeom prst="rect">
            <a:avLst/>
          </a:prstGeom>
          <a:noFill/>
          <a:ln>
            <a:noFill/>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auto" hangingPunct="1">
              <a:spcBef>
                <a:spcPts val="0"/>
              </a:spcBef>
              <a:spcAft>
                <a:spcPts val="0"/>
              </a:spcAft>
              <a:defRPr/>
            </a:pPr>
            <a:endParaRPr lang="en-US">
              <a:latin typeface="Berlin Sans FB" pitchFamily="34" charset="0"/>
            </a:endParaRPr>
          </a:p>
        </p:txBody>
      </p:sp>
    </p:spTree>
  </p:cSld>
  <p:clrMapOvr>
    <a:masterClrMapping/>
  </p:clrMapOvr>
  <p:transition/>
  <p:hf sldNum="0"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274F45-22AB-4319-8A40-36F8109F01B7}" type="datetime1">
              <a:rPr lang="en-US" smtClean="0"/>
              <a:t>2/19/2024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3900A9-49C0-40A4-80BC-13A18D2C3B2D}" type="datetime1">
              <a:rPr lang="en-US" smtClean="0"/>
              <a:t>2/19/2024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E4338B-8F77-4E10-9CAA-686ACAF1A3DF}" type="datetime1">
              <a:rPr lang="en-US" smtClean="0"/>
              <a:t>2/19/2024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D4FF05-4785-4640-A6C9-EBF1F8968716}" type="datetime1">
              <a:rPr lang="en-US" smtClean="0"/>
              <a:t>2/19/2024</a:t>
            </a:fld>
            <a:endParaRPr lang="en-US"/>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B58CF6-F8A9-4CF7-80C2-946501FA167A}" type="datetime1">
              <a:rPr lang="en-US" smtClean="0"/>
              <a:t>2/19/2024</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E8C27-AD71-4BC7-89F3-D9F53D53F1F5}" type="datetime1">
              <a:rPr lang="en-US" smtClean="0"/>
              <a:t>2/19/2024</a:t>
            </a:fld>
            <a:endParaRPr lang="en-US"/>
          </a:p>
        </p:txBody>
      </p:sp>
      <p:sp>
        <p:nvSpPr>
          <p:cNvPr id="3" name="Footer Placeholder 2"/>
          <p:cNvSpPr>
            <a:spLocks noGrp="1"/>
          </p:cNvSpPr>
          <p:nvPr>
            <p:ph type="ftr" sz="quarter" idx="11"/>
          </p:nvPr>
        </p:nvSpPr>
        <p:spPr/>
        <p:txBody>
          <a:bodyPr/>
          <a:lstStyle/>
          <a:p>
            <a:r>
              <a:rPr lang="en-US"/>
              <a:t>School of Computing</a:t>
            </a:r>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F01C04-452B-49EB-BBD7-C888589E0D69}" type="datetime1">
              <a:rPr lang="en-US" smtClean="0"/>
              <a:t>2/19/2024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A7BAE1-99FC-4702-8C63-CB5048577C71}" type="datetime1">
              <a:rPr lang="en-US" smtClean="0"/>
              <a:t>2/19/2024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hf sldNum="0"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333DD-E2CA-4997-A500-A81AEC093F07}" type="datetime1">
              <a:rPr lang="en-US" smtClean="0"/>
              <a:t>2/19/2024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69"/>
          <p:cNvSpPr>
            <a:spLocks noChangeArrowheads="1"/>
          </p:cNvSpPr>
          <p:nvPr/>
        </p:nvSpPr>
        <p:spPr bwMode="auto">
          <a:xfrm>
            <a:off x="533400" y="5334000"/>
            <a:ext cx="8610600" cy="1219200"/>
          </a:xfrm>
          <a:prstGeom prst="rect">
            <a:avLst/>
          </a:prstGeom>
          <a:noFill/>
          <a:ln w="9525">
            <a:noFill/>
            <a:miter lim="800000"/>
          </a:ln>
        </p:spPr>
        <p:txBody>
          <a:bodyPr/>
          <a:lstStyle/>
          <a:p>
            <a:pPr algn="ctr">
              <a:lnSpc>
                <a:spcPct val="80000"/>
              </a:lnSpc>
              <a:spcBef>
                <a:spcPct val="20000"/>
              </a:spcBef>
              <a:defRPr/>
            </a:pPr>
            <a:endParaRPr lang="en-US" sz="4000" b="1" dirty="0">
              <a:solidFill>
                <a:srgbClr val="000099"/>
              </a:solidFill>
              <a:latin typeface="Tahoma" panose="020B0604030504040204" pitchFamily="34" charset="0"/>
              <a:cs typeface="Tahoma" panose="020B0604030504040204" pitchFamily="34" charset="0"/>
            </a:endParaRPr>
          </a:p>
        </p:txBody>
      </p:sp>
      <p:sp>
        <p:nvSpPr>
          <p:cNvPr id="7170" name="AutoShape 2" descr="Actor Mohan Babu's Sree Vidyanikethan is Now a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7172" name="AutoShape 4" descr="Actor Mohan Babu's Sree Vidyanikethan is Now a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7174" name="AutoShape 6" descr="Actor Mohan Babu's Sree Vidyanikethan is Now a Universit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 name="Picture 5" descr="F:\To CEO Sir\MBU FINAL DOCUMENT-Sept 2021\MBU Logo.jpg"/>
          <p:cNvPicPr>
            <a:picLocks noChangeAspect="1" noChangeArrowheads="1"/>
          </p:cNvPicPr>
          <p:nvPr/>
        </p:nvPicPr>
        <p:blipFill>
          <a:blip r:embed="rId3"/>
          <a:srcRect t="24304" b="23544"/>
          <a:stretch>
            <a:fillRect/>
          </a:stretch>
        </p:blipFill>
        <p:spPr bwMode="auto">
          <a:xfrm>
            <a:off x="7696200" y="6172200"/>
            <a:ext cx="990601" cy="609600"/>
          </a:xfrm>
          <a:prstGeom prst="rect">
            <a:avLst/>
          </a:prstGeom>
          <a:noFill/>
          <a:ln w="9525">
            <a:noFill/>
            <a:miter lim="800000"/>
            <a:headEnd/>
            <a:tailEnd/>
          </a:ln>
        </p:spPr>
      </p:pic>
      <p:sp>
        <p:nvSpPr>
          <p:cNvPr id="5" name="Rectangle 4"/>
          <p:cNvSpPr/>
          <p:nvPr/>
        </p:nvSpPr>
        <p:spPr>
          <a:xfrm>
            <a:off x="125095" y="566003"/>
            <a:ext cx="8759824" cy="1752600"/>
          </a:xfrm>
          <a:prstGeom prst="rect">
            <a:avLst/>
          </a:prstGeom>
          <a:solidFill>
            <a:srgbClr val="FFCC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kern="0" dirty="0">
                <a:solidFill>
                  <a:srgbClr val="374151"/>
                </a:solidFill>
                <a:latin typeface="Segoe UI" panose="020B0502040204020203" pitchFamily="34" charset="0"/>
                <a:ea typeface="Georgia" panose="02040502050405020303" pitchFamily="18" charset="0"/>
                <a:cs typeface="Georgia" panose="02040502050405020303" pitchFamily="18" charset="0"/>
              </a:rPr>
              <a:t>Diabetes Risk Prediction: IBM-AIML</a:t>
            </a:r>
            <a:r>
              <a:rPr lang="en-US" sz="2400" b="1" kern="0" dirty="0">
                <a:solidFill>
                  <a:srgbClr val="374151"/>
                </a:solidFill>
                <a:effectLst/>
                <a:latin typeface="Segoe UI" panose="020B0502040204020203" pitchFamily="34" charset="0"/>
                <a:ea typeface="Georgia" panose="02040502050405020303" pitchFamily="18" charset="0"/>
                <a:cs typeface="Georgia" panose="02040502050405020303" pitchFamily="18" charset="0"/>
              </a:rPr>
              <a:t> </a:t>
            </a:r>
          </a:p>
          <a:p>
            <a:pPr algn="ctr"/>
            <a:endParaRPr lang="en-IN" dirty="0"/>
          </a:p>
        </p:txBody>
      </p:sp>
      <p:sp>
        <p:nvSpPr>
          <p:cNvPr id="11" name="TextBox 10"/>
          <p:cNvSpPr txBox="1"/>
          <p:nvPr/>
        </p:nvSpPr>
        <p:spPr>
          <a:xfrm>
            <a:off x="184478" y="2545728"/>
            <a:ext cx="8729344" cy="2667397"/>
          </a:xfrm>
          <a:prstGeom prst="rect">
            <a:avLst/>
          </a:prstGeom>
          <a:solidFill>
            <a:srgbClr val="B1EBF1"/>
          </a:solidFill>
        </p:spPr>
        <p:txBody>
          <a:bodyPr wrap="square">
            <a:spAutoFit/>
          </a:bodyPr>
          <a:lstStyle/>
          <a:p>
            <a:pPr marL="63500" marR="0">
              <a:spcBef>
                <a:spcPts val="370"/>
              </a:spcBef>
              <a:spcAft>
                <a:spcPts val="0"/>
              </a:spcAft>
            </a:pPr>
            <a:r>
              <a:rPr lang="en-IN" sz="1800" b="1" kern="0" dirty="0">
                <a:effectLst/>
                <a:latin typeface="Georgia" panose="02040502050405020303" pitchFamily="18" charset="0"/>
                <a:ea typeface="Georgia" panose="02040502050405020303" pitchFamily="18" charset="0"/>
                <a:cs typeface="Georgia" panose="02040502050405020303" pitchFamily="18" charset="0"/>
              </a:rPr>
              <a:t>Team Details:</a:t>
            </a:r>
          </a:p>
          <a:p>
            <a:pPr marL="406400" marR="0" indent="-342900">
              <a:spcBef>
                <a:spcPts val="370"/>
              </a:spcBef>
              <a:spcAft>
                <a:spcPts val="0"/>
              </a:spcAft>
              <a:buAutoNum type="arabicPeriod"/>
            </a:pPr>
            <a:r>
              <a:rPr lang="en-IN" b="1" kern="0" dirty="0">
                <a:latin typeface="Georgia" panose="02040502050405020303" pitchFamily="18" charset="0"/>
                <a:ea typeface="Georgia" panose="02040502050405020303" pitchFamily="18" charset="0"/>
                <a:cs typeface="Georgia" panose="02040502050405020303" pitchFamily="18" charset="0"/>
              </a:rPr>
              <a:t>J.S.S.ABHILASH (22101A010429)</a:t>
            </a:r>
          </a:p>
          <a:p>
            <a:pPr marL="406400" marR="0" indent="-342900">
              <a:spcBef>
                <a:spcPts val="370"/>
              </a:spcBef>
              <a:spcAft>
                <a:spcPts val="0"/>
              </a:spcAft>
              <a:buAutoNum type="arabicPeriod"/>
            </a:pPr>
            <a:r>
              <a:rPr lang="en-IN" b="1" kern="0" dirty="0">
                <a:latin typeface="Georgia" panose="02040502050405020303" pitchFamily="18" charset="0"/>
                <a:ea typeface="Georgia" panose="02040502050405020303" pitchFamily="18" charset="0"/>
                <a:cs typeface="Georgia" panose="02040502050405020303" pitchFamily="18" charset="0"/>
              </a:rPr>
              <a:t>C.KALYAN (22102A040722)</a:t>
            </a:r>
          </a:p>
          <a:p>
            <a:pPr marL="406400" marR="0" indent="-342900">
              <a:spcBef>
                <a:spcPts val="370"/>
              </a:spcBef>
              <a:spcAft>
                <a:spcPts val="0"/>
              </a:spcAft>
              <a:buAutoNum type="arabicPeriod"/>
            </a:pPr>
            <a:r>
              <a:rPr lang="en-IN" b="1" kern="0" dirty="0">
                <a:latin typeface="Georgia" panose="02040502050405020303" pitchFamily="18" charset="0"/>
                <a:ea typeface="Georgia" panose="02040502050405020303" pitchFamily="18" charset="0"/>
                <a:cs typeface="Georgia" panose="02040502050405020303" pitchFamily="18" charset="0"/>
              </a:rPr>
              <a:t>MAHAMMAD SIDDIQ (22101A010241)</a:t>
            </a:r>
          </a:p>
          <a:p>
            <a:pPr marL="406400" marR="0" indent="-342900">
              <a:spcBef>
                <a:spcPts val="370"/>
              </a:spcBef>
              <a:spcAft>
                <a:spcPts val="0"/>
              </a:spcAft>
              <a:buAutoNum type="arabicPeriod"/>
            </a:pPr>
            <a:r>
              <a:rPr lang="en-IN" b="1" kern="0" dirty="0">
                <a:latin typeface="Georgia" panose="02040502050405020303" pitchFamily="18" charset="0"/>
                <a:ea typeface="Georgia" panose="02040502050405020303" pitchFamily="18" charset="0"/>
                <a:cs typeface="Georgia" panose="02040502050405020303" pitchFamily="18" charset="0"/>
              </a:rPr>
              <a:t>U.SAI ROHITH (22101A010596)</a:t>
            </a:r>
          </a:p>
          <a:p>
            <a:pPr marL="63500" marR="0">
              <a:spcBef>
                <a:spcPts val="370"/>
              </a:spcBef>
              <a:spcAft>
                <a:spcPts val="0"/>
              </a:spcAft>
            </a:pPr>
            <a:endParaRPr lang="en-IN" b="1" kern="0" dirty="0">
              <a:latin typeface="Georgia" panose="02040502050405020303" pitchFamily="18" charset="0"/>
              <a:ea typeface="Georgia" panose="02040502050405020303" pitchFamily="18" charset="0"/>
              <a:cs typeface="Georgia" panose="02040502050405020303" pitchFamily="18" charset="0"/>
            </a:endParaRPr>
          </a:p>
          <a:p>
            <a:pPr marL="406400" marR="0" indent="-342900">
              <a:spcBef>
                <a:spcPts val="370"/>
              </a:spcBef>
              <a:spcAft>
                <a:spcPts val="0"/>
              </a:spcAft>
              <a:buAutoNum type="arabicPeriod"/>
            </a:pPr>
            <a:endParaRPr lang="en-IN" b="1" kern="0" dirty="0">
              <a:latin typeface="Georgia" panose="02040502050405020303" pitchFamily="18" charset="0"/>
              <a:ea typeface="Georgia" panose="02040502050405020303" pitchFamily="18" charset="0"/>
              <a:cs typeface="Georgia" panose="02040502050405020303" pitchFamily="18" charset="0"/>
            </a:endParaRPr>
          </a:p>
          <a:p>
            <a:pPr marL="63500" marR="0">
              <a:spcBef>
                <a:spcPts val="370"/>
              </a:spcBef>
              <a:spcAft>
                <a:spcPts val="0"/>
              </a:spcAft>
            </a:pPr>
            <a:endParaRPr lang="en-IN" b="1" kern="0" dirty="0">
              <a:latin typeface="Georgia" panose="02040502050405020303" pitchFamily="18" charset="0"/>
              <a:ea typeface="Georgia" panose="02040502050405020303" pitchFamily="18" charset="0"/>
              <a:cs typeface="Georgia" panose="02040502050405020303"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WORKFLOW OF PROPOSED SYSTEM</a:t>
            </a:r>
          </a:p>
        </p:txBody>
      </p:sp>
      <p:pic>
        <p:nvPicPr>
          <p:cNvPr id="3" name="Picture 5" descr="F:\To CEO Sir\MBU FINAL DOCUMENT-Sept 2021\MBU Logo.jpg"/>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1DA7F79B-9EC0-4645-9D1B-90D189154EB4}" type="datetime1">
              <a:rPr lang="en-US" smtClean="0"/>
              <a:t>2/19/2024</a:t>
            </a:fld>
            <a:endParaRPr lang="en-US"/>
          </a:p>
        </p:txBody>
      </p:sp>
      <p:sp>
        <p:nvSpPr>
          <p:cNvPr id="6" name="Footer Placeholder 5"/>
          <p:cNvSpPr>
            <a:spLocks noGrp="1"/>
          </p:cNvSpPr>
          <p:nvPr>
            <p:ph type="ftr" sz="quarter" idx="11"/>
          </p:nvPr>
        </p:nvSpPr>
        <p:spPr/>
        <p:txBody>
          <a:bodyPr/>
          <a:lstStyle/>
          <a:p>
            <a:r>
              <a:rPr lang="en-US"/>
              <a:t>School of Computing</a:t>
            </a:r>
          </a:p>
        </p:txBody>
      </p:sp>
      <p:pic>
        <p:nvPicPr>
          <p:cNvPr id="1028" name="Picture 4">
            <a:extLst>
              <a:ext uri="{FF2B5EF4-FFF2-40B4-BE49-F238E27FC236}">
                <a16:creationId xmlns:a16="http://schemas.microsoft.com/office/drawing/2014/main" id="{50533A77-01BE-6CA3-B4F9-B7061CDB08B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996" y="517843"/>
            <a:ext cx="6035253" cy="63401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REFERENCES</a:t>
            </a:r>
          </a:p>
        </p:txBody>
      </p:sp>
      <p:pic>
        <p:nvPicPr>
          <p:cNvPr id="3" name="Picture 5" descr="F:\To CEO Sir\MBU FINAL DOCUMENT-Sept 2021\MBU Logo.jpg"/>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327E2ED7-B805-4A94-8355-26318B1C7741}" type="datetime1">
              <a:rPr lang="en-US" smtClean="0"/>
              <a:t>2/19/2024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2" name="Right Arrow 1"/>
          <p:cNvSpPr/>
          <p:nvPr/>
        </p:nvSpPr>
        <p:spPr>
          <a:xfrm>
            <a:off x="899795" y="1841500"/>
            <a:ext cx="206375" cy="21971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Box 8"/>
          <p:cNvSpPr txBox="1"/>
          <p:nvPr/>
        </p:nvSpPr>
        <p:spPr>
          <a:xfrm>
            <a:off x="1188085" y="1628775"/>
            <a:ext cx="7613015" cy="645160"/>
          </a:xfrm>
          <a:prstGeom prst="rect">
            <a:avLst/>
          </a:prstGeom>
          <a:noFill/>
        </p:spPr>
        <p:txBody>
          <a:bodyPr wrap="square" rtlCol="0" anchor="t">
            <a:spAutoFit/>
          </a:bodyPr>
          <a:lstStyle/>
          <a:p>
            <a:r>
              <a:rPr lang="en-US"/>
              <a:t>Jaiswal, V., Negi, A., &amp; Pal, T. (2021). A review on current advances in machine learning based diabetes prediction. Primary Care Diabetes, 15(3), 435-443.</a:t>
            </a:r>
          </a:p>
        </p:txBody>
      </p:sp>
      <p:sp>
        <p:nvSpPr>
          <p:cNvPr id="11" name="Text Box 10"/>
          <p:cNvSpPr txBox="1"/>
          <p:nvPr/>
        </p:nvSpPr>
        <p:spPr>
          <a:xfrm>
            <a:off x="1106170" y="2397760"/>
            <a:ext cx="6837045" cy="645160"/>
          </a:xfrm>
          <a:prstGeom prst="rect">
            <a:avLst/>
          </a:prstGeom>
          <a:noFill/>
        </p:spPr>
        <p:txBody>
          <a:bodyPr wrap="square" rtlCol="0" anchor="t">
            <a:spAutoFit/>
          </a:bodyPr>
          <a:lstStyle/>
          <a:p>
            <a:r>
              <a:rPr lang="en-US"/>
              <a:t>Mujumdar, A., &amp; Vaidehi, V. (2019). Diabetes prediction using machine learning algorithms. Procedia Computer Science, 165, 292-299.</a:t>
            </a:r>
          </a:p>
        </p:txBody>
      </p:sp>
      <p:sp>
        <p:nvSpPr>
          <p:cNvPr id="12" name="Right Arrow 11"/>
          <p:cNvSpPr/>
          <p:nvPr/>
        </p:nvSpPr>
        <p:spPr>
          <a:xfrm>
            <a:off x="899795" y="2564765"/>
            <a:ext cx="205740" cy="21971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900430" y="3644900"/>
            <a:ext cx="205740" cy="21971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14"/>
          <p:cNvSpPr txBox="1"/>
          <p:nvPr/>
        </p:nvSpPr>
        <p:spPr>
          <a:xfrm>
            <a:off x="1163320" y="3166745"/>
            <a:ext cx="7980045" cy="1198880"/>
          </a:xfrm>
          <a:prstGeom prst="rect">
            <a:avLst/>
          </a:prstGeom>
          <a:noFill/>
        </p:spPr>
        <p:txBody>
          <a:bodyPr wrap="square" rtlCol="0" anchor="t">
            <a:spAutoFit/>
          </a:bodyPr>
          <a:lstStyle/>
          <a:p>
            <a:r>
              <a:rPr lang="en-US"/>
              <a:t>Srivastava, S., Sharma, L., Sharma, V., Kumar, A., &amp; Darbari, H. (2019). Prediction of diabetes using artificial neural network approach. In Engineering Vibration, Communication and Information Processing: ICoEVCI 2018, India (pp. 679-687). Springer Singapore.</a:t>
            </a:r>
          </a:p>
        </p:txBody>
      </p:sp>
      <p:sp>
        <p:nvSpPr>
          <p:cNvPr id="17" name="Right Arrow 16"/>
          <p:cNvSpPr/>
          <p:nvPr/>
        </p:nvSpPr>
        <p:spPr>
          <a:xfrm>
            <a:off x="900430" y="4653280"/>
            <a:ext cx="205740" cy="21971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17"/>
          <p:cNvSpPr txBox="1"/>
          <p:nvPr/>
        </p:nvSpPr>
        <p:spPr>
          <a:xfrm>
            <a:off x="1163320" y="4365625"/>
            <a:ext cx="7777480" cy="922020"/>
          </a:xfrm>
          <a:prstGeom prst="rect">
            <a:avLst/>
          </a:prstGeom>
          <a:noFill/>
        </p:spPr>
        <p:txBody>
          <a:bodyPr wrap="square" rtlCol="0">
            <a:spAutoFit/>
          </a:bodyPr>
          <a:lstStyle/>
          <a:p>
            <a:pPr algn="l"/>
            <a:r>
              <a:rPr lang="en-US"/>
              <a:t>Hasan, M. K., Alam, M. A., Das, D., Hossain, E., &amp; Hasan, M. (2020). Diabetes prediction using ensembling of different machine learning classifiers. IEEE Access, 8, 76516-76531.</a:t>
            </a:r>
          </a:p>
        </p:txBody>
      </p:sp>
      <p:sp>
        <p:nvSpPr>
          <p:cNvPr id="19" name="Right Arrow 18"/>
          <p:cNvSpPr/>
          <p:nvPr/>
        </p:nvSpPr>
        <p:spPr>
          <a:xfrm>
            <a:off x="899795" y="5589270"/>
            <a:ext cx="205740" cy="21971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Box 19"/>
          <p:cNvSpPr txBox="1"/>
          <p:nvPr/>
        </p:nvSpPr>
        <p:spPr>
          <a:xfrm>
            <a:off x="1163320" y="5300980"/>
            <a:ext cx="7741920" cy="922020"/>
          </a:xfrm>
          <a:prstGeom prst="rect">
            <a:avLst/>
          </a:prstGeom>
          <a:noFill/>
        </p:spPr>
        <p:txBody>
          <a:bodyPr wrap="square" rtlCol="0" anchor="t">
            <a:spAutoFit/>
          </a:bodyPr>
          <a:lstStyle/>
          <a:p>
            <a:r>
              <a:rPr lang="en-US"/>
              <a:t>Liu, C., Zoph, B., Neumann, M., Shlens, J., Hua, W., Li, L. J., ... &amp; Murphy, K. (2018). Progressive neural architecture search. In Proceedings of the European conference on computer vision (ECCV) (pp. 19-34).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9816465" y="274955"/>
            <a:ext cx="2458720" cy="1143000"/>
          </a:xfrm>
        </p:spPr>
        <p:txBody>
          <a:bodyPr/>
          <a:lstStyle/>
          <a:p>
            <a:endParaRPr lang="en-US"/>
          </a:p>
        </p:txBody>
      </p:sp>
      <p:sp>
        <p:nvSpPr>
          <p:cNvPr id="3" name="Content Placeholder 2"/>
          <p:cNvSpPr>
            <a:spLocks noGrp="1"/>
          </p:cNvSpPr>
          <p:nvPr>
            <p:ph idx="1"/>
          </p:nvPr>
        </p:nvSpPr>
        <p:spPr>
          <a:xfrm flipH="1">
            <a:off x="10361930" y="1600200"/>
            <a:ext cx="4164330" cy="4526280"/>
          </a:xfrm>
        </p:spPr>
        <p:txBody>
          <a:bodyPr/>
          <a:lstStyle/>
          <a:p>
            <a:endParaRPr lang="en-US"/>
          </a:p>
        </p:txBody>
      </p:sp>
      <p:sp>
        <p:nvSpPr>
          <p:cNvPr id="4" name="Date Placeholder 3"/>
          <p:cNvSpPr>
            <a:spLocks noGrp="1"/>
          </p:cNvSpPr>
          <p:nvPr>
            <p:ph type="dt" sz="half" idx="10"/>
          </p:nvPr>
        </p:nvSpPr>
        <p:spPr/>
        <p:txBody>
          <a:bodyPr/>
          <a:lstStyle/>
          <a:p>
            <a:fld id="{6A274F45-22AB-4319-8A40-36F8109F01B7}" type="datetime1">
              <a:rPr lang="en-US" smtClean="0"/>
              <a:t>2/19/2024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REFERENCES</a:t>
            </a:r>
          </a:p>
        </p:txBody>
      </p:sp>
      <p:sp>
        <p:nvSpPr>
          <p:cNvPr id="8" name="Right Arrow 7"/>
          <p:cNvSpPr/>
          <p:nvPr/>
        </p:nvSpPr>
        <p:spPr>
          <a:xfrm>
            <a:off x="899795" y="1380490"/>
            <a:ext cx="206375" cy="219710"/>
          </a:xfrm>
          <a:prstGeom prst="rightArrow">
            <a:avLst>
              <a:gd name="adj1" fmla="val 50000"/>
              <a:gd name="adj2" fmla="val 4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Box 8"/>
          <p:cNvSpPr txBox="1"/>
          <p:nvPr/>
        </p:nvSpPr>
        <p:spPr>
          <a:xfrm>
            <a:off x="1188085" y="981075"/>
            <a:ext cx="7802880" cy="922020"/>
          </a:xfrm>
          <a:prstGeom prst="rect">
            <a:avLst/>
          </a:prstGeom>
          <a:noFill/>
        </p:spPr>
        <p:txBody>
          <a:bodyPr wrap="square" rtlCol="0" anchor="t">
            <a:spAutoFit/>
          </a:bodyPr>
          <a:lstStyle/>
          <a:p>
            <a:r>
              <a:rPr lang="en-US"/>
              <a:t>Bukhari, M. M., Alkhamees, B. F., Hussain, S., Gumaei, A., Assiri, A., &amp; Ullah, S. S. (2021). An improved artificial neural network model for effective diabetes prediction. Complexity, 2021, 1-10.</a:t>
            </a:r>
          </a:p>
        </p:txBody>
      </p:sp>
      <p:sp>
        <p:nvSpPr>
          <p:cNvPr id="10" name="Right Arrow 9"/>
          <p:cNvSpPr/>
          <p:nvPr/>
        </p:nvSpPr>
        <p:spPr>
          <a:xfrm>
            <a:off x="915670" y="2277110"/>
            <a:ext cx="190500" cy="200025"/>
          </a:xfrm>
          <a:prstGeom prst="rightArrow">
            <a:avLst>
              <a:gd name="adj1" fmla="val 50000"/>
              <a:gd name="adj2" fmla="val 4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Box 10"/>
          <p:cNvSpPr txBox="1"/>
          <p:nvPr/>
        </p:nvSpPr>
        <p:spPr>
          <a:xfrm>
            <a:off x="1188085" y="1988820"/>
            <a:ext cx="7315200" cy="922020"/>
          </a:xfrm>
          <a:prstGeom prst="rect">
            <a:avLst/>
          </a:prstGeom>
          <a:noFill/>
        </p:spPr>
        <p:txBody>
          <a:bodyPr wrap="square" rtlCol="0" anchor="t">
            <a:spAutoFit/>
          </a:bodyPr>
          <a:lstStyle/>
          <a:p>
            <a:r>
              <a:rPr lang="en-US"/>
              <a:t>Maniruzzaman, M., Rahman, M. J., Ahammed, B., &amp; Abedin, M. M. (2020). Classification and prediction of diabetes disease using machine learning paradigm. Health information science and systems, 8, 1-14.</a:t>
            </a:r>
          </a:p>
        </p:txBody>
      </p:sp>
      <p:sp>
        <p:nvSpPr>
          <p:cNvPr id="12" name="Text Box 11"/>
          <p:cNvSpPr txBox="1"/>
          <p:nvPr/>
        </p:nvSpPr>
        <p:spPr>
          <a:xfrm>
            <a:off x="1188085" y="3068955"/>
            <a:ext cx="7710170" cy="1198880"/>
          </a:xfrm>
          <a:prstGeom prst="rect">
            <a:avLst/>
          </a:prstGeom>
          <a:noFill/>
        </p:spPr>
        <p:txBody>
          <a:bodyPr wrap="square" rtlCol="0" anchor="t">
            <a:spAutoFit/>
          </a:bodyPr>
          <a:lstStyle/>
          <a:p>
            <a:r>
              <a:rPr lang="en-US"/>
              <a:t>Kalyankar, G. D., Poojara, S. R., &amp; Dharwadkar, N. V. (2017, February). Predictive analysis of diabetic patient data using machine learning and Hadoop. In 2017 international conference on I-SMAC (IoT in social, mobile, analytics and cloud)(I-SMAC) (pp. 619-624). IEEE.</a:t>
            </a:r>
          </a:p>
        </p:txBody>
      </p:sp>
      <p:sp>
        <p:nvSpPr>
          <p:cNvPr id="13" name="Right Arrow 12"/>
          <p:cNvSpPr/>
          <p:nvPr/>
        </p:nvSpPr>
        <p:spPr>
          <a:xfrm>
            <a:off x="915670" y="3501390"/>
            <a:ext cx="190500" cy="200025"/>
          </a:xfrm>
          <a:prstGeom prst="rightArrow">
            <a:avLst>
              <a:gd name="adj1" fmla="val 50000"/>
              <a:gd name="adj2" fmla="val 4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915670" y="4797425"/>
            <a:ext cx="190500" cy="200025"/>
          </a:xfrm>
          <a:prstGeom prst="rightArrow">
            <a:avLst>
              <a:gd name="adj1" fmla="val 50000"/>
              <a:gd name="adj2" fmla="val 4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14"/>
          <p:cNvSpPr txBox="1"/>
          <p:nvPr/>
        </p:nvSpPr>
        <p:spPr>
          <a:xfrm>
            <a:off x="1115695" y="4425950"/>
            <a:ext cx="7524115" cy="922020"/>
          </a:xfrm>
          <a:prstGeom prst="rect">
            <a:avLst/>
          </a:prstGeom>
          <a:noFill/>
        </p:spPr>
        <p:txBody>
          <a:bodyPr wrap="square" rtlCol="0" anchor="t">
            <a:spAutoFit/>
          </a:bodyPr>
          <a:lstStyle/>
          <a:p>
            <a:r>
              <a:rPr lang="en-US"/>
              <a:t>Anand, A., &amp; Shakti, D. (2015, September). Prediction of diabetes based on personal lifestyle indicators. In 2015 1st International Conference on Next Generation Computing Technologies (NGCT) (pp. 673-676). IEEE.</a:t>
            </a:r>
          </a:p>
        </p:txBody>
      </p:sp>
      <p:sp>
        <p:nvSpPr>
          <p:cNvPr id="16" name="Right Arrow 15"/>
          <p:cNvSpPr/>
          <p:nvPr/>
        </p:nvSpPr>
        <p:spPr>
          <a:xfrm>
            <a:off x="899795" y="5805170"/>
            <a:ext cx="190500" cy="200025"/>
          </a:xfrm>
          <a:prstGeom prst="rightArrow">
            <a:avLst>
              <a:gd name="adj1" fmla="val 50000"/>
              <a:gd name="adj2" fmla="val 40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Box 16"/>
          <p:cNvSpPr txBox="1"/>
          <p:nvPr/>
        </p:nvSpPr>
        <p:spPr>
          <a:xfrm>
            <a:off x="1115695" y="5517515"/>
            <a:ext cx="7724140" cy="645160"/>
          </a:xfrm>
          <a:prstGeom prst="rect">
            <a:avLst/>
          </a:prstGeom>
          <a:noFill/>
        </p:spPr>
        <p:txBody>
          <a:bodyPr wrap="square" rtlCol="0" anchor="t">
            <a:spAutoFit/>
          </a:bodyPr>
          <a:lstStyle/>
          <a:p>
            <a:r>
              <a:rPr lang="en-US"/>
              <a:t>Eswari, T., Sampath, P., &amp; Lavanya, S. J. P. C. S. (2015). Predictive methodology for diabetic data analysis in big data. Procedia Computer Science, 50, 203-208.</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
          <p:cNvPicPr>
            <a:picLocks noChangeAspect="1"/>
          </p:cNvPicPr>
          <p:nvPr/>
        </p:nvPicPr>
        <p:blipFill>
          <a:blip r:embed="rId2"/>
          <a:srcRect/>
          <a:stretch>
            <a:fillRect/>
          </a:stretch>
        </p:blipFill>
        <p:spPr bwMode="auto">
          <a:xfrm>
            <a:off x="742950" y="1196975"/>
            <a:ext cx="8020050" cy="451802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C186D303-E7A5-4E7F-82EE-9A1CB80E64AD}" type="datetime1">
              <a:rPr lang="en-US" smtClean="0"/>
              <a:t>2/19/2024</a:t>
            </a:fld>
            <a:endParaRPr lang="en-US"/>
          </a:p>
        </p:txBody>
      </p:sp>
      <p:sp>
        <p:nvSpPr>
          <p:cNvPr id="4" name="Footer Placeholder 3"/>
          <p:cNvSpPr>
            <a:spLocks noGrp="1"/>
          </p:cNvSpPr>
          <p:nvPr>
            <p:ph type="ftr" sz="quarter" idx="11"/>
          </p:nvPr>
        </p:nvSpPr>
        <p:spPr/>
        <p:txBody>
          <a:bodyPr/>
          <a:lstStyle/>
          <a:p>
            <a:r>
              <a:rPr lang="en-US"/>
              <a:t>School of Computing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AGENDA-REVIEW 1 (12.02.2024)</a:t>
            </a:r>
          </a:p>
        </p:txBody>
      </p:sp>
      <p:pic>
        <p:nvPicPr>
          <p:cNvPr id="3" name="Picture 5" descr="F:\To CEO Sir\MBU FINAL DOCUMENT-Sept 2021\MBU Logo.jpg"/>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p:cNvSpPr txBox="1"/>
          <p:nvPr/>
        </p:nvSpPr>
        <p:spPr>
          <a:xfrm>
            <a:off x="342900" y="666433"/>
            <a:ext cx="8458200" cy="4570482"/>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effectLst/>
                <a:latin typeface="Times New Roman" panose="02020603050405020304" pitchFamily="18" charset="0"/>
                <a:ea typeface="Arial" panose="020B0604020202020204" pitchFamily="34" charset="0"/>
              </a:rPr>
              <a:t>Abstract </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dirty="0">
                <a:latin typeface="Times New Roman" panose="02020603050405020304" pitchFamily="18" charset="0"/>
                <a:ea typeface="Arial" panose="020B0604020202020204" pitchFamily="34" charset="0"/>
              </a:rPr>
              <a:t>Introduction</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effectLst/>
                <a:latin typeface="Times New Roman" panose="02020603050405020304" pitchFamily="18" charset="0"/>
                <a:ea typeface="Arial" panose="020B0604020202020204" pitchFamily="34" charset="0"/>
              </a:rPr>
              <a:t>Problem Statement</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dirty="0">
                <a:latin typeface="Times New Roman" panose="02020603050405020304" pitchFamily="18" charset="0"/>
                <a:ea typeface="Arial" panose="020B0604020202020204" pitchFamily="34" charset="0"/>
              </a:rPr>
              <a:t>Objectives</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effectLst/>
                <a:latin typeface="Times New Roman" panose="02020603050405020304" pitchFamily="18" charset="0"/>
                <a:ea typeface="Arial" panose="020B0604020202020204" pitchFamily="34" charset="0"/>
              </a:rPr>
              <a:t>Literature Survey</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dirty="0">
                <a:latin typeface="Times New Roman" panose="02020603050405020304" pitchFamily="18" charset="0"/>
                <a:ea typeface="Arial" panose="020B0604020202020204" pitchFamily="34" charset="0"/>
              </a:rPr>
              <a:t>Limitations of Existing System</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sz="1800" dirty="0">
                <a:effectLst/>
                <a:latin typeface="Times New Roman" panose="02020603050405020304" pitchFamily="18" charset="0"/>
                <a:ea typeface="Arial" panose="020B0604020202020204" pitchFamily="34" charset="0"/>
              </a:rPr>
              <a:t>Workflow of the Proposed System</a:t>
            </a:r>
          </a:p>
          <a:p>
            <a:pPr marL="298450" indent="-285750" algn="just">
              <a:lnSpc>
                <a:spcPct val="150000"/>
              </a:lnSpc>
              <a:spcBef>
                <a:spcPts val="425"/>
              </a:spcBef>
              <a:buClr>
                <a:srgbClr val="339933"/>
              </a:buClr>
              <a:buFont typeface="Wingdings" panose="05000000000000000000" pitchFamily="2" charset="2"/>
              <a:buChar char="Ø"/>
              <a:tabLst>
                <a:tab pos="355600" algn="l"/>
              </a:tabLst>
            </a:pPr>
            <a:r>
              <a:rPr lang="en-US" dirty="0">
                <a:latin typeface="Times New Roman" panose="02020603050405020304" pitchFamily="18" charset="0"/>
                <a:ea typeface="Arial" panose="020B0604020202020204" pitchFamily="34" charset="0"/>
              </a:rPr>
              <a:t>References</a:t>
            </a:r>
            <a:endParaRPr lang="en-US" sz="1800" dirty="0">
              <a:effectLst/>
              <a:latin typeface="Times New Roman" panose="02020603050405020304" pitchFamily="18" charset="0"/>
              <a:ea typeface="Arial" panose="020B0604020202020204" pitchFamily="34" charset="0"/>
            </a:endParaRPr>
          </a:p>
          <a:p>
            <a:pPr marL="298450" indent="-285750" algn="just">
              <a:lnSpc>
                <a:spcPct val="150000"/>
              </a:lnSpc>
              <a:spcBef>
                <a:spcPts val="425"/>
              </a:spcBef>
              <a:buClr>
                <a:srgbClr val="339933"/>
              </a:buClr>
              <a:buFont typeface="Wingdings" panose="05000000000000000000" pitchFamily="2" charset="2"/>
              <a:buChar char="Ø"/>
              <a:tabLst>
                <a:tab pos="355600" algn="l"/>
              </a:tabLst>
            </a:pPr>
            <a:endParaRPr lang="en-US" sz="1800" b="1" dirty="0">
              <a:solidFill>
                <a:srgbClr val="FF0066"/>
              </a:solidFill>
              <a:effectLst/>
              <a:latin typeface="Times New Roman" panose="02020603050405020304" pitchFamily="18" charset="0"/>
              <a:ea typeface="Arial" panose="020B0604020202020204" pitchFamily="34"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p:txBody>
      </p:sp>
      <p:sp>
        <p:nvSpPr>
          <p:cNvPr id="5" name="Date Placeholder 4"/>
          <p:cNvSpPr>
            <a:spLocks noGrp="1"/>
          </p:cNvSpPr>
          <p:nvPr>
            <p:ph type="dt" sz="half" idx="10"/>
          </p:nvPr>
        </p:nvSpPr>
        <p:spPr/>
        <p:txBody>
          <a:bodyPr/>
          <a:lstStyle/>
          <a:p>
            <a:fld id="{9E538314-4196-4499-83A2-1F45C9AAC61A}" type="datetime1">
              <a:rPr lang="en-US" smtClean="0"/>
              <a:t>2/19/2024</a:t>
            </a:fld>
            <a:endParaRPr lang="en-US"/>
          </a:p>
        </p:txBody>
      </p:sp>
      <p:sp>
        <p:nvSpPr>
          <p:cNvPr id="6" name="Footer Placeholder 5"/>
          <p:cNvSpPr>
            <a:spLocks noGrp="1"/>
          </p:cNvSpPr>
          <p:nvPr>
            <p:ph type="ftr" sz="quarter" idx="11"/>
          </p:nvPr>
        </p:nvSpPr>
        <p:spPr/>
        <p:txBody>
          <a:bodyPr/>
          <a:lstStyle/>
          <a:p>
            <a:r>
              <a:rPr lang="en-US" dirty="0"/>
              <a:t>School of Computing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ABSTRACT</a:t>
            </a:r>
          </a:p>
        </p:txBody>
      </p:sp>
      <p:pic>
        <p:nvPicPr>
          <p:cNvPr id="3" name="Picture 5" descr="F:\To CEO Sir\MBU FINAL DOCUMENT-Sept 2021\MBU Logo.jpg"/>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4EBD132E-3FD4-4A54-AA88-DD6BBE63C42C}" type="datetime1">
              <a:rPr lang="en-US" smtClean="0"/>
              <a:t>2/19/2024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TextBox 6"/>
          <p:cNvSpPr txBox="1"/>
          <p:nvPr/>
        </p:nvSpPr>
        <p:spPr>
          <a:xfrm>
            <a:off x="753533" y="1048331"/>
            <a:ext cx="7361767" cy="3416320"/>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 explosive population growth and health is an extremely crucial matter worldwide. Many harmful diseases are causing threats at high  peak in recent years.</a:t>
            </a:r>
          </a:p>
          <a:p>
            <a:pPr algn="just"/>
            <a:r>
              <a:rPr lang="en-IN"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Introducing Machine learning techniques  into healthcare for early prognosis and diagnosis need to be more accurate based on the parameters and phrases selected from the available clinical databases.</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The objective of this project is to analyse, and explore various research outcomes of machine learning methods used in diabetes and how the efficiencies obtained could be helpful in future perspective of predictive diabetes model designing.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INTRODUCTION</a:t>
            </a:r>
          </a:p>
        </p:txBody>
      </p:sp>
      <p:pic>
        <p:nvPicPr>
          <p:cNvPr id="3" name="Picture 5" descr="F:\To CEO Sir\MBU FINAL DOCUMENT-Sept 2021\MBU Logo.jpg"/>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p:cNvSpPr txBox="1"/>
          <p:nvPr/>
        </p:nvSpPr>
        <p:spPr>
          <a:xfrm>
            <a:off x="342900" y="666433"/>
            <a:ext cx="8458200" cy="836126"/>
          </a:xfrm>
          <a:prstGeom prst="rect">
            <a:avLst/>
          </a:prstGeom>
          <a:noFill/>
        </p:spPr>
        <p:txBody>
          <a:bodyPr wrap="square">
            <a:spAutoFit/>
          </a:bodyPr>
          <a:lstStyle/>
          <a:p>
            <a:pPr marL="298450" indent="-285750" algn="just">
              <a:lnSpc>
                <a:spcPct val="150000"/>
              </a:lnSpc>
              <a:spcBef>
                <a:spcPts val="425"/>
              </a:spcBef>
              <a:buClr>
                <a:srgbClr val="339933"/>
              </a:buClr>
              <a:buFont typeface="Wingdings" panose="05000000000000000000" pitchFamily="2" charset="2"/>
              <a:buChar char="Ø"/>
              <a:tabLst>
                <a:tab pos="355600" algn="l"/>
              </a:tabLst>
            </a:pPr>
            <a:endParaRPr lang="en-US" sz="1800" b="1" dirty="0">
              <a:solidFill>
                <a:srgbClr val="FF0066"/>
              </a:solidFill>
              <a:effectLst/>
              <a:latin typeface="Times New Roman" panose="02020603050405020304" pitchFamily="18" charset="0"/>
              <a:ea typeface="Arial" panose="020B0604020202020204" pitchFamily="34" charset="0"/>
            </a:endParaRP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p:txBody>
      </p:sp>
      <p:sp>
        <p:nvSpPr>
          <p:cNvPr id="5" name="Date Placeholder 4"/>
          <p:cNvSpPr>
            <a:spLocks noGrp="1"/>
          </p:cNvSpPr>
          <p:nvPr>
            <p:ph type="dt" sz="half" idx="10"/>
          </p:nvPr>
        </p:nvSpPr>
        <p:spPr/>
        <p:txBody>
          <a:bodyPr/>
          <a:lstStyle/>
          <a:p>
            <a:fld id="{8D7F1BCB-5AB8-4BC2-ACB3-F6800F007033}" type="datetime1">
              <a:rPr lang="en-US" smtClean="0"/>
              <a:t>2/19/2024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TextBox 6"/>
          <p:cNvSpPr txBox="1"/>
          <p:nvPr/>
        </p:nvSpPr>
        <p:spPr>
          <a:xfrm>
            <a:off x="152400" y="1080779"/>
            <a:ext cx="8534400" cy="4252383"/>
          </a:xfrm>
          <a:prstGeom prst="rect">
            <a:avLst/>
          </a:prstGeom>
          <a:noFill/>
        </p:spPr>
        <p:txBody>
          <a:bodyPr wrap="square">
            <a:spAutoFit/>
          </a:bodyPr>
          <a:lstStyle/>
          <a:p>
            <a:pPr algn="just"/>
            <a:r>
              <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Diabetes Mellitus is among critical diseases and many people are affected by this disease. Age, obesity, negligence, hereditary diabetes, living style, bad diet, high blood pressure, etc can cause Diabetes Mellitus. This diabetes Mellitus is also called simply as Diabetes. People who are affected by Diabetes they have high risk of getting affected by other health problems like Heart diseases, Kidney diseases, stroke, eye related problems and nerve damage, etc.  Current practice in hospital is to collect required information for diabetes diagnosis through many tests and suitable treatment is provided based on result. In recent times, Big data Analytics plays an important role in healthcare Industries. </a:t>
            </a:r>
          </a:p>
          <a:p>
            <a:pPr algn="just"/>
            <a:endParaRPr lang="en-IN" sz="18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u="sng"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Types of Diabetes </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There are mainly 3 types of Diabetes: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Clr>
                <a:srgbClr val="1F1F1F"/>
              </a:buClr>
              <a:buFont typeface="Georgia" panose="02040502050405020303" pitchFamily="18" charset="0"/>
              <a:buAutoNum type="arabicParen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Type 1</a:t>
            </a:r>
          </a:p>
          <a:p>
            <a:pPr marL="342900" lvl="0" indent="-342900" algn="just">
              <a:lnSpc>
                <a:spcPct val="107000"/>
              </a:lnSpc>
              <a:buClr>
                <a:srgbClr val="1F1F1F"/>
              </a:buClr>
              <a:buFont typeface="Georgia" panose="02040502050405020303" pitchFamily="18" charset="0"/>
              <a:buAutoNum type="arabicParen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Type 2</a:t>
            </a:r>
          </a:p>
          <a:p>
            <a:pPr marL="342900" lvl="0" indent="-342900" algn="just">
              <a:lnSpc>
                <a:spcPct val="107000"/>
              </a:lnSpc>
              <a:spcAft>
                <a:spcPts val="800"/>
              </a:spcAft>
              <a:buClr>
                <a:srgbClr val="1F1F1F"/>
              </a:buClr>
              <a:buFont typeface="Georgia" panose="02040502050405020303" pitchFamily="18" charset="0"/>
              <a:buAutoNum type="arabicParen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Gestational Diabetes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PROBLEM STATEMENT</a:t>
            </a:r>
          </a:p>
        </p:txBody>
      </p:sp>
      <p:pic>
        <p:nvPicPr>
          <p:cNvPr id="3" name="Picture 5" descr="F:\To CEO Sir\MBU FINAL DOCUMENT-Sept 2021\MBU Logo.jpg"/>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8DB97203-8CEB-4B0A-B4A7-E31E6FC339CE}" type="datetime1">
              <a:rPr lang="en-US" smtClean="0"/>
              <a:t>2/19/2024</a:t>
            </a:fld>
            <a:endParaRPr lang="en-US" dirty="0"/>
          </a:p>
        </p:txBody>
      </p:sp>
      <p:sp>
        <p:nvSpPr>
          <p:cNvPr id="6" name="Footer Placeholder 5"/>
          <p:cNvSpPr>
            <a:spLocks noGrp="1"/>
          </p:cNvSpPr>
          <p:nvPr>
            <p:ph type="ftr" sz="quarter" idx="11"/>
          </p:nvPr>
        </p:nvSpPr>
        <p:spPr/>
        <p:txBody>
          <a:bodyPr/>
          <a:lstStyle/>
          <a:p>
            <a:r>
              <a:rPr lang="en-US"/>
              <a:t>School of Computing</a:t>
            </a:r>
          </a:p>
        </p:txBody>
      </p:sp>
      <p:sp>
        <p:nvSpPr>
          <p:cNvPr id="7" name="TextBox 6">
            <a:extLst>
              <a:ext uri="{FF2B5EF4-FFF2-40B4-BE49-F238E27FC236}">
                <a16:creationId xmlns:a16="http://schemas.microsoft.com/office/drawing/2014/main" id="{B35C0F3B-8398-8E21-8030-4708F38E752B}"/>
              </a:ext>
            </a:extLst>
          </p:cNvPr>
          <p:cNvSpPr txBox="1"/>
          <p:nvPr/>
        </p:nvSpPr>
        <p:spPr>
          <a:xfrm>
            <a:off x="489030" y="980728"/>
            <a:ext cx="8259434" cy="147732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Diabetes is a most common disease caused by a group of metabolic disorders. If a diabetes patient is untreated for a long time it causes an increase in blood sugar. machine learning algorithms and statistics are used to predict the stage of disease with the help of current and past data. we use logistic regression, random forest, and decision tree classifier.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OBJECTIVES</a:t>
            </a:r>
          </a:p>
        </p:txBody>
      </p:sp>
      <p:pic>
        <p:nvPicPr>
          <p:cNvPr id="3" name="Picture 5" descr="F:\To CEO Sir\MBU FINAL DOCUMENT-Sept 2021\MBU Logo.jpg"/>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1A263B89-FC14-4914-B86E-C9D147DA4C63}" type="datetime1">
              <a:rPr lang="en-US" smtClean="0"/>
              <a:t>2/19/2024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TextBox 6"/>
          <p:cNvSpPr txBox="1"/>
          <p:nvPr/>
        </p:nvSpPr>
        <p:spPr>
          <a:xfrm>
            <a:off x="152400" y="892990"/>
            <a:ext cx="8763000" cy="2853666"/>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Ø"/>
            </a:pPr>
            <a:r>
              <a:rPr lang="en-IN" sz="1800" b="1" u="sng" kern="100" dirty="0">
                <a:effectLst/>
                <a:latin typeface="Times New Roman" panose="02020603050405020304" pitchFamily="18" charset="0"/>
                <a:ea typeface="Calibri" panose="020F0502020204030204" pitchFamily="34" charset="0"/>
                <a:cs typeface="Times New Roman" panose="02020603050405020304" pitchFamily="18" charset="0"/>
              </a:rPr>
              <a:t>Early Detection: </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Detecting the individuals by identifying the factors and symptoms, allows us to take preventive measures. Detection at the early stage of diabetes leads to better management and improved outcomes</a:t>
            </a:r>
            <a:r>
              <a:rPr lang="en-IN" kern="100" dirty="0">
                <a:latin typeface="Times New Roman" panose="02020603050405020304" pitchFamily="18" charset="0"/>
                <a:ea typeface="Calibri" panose="020F0502020204030204" pitchFamily="34" charset="0"/>
                <a:cs typeface="Times New Roman" panose="02020603050405020304" pitchFamily="18" charset="0"/>
              </a:rPr>
              <a:t> and helps in customizing the diet.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IN" sz="1800" b="1" u="sng" kern="100" dirty="0">
                <a:effectLst/>
                <a:latin typeface="Times New Roman" panose="02020603050405020304" pitchFamily="18" charset="0"/>
                <a:ea typeface="Calibri" panose="020F0502020204030204" pitchFamily="34" charset="0"/>
                <a:cs typeface="Times New Roman" panose="02020603050405020304" pitchFamily="18" charset="0"/>
              </a:rPr>
              <a:t>Healthcare Cost Reduction: </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Detecting diabetes at an early stage can lead to cost decreases and decrease the complications in that stage. By focusing on prevention, resources can be saved.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9010650" cy="491490"/>
          </a:xfrm>
          <a:prstGeom prst="rect">
            <a:avLst/>
          </a:prstGeom>
          <a:solidFill>
            <a:srgbClr val="FF99CC"/>
          </a:solidFill>
          <a:ln w="9525">
            <a:solidFill>
              <a:schemeClr val="tx1"/>
            </a:solidFill>
            <a:miter lim="800000"/>
          </a:ln>
        </p:spPr>
        <p:txBody>
          <a:bodyPr wrap="square">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LITERATURE SURVEY</a:t>
            </a:r>
          </a:p>
        </p:txBody>
      </p:sp>
      <p:pic>
        <p:nvPicPr>
          <p:cNvPr id="3" name="Picture 5" descr="F:\To CEO Sir\MBU FINAL DOCUMENT-Sept 2021\MBU Logo.jpg"/>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8" name="TextBox 7"/>
          <p:cNvSpPr txBox="1"/>
          <p:nvPr/>
        </p:nvSpPr>
        <p:spPr>
          <a:xfrm>
            <a:off x="342900" y="666433"/>
            <a:ext cx="8458200" cy="1908215"/>
          </a:xfrm>
          <a:prstGeom prst="rect">
            <a:avLst/>
          </a:prstGeom>
          <a:noFill/>
        </p:spPr>
        <p:txBody>
          <a:bodyPr wrap="square">
            <a:spAutoFit/>
          </a:bodyPr>
          <a:lstStyle/>
          <a:p>
            <a:pPr marL="298450" indent="-285750" algn="just">
              <a:lnSpc>
                <a:spcPct val="100000"/>
              </a:lnSpc>
              <a:spcBef>
                <a:spcPts val="425"/>
              </a:spcBef>
              <a:buClr>
                <a:srgbClr val="339933"/>
              </a:buClr>
              <a:buFont typeface="Wingdings" panose="05000000000000000000" pitchFamily="2" charset="2"/>
              <a:buChar char="Ø"/>
              <a:tabLst>
                <a:tab pos="355600" algn="l"/>
              </a:tabLst>
            </a:pPr>
            <a:r>
              <a:rPr lang="en-IN" dirty="0">
                <a:highlight>
                  <a:srgbClr val="FFFF00"/>
                </a:highlight>
              </a:rPr>
              <a:t>Note: Specify links for datasets if available. Mention </a:t>
            </a:r>
            <a:r>
              <a:rPr lang="en-IN" dirty="0" err="1">
                <a:highlight>
                  <a:srgbClr val="FFFF00"/>
                </a:highlight>
              </a:rPr>
              <a:t>atleast</a:t>
            </a:r>
            <a:r>
              <a:rPr lang="en-IN" dirty="0">
                <a:highlight>
                  <a:srgbClr val="FFFF00"/>
                </a:highlight>
              </a:rPr>
              <a:t> 10 references. First reference should be your base paper. You can include more than 1 base paper as reference)</a:t>
            </a:r>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a:p>
            <a:pPr marL="298450" indent="-285750" algn="just">
              <a:lnSpc>
                <a:spcPct val="100000"/>
              </a:lnSpc>
              <a:spcBef>
                <a:spcPts val="425"/>
              </a:spcBef>
              <a:buClr>
                <a:srgbClr val="339933"/>
              </a:buClr>
              <a:buFont typeface="Wingdings" panose="05000000000000000000" pitchFamily="2" charset="2"/>
              <a:buChar char="Ø"/>
              <a:tabLst>
                <a:tab pos="355600" algn="l"/>
              </a:tabLst>
            </a:pPr>
            <a:endParaRPr lang="en-IN" dirty="0"/>
          </a:p>
        </p:txBody>
      </p:sp>
      <p:sp>
        <p:nvSpPr>
          <p:cNvPr id="5" name="Date Placeholder 4"/>
          <p:cNvSpPr>
            <a:spLocks noGrp="1"/>
          </p:cNvSpPr>
          <p:nvPr>
            <p:ph type="dt" sz="half" idx="10"/>
          </p:nvPr>
        </p:nvSpPr>
        <p:spPr/>
        <p:txBody>
          <a:bodyPr/>
          <a:lstStyle/>
          <a:p>
            <a:fld id="{85CE2D40-CD06-4545-8548-B9F0BAD04A4D}" type="datetime1">
              <a:rPr lang="en-US" smtClean="0"/>
              <a:t>2/19/2024</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761308043"/>
              </p:ext>
            </p:extLst>
          </p:nvPr>
        </p:nvGraphicFramePr>
        <p:xfrm>
          <a:off x="107504" y="533400"/>
          <a:ext cx="9173279" cy="5821045"/>
        </p:xfrm>
        <a:graphic>
          <a:graphicData uri="http://schemas.openxmlformats.org/drawingml/2006/table">
            <a:tbl>
              <a:tblPr firstRow="1" bandRow="1">
                <a:tableStyleId>{5C22544A-7EE6-4342-B048-85BDC9FD1C3A}</a:tableStyleId>
              </a:tblPr>
              <a:tblGrid>
                <a:gridCol w="408305">
                  <a:extLst>
                    <a:ext uri="{9D8B030D-6E8A-4147-A177-3AD203B41FA5}">
                      <a16:colId xmlns:a16="http://schemas.microsoft.com/office/drawing/2014/main" val="20000"/>
                    </a:ext>
                  </a:extLst>
                </a:gridCol>
                <a:gridCol w="2232248">
                  <a:extLst>
                    <a:ext uri="{9D8B030D-6E8A-4147-A177-3AD203B41FA5}">
                      <a16:colId xmlns:a16="http://schemas.microsoft.com/office/drawing/2014/main" val="20001"/>
                    </a:ext>
                  </a:extLst>
                </a:gridCol>
                <a:gridCol w="1313026">
                  <a:extLst>
                    <a:ext uri="{9D8B030D-6E8A-4147-A177-3AD203B41FA5}">
                      <a16:colId xmlns:a16="http://schemas.microsoft.com/office/drawing/2014/main" val="20002"/>
                    </a:ext>
                  </a:extLst>
                </a:gridCol>
                <a:gridCol w="1657985">
                  <a:extLst>
                    <a:ext uri="{9D8B030D-6E8A-4147-A177-3AD203B41FA5}">
                      <a16:colId xmlns:a16="http://schemas.microsoft.com/office/drawing/2014/main" val="20003"/>
                    </a:ext>
                  </a:extLst>
                </a:gridCol>
                <a:gridCol w="913765">
                  <a:extLst>
                    <a:ext uri="{9D8B030D-6E8A-4147-A177-3AD203B41FA5}">
                      <a16:colId xmlns:a16="http://schemas.microsoft.com/office/drawing/2014/main" val="20004"/>
                    </a:ext>
                  </a:extLst>
                </a:gridCol>
                <a:gridCol w="2647950">
                  <a:extLst>
                    <a:ext uri="{9D8B030D-6E8A-4147-A177-3AD203B41FA5}">
                      <a16:colId xmlns:a16="http://schemas.microsoft.com/office/drawing/2014/main" val="20005"/>
                    </a:ext>
                  </a:extLst>
                </a:gridCol>
              </a:tblGrid>
              <a:tr h="1066165">
                <a:tc>
                  <a:txBody>
                    <a:bodyPr/>
                    <a:lstStyle/>
                    <a:p>
                      <a:r>
                        <a:rPr lang="en-IN" dirty="0" err="1"/>
                        <a:t>S.No</a:t>
                      </a:r>
                      <a:endParaRPr lang="en-IN" dirty="0"/>
                    </a:p>
                  </a:txBody>
                  <a:tcPr/>
                </a:tc>
                <a:tc>
                  <a:txBody>
                    <a:bodyPr/>
                    <a:lstStyle/>
                    <a:p>
                      <a:r>
                        <a:rPr lang="en-IN" dirty="0"/>
                        <a:t>Paper Title</a:t>
                      </a:r>
                    </a:p>
                  </a:txBody>
                  <a:tcPr/>
                </a:tc>
                <a:tc>
                  <a:txBody>
                    <a:bodyPr/>
                    <a:lstStyle/>
                    <a:p>
                      <a:r>
                        <a:rPr lang="en-IN" dirty="0"/>
                        <a:t>Journal / Conference details</a:t>
                      </a:r>
                    </a:p>
                  </a:txBody>
                  <a:tcPr/>
                </a:tc>
                <a:tc>
                  <a:txBody>
                    <a:bodyPr/>
                    <a:lstStyle/>
                    <a:p>
                      <a:r>
                        <a:rPr lang="en-IN"/>
                        <a:t>Methods Proposed</a:t>
                      </a:r>
                      <a:endParaRPr lang="en-IN" dirty="0"/>
                    </a:p>
                  </a:txBody>
                  <a:tcPr/>
                </a:tc>
                <a:tc>
                  <a:txBody>
                    <a:bodyPr/>
                    <a:lstStyle/>
                    <a:p>
                      <a:r>
                        <a:rPr lang="en-IN"/>
                        <a:t>Datasets Used</a:t>
                      </a:r>
                      <a:endParaRPr lang="en-IN" dirty="0"/>
                    </a:p>
                  </a:txBody>
                  <a:tcPr/>
                </a:tc>
                <a:tc>
                  <a:txBody>
                    <a:bodyPr/>
                    <a:lstStyle/>
                    <a:p>
                      <a:r>
                        <a:rPr lang="en-IN" dirty="0"/>
                        <a:t>Limitations</a:t>
                      </a:r>
                    </a:p>
                  </a:txBody>
                  <a:tcPr/>
                </a:tc>
                <a:extLst>
                  <a:ext uri="{0D108BD9-81ED-4DB2-BD59-A6C34878D82A}">
                    <a16:rowId xmlns:a16="http://schemas.microsoft.com/office/drawing/2014/main" val="10000"/>
                  </a:ext>
                </a:extLst>
              </a:tr>
              <a:tr h="1141095">
                <a:tc>
                  <a:txBody>
                    <a:bodyPr/>
                    <a:lstStyle/>
                    <a:p>
                      <a:r>
                        <a:rPr lang="en-IN" dirty="0"/>
                        <a:t>1.</a:t>
                      </a:r>
                    </a:p>
                  </a:txBody>
                  <a:tcPr/>
                </a:tc>
                <a:tc>
                  <a:txBody>
                    <a:bodyPr/>
                    <a:lstStyle/>
                    <a:p>
                      <a:r>
                        <a:rPr lang="en-US" altLang="en-IN" sz="1400" dirty="0">
                          <a:latin typeface="Times New Roman" panose="02020603050405020304" pitchFamily="18" charset="0"/>
                          <a:cs typeface="Times New Roman" panose="02020603050405020304" pitchFamily="18" charset="0"/>
                        </a:rPr>
                        <a:t>Predictive analysis of diabetic patient data using machine learning and Hadoop</a:t>
                      </a: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2017 international conference on i-SMAC </a:t>
                      </a:r>
                    </a:p>
                  </a:txBody>
                  <a:tcPr/>
                </a:tc>
                <a:tc>
                  <a:txBody>
                    <a:bodyPr/>
                    <a:lstStyle/>
                    <a:p>
                      <a:r>
                        <a:rPr lang="en-US" altLang="en-IN" sz="1400" dirty="0">
                          <a:latin typeface="Times New Roman" panose="02020603050405020304" pitchFamily="18" charset="0"/>
                          <a:cs typeface="Times New Roman" panose="02020603050405020304" pitchFamily="18" charset="0"/>
                        </a:rPr>
                        <a:t>1.predictive analysis.machine leaning algorithm in Hadoop MapReduce environment </a:t>
                      </a:r>
                    </a:p>
                  </a:txBody>
                  <a:tcPr/>
                </a:tc>
                <a:tc>
                  <a:txBody>
                    <a:bodyPr/>
                    <a:lstStyle/>
                    <a:p>
                      <a:r>
                        <a:rPr lang="en-US" altLang="en-IN" sz="1400" dirty="0">
                          <a:latin typeface="Times New Roman" panose="02020603050405020304" pitchFamily="18" charset="0"/>
                          <a:cs typeface="Times New Roman" panose="02020603050405020304" pitchFamily="18" charset="0"/>
                        </a:rPr>
                        <a:t>Pima Indaian Diabetes dataset</a:t>
                      </a:r>
                    </a:p>
                  </a:txBody>
                  <a:tcPr/>
                </a:tc>
                <a:tc>
                  <a:txBody>
                    <a:bodyPr/>
                    <a:lstStyle/>
                    <a:p>
                      <a:r>
                        <a:rPr lang="en-US" altLang="en-IN" sz="1400" dirty="0">
                          <a:latin typeface="Times New Roman" panose="02020603050405020304" pitchFamily="18" charset="0"/>
                          <a:cs typeface="Times New Roman" panose="02020603050405020304" pitchFamily="18" charset="0"/>
                        </a:rPr>
                        <a:t>Data Quality and Completeness</a:t>
                      </a:r>
                    </a:p>
                    <a:p>
                      <a:r>
                        <a:rPr lang="en-US" altLang="en-IN" sz="1400" dirty="0">
                          <a:latin typeface="Times New Roman" panose="02020603050405020304" pitchFamily="18" charset="0"/>
                          <a:cs typeface="Times New Roman" panose="02020603050405020304" pitchFamily="18" charset="0"/>
                        </a:rPr>
                        <a:t>Bias and Fairness,Model Complexity and Interpretability</a:t>
                      </a:r>
                    </a:p>
                    <a:p>
                      <a:endParaRPr lang="en-US" alt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990600">
                <a:tc>
                  <a:txBody>
                    <a:bodyPr/>
                    <a:lstStyle/>
                    <a:p>
                      <a:pPr>
                        <a:buNone/>
                      </a:pPr>
                      <a:r>
                        <a:rPr lang="en-US" altLang="en-IN" dirty="0"/>
                        <a:t>2.</a:t>
                      </a:r>
                    </a:p>
                  </a:txBody>
                  <a:tcPr/>
                </a:tc>
                <a:tc>
                  <a:txBody>
                    <a:bodyPr/>
                    <a:lstStyle/>
                    <a:p>
                      <a:pPr>
                        <a:buNone/>
                      </a:pPr>
                      <a:r>
                        <a:rPr lang="en-US" sz="1400" dirty="0">
                          <a:latin typeface="Times New Roman" panose="02020603050405020304" pitchFamily="18" charset="0"/>
                          <a:cs typeface="Times New Roman" panose="02020603050405020304" pitchFamily="18" charset="0"/>
                          <a:sym typeface="+mn-ea"/>
                        </a:rPr>
                        <a:t>predictive analytics in health care using machine learning tools  and techniques</a:t>
                      </a:r>
                      <a:endParaRPr lang="en-US" sz="1400" dirty="0">
                        <a:latin typeface="Times New Roman" panose="02020603050405020304" pitchFamily="18" charset="0"/>
                        <a:cs typeface="Times New Roman" panose="02020603050405020304" pitchFamily="18" charset="0"/>
                      </a:endParaRPr>
                    </a:p>
                    <a:p>
                      <a:pPr>
                        <a:buNone/>
                      </a:pPr>
                      <a:endParaRPr lang="en-US" sz="1400" dirty="0">
                        <a:highlight>
                          <a:srgbClr val="FFFF00"/>
                        </a:highlight>
                        <a:latin typeface="Times New Roman" panose="02020603050405020304" pitchFamily="18" charset="0"/>
                        <a:cs typeface="Times New Roman" panose="02020603050405020304" pitchFamily="18" charset="0"/>
                      </a:endParaRPr>
                    </a:p>
                    <a:p>
                      <a:pPr>
                        <a:buNone/>
                      </a:pPr>
                      <a:endParaRPr lang="en-US" altLang="en-IN" sz="1400" dirty="0">
                        <a:highlight>
                          <a:srgbClr val="FFFF00"/>
                        </a:highlight>
                        <a:latin typeface="Times New Roman" panose="02020603050405020304" pitchFamily="18" charset="0"/>
                        <a:cs typeface="Times New Roman" panose="02020603050405020304" pitchFamily="18" charset="0"/>
                      </a:endParaRPr>
                    </a:p>
                  </a:txBody>
                  <a:tcPr/>
                </a:tc>
                <a:tc>
                  <a:txBody>
                    <a:bodyPr/>
                    <a:lstStyle/>
                    <a:p>
                      <a:pPr>
                        <a:buNone/>
                      </a:pPr>
                      <a:r>
                        <a:rPr lang="en-US" sz="1400" dirty="0">
                          <a:latin typeface="Times New Roman" panose="02020603050405020304" pitchFamily="18" charset="0"/>
                          <a:cs typeface="Times New Roman" panose="02020603050405020304" pitchFamily="18" charset="0"/>
                          <a:sym typeface="+mn-ea"/>
                        </a:rPr>
                        <a:t>2017 international conference on </a:t>
                      </a:r>
                      <a:endParaRPr lang="en-US" sz="1400" dirty="0">
                        <a:latin typeface="Times New Roman" panose="02020603050405020304" pitchFamily="18" charset="0"/>
                        <a:cs typeface="Times New Roman" panose="02020603050405020304" pitchFamily="18" charset="0"/>
                      </a:endParaRPr>
                    </a:p>
                    <a:p>
                      <a:pPr>
                        <a:buNone/>
                      </a:pPr>
                      <a:r>
                        <a:rPr lang="en-IN" sz="1400" dirty="0">
                          <a:latin typeface="Times New Roman" panose="02020603050405020304" pitchFamily="18" charset="0"/>
                          <a:cs typeface="Times New Roman" panose="02020603050405020304" pitchFamily="18" charset="0"/>
                          <a:sym typeface="+mn-ea"/>
                        </a:rPr>
                        <a:t>(ICICCS)</a:t>
                      </a:r>
                      <a:endParaRPr lang="en-IN" sz="1400" dirty="0">
                        <a:latin typeface="Times New Roman" panose="02020603050405020304" pitchFamily="18" charset="0"/>
                        <a:cs typeface="Times New Roman" panose="02020603050405020304" pitchFamily="18" charset="0"/>
                      </a:endParaRPr>
                    </a:p>
                    <a:p>
                      <a:pPr>
                        <a:buNone/>
                      </a:pPr>
                      <a:endParaRPr lang="en-IN" sz="1400" dirty="0">
                        <a:highlight>
                          <a:srgbClr val="FFFF00"/>
                        </a:highlight>
                        <a:latin typeface="Times New Roman" panose="02020603050405020304" pitchFamily="18" charset="0"/>
                        <a:cs typeface="Times New Roman" panose="02020603050405020304" pitchFamily="18" charset="0"/>
                      </a:endParaRPr>
                    </a:p>
                  </a:txBody>
                  <a:tcPr/>
                </a:tc>
                <a:tc>
                  <a:txBody>
                    <a:bodyPr/>
                    <a:lstStyle/>
                    <a:p>
                      <a:pPr>
                        <a:buNone/>
                      </a:pPr>
                      <a:r>
                        <a:rPr lang="en-US" sz="1400">
                          <a:latin typeface="Times New Roman" panose="02020603050405020304" pitchFamily="18" charset="0"/>
                          <a:cs typeface="Times New Roman" panose="02020603050405020304" pitchFamily="18" charset="0"/>
                          <a:sym typeface="+mn-ea"/>
                        </a:rPr>
                        <a:t>1.predictive analysis </a:t>
                      </a:r>
                      <a:endParaRPr lang="en-US" sz="1400">
                        <a:latin typeface="Times New Roman" panose="02020603050405020304" pitchFamily="18" charset="0"/>
                        <a:cs typeface="Times New Roman" panose="02020603050405020304" pitchFamily="18" charset="0"/>
                      </a:endParaRPr>
                    </a:p>
                    <a:p>
                      <a:pPr>
                        <a:buNone/>
                      </a:pPr>
                      <a:r>
                        <a:rPr lang="en-US" sz="1400">
                          <a:latin typeface="Times New Roman" panose="02020603050405020304" pitchFamily="18" charset="0"/>
                          <a:cs typeface="Times New Roman" panose="02020603050405020304" pitchFamily="18" charset="0"/>
                          <a:sym typeface="+mn-ea"/>
                        </a:rPr>
                        <a:t>2.machine learning</a:t>
                      </a:r>
                      <a:endParaRPr lang="en-US" sz="1400">
                        <a:latin typeface="Times New Roman" panose="02020603050405020304" pitchFamily="18" charset="0"/>
                        <a:cs typeface="Times New Roman" panose="02020603050405020304" pitchFamily="18" charset="0"/>
                      </a:endParaRPr>
                    </a:p>
                    <a:p>
                      <a:pPr>
                        <a:buNone/>
                      </a:pPr>
                      <a:endParaRPr lang="en-US" altLang="en-IN" sz="1400" dirty="0">
                        <a:latin typeface="Times New Roman" panose="02020603050405020304" pitchFamily="18" charset="0"/>
                        <a:cs typeface="Times New Roman" panose="02020603050405020304" pitchFamily="18" charset="0"/>
                      </a:endParaRPr>
                    </a:p>
                  </a:txBody>
                  <a:tcPr/>
                </a:tc>
                <a:tc>
                  <a:txBody>
                    <a:bodyPr/>
                    <a:lstStyle/>
                    <a:p>
                      <a:pPr>
                        <a:buNone/>
                      </a:pPr>
                      <a:r>
                        <a:rPr lang="en-US" sz="1400">
                          <a:latin typeface="Times New Roman" panose="02020603050405020304" pitchFamily="18" charset="0"/>
                          <a:cs typeface="Times New Roman" panose="02020603050405020304" pitchFamily="18" charset="0"/>
                          <a:sym typeface="+mn-ea"/>
                        </a:rPr>
                        <a:t>healthcare,gov</a:t>
                      </a:r>
                      <a:endParaRPr lang="en-US" sz="1400">
                        <a:latin typeface="Times New Roman" panose="02020603050405020304" pitchFamily="18" charset="0"/>
                        <a:cs typeface="Times New Roman" panose="02020603050405020304" pitchFamily="18" charset="0"/>
                      </a:endParaRPr>
                    </a:p>
                    <a:p>
                      <a:pPr>
                        <a:buNone/>
                      </a:pPr>
                      <a:endParaRPr lang="en-US" altLang="en-IN" sz="1400" dirty="0">
                        <a:latin typeface="Times New Roman" panose="02020603050405020304" pitchFamily="18" charset="0"/>
                        <a:cs typeface="Times New Roman" panose="02020603050405020304" pitchFamily="18" charset="0"/>
                      </a:endParaRPr>
                    </a:p>
                  </a:txBody>
                  <a:tcPr/>
                </a:tc>
                <a:tc>
                  <a:txBody>
                    <a:bodyPr/>
                    <a:lstStyle/>
                    <a:p>
                      <a:pPr>
                        <a:buNone/>
                      </a:pPr>
                      <a:r>
                        <a:rPr lang="en-US" sz="1400">
                          <a:latin typeface="Times New Roman" panose="02020603050405020304" pitchFamily="18" charset="0"/>
                          <a:cs typeface="Times New Roman" panose="02020603050405020304" pitchFamily="18" charset="0"/>
                          <a:sym typeface="+mn-ea"/>
                        </a:rPr>
                        <a:t>Bias and fairnes,Temporal shifts and concept drift,Clinical adoption and inte5gration </a:t>
                      </a:r>
                      <a:endParaRPr lang="en-US" sz="1400">
                        <a:latin typeface="Times New Roman" panose="02020603050405020304" pitchFamily="18" charset="0"/>
                        <a:cs typeface="Times New Roman" panose="02020603050405020304" pitchFamily="18" charset="0"/>
                      </a:endParaRPr>
                    </a:p>
                    <a:p>
                      <a:pPr>
                        <a:buNone/>
                      </a:pPr>
                      <a:endParaRPr lang="en-US" alt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972185">
                <a:tc>
                  <a:txBody>
                    <a:bodyPr/>
                    <a:lstStyle/>
                    <a:p>
                      <a:pPr>
                        <a:buNone/>
                      </a:pPr>
                      <a:r>
                        <a:rPr lang="en-US" altLang="en-IN" dirty="0"/>
                        <a:t>3.</a:t>
                      </a:r>
                    </a:p>
                  </a:txBody>
                  <a:tcPr/>
                </a:tc>
                <a:tc>
                  <a:txBody>
                    <a:bodyPr/>
                    <a:lstStyle/>
                    <a:p>
                      <a:pPr>
                        <a:buNone/>
                      </a:pPr>
                      <a:r>
                        <a:rPr lang="en-US" altLang="en-IN" sz="1400" dirty="0">
                          <a:latin typeface="Times New Roman" panose="02020603050405020304" pitchFamily="18" charset="0"/>
                          <a:cs typeface="Times New Roman" panose="02020603050405020304" pitchFamily="18" charset="0"/>
                        </a:rPr>
                        <a:t>Predictive analytics in health care using machine learning tools and techniques</a:t>
                      </a:r>
                    </a:p>
                  </a:txBody>
                  <a:tcPr/>
                </a:tc>
                <a:tc>
                  <a:txBody>
                    <a:bodyPr/>
                    <a:lstStyle/>
                    <a:p>
                      <a:pPr>
                        <a:buNone/>
                      </a:pPr>
                      <a:r>
                        <a:rPr lang="en-IN" sz="1400" dirty="0">
                          <a:latin typeface="Times New Roman" panose="02020603050405020304" pitchFamily="18" charset="0"/>
                          <a:cs typeface="Times New Roman" panose="02020603050405020304" pitchFamily="18" charset="0"/>
                        </a:rPr>
                        <a:t> 2017 International Conference on I(ICICCS)</a:t>
                      </a:r>
                    </a:p>
                  </a:txBody>
                  <a:tcPr/>
                </a:tc>
                <a:tc>
                  <a:txBody>
                    <a:bodyPr/>
                    <a:lstStyle/>
                    <a:p>
                      <a:pPr>
                        <a:buNone/>
                      </a:pPr>
                      <a:r>
                        <a:rPr lang="en-US" altLang="en-IN" sz="1400" dirty="0">
                          <a:latin typeface="Times New Roman" panose="02020603050405020304" pitchFamily="18" charset="0"/>
                          <a:cs typeface="Times New Roman" panose="02020603050405020304" pitchFamily="18" charset="0"/>
                        </a:rPr>
                        <a:t>Predictive analysis and machine learning</a:t>
                      </a:r>
                    </a:p>
                  </a:txBody>
                  <a:tcPr/>
                </a:tc>
                <a:tc>
                  <a:txBody>
                    <a:bodyPr/>
                    <a:lstStyle/>
                    <a:p>
                      <a:pPr>
                        <a:buNone/>
                      </a:pPr>
                      <a:r>
                        <a:rPr lang="en-US" altLang="en-IN" sz="1400" dirty="0"/>
                        <a:t>MIMIC-III</a:t>
                      </a:r>
                    </a:p>
                  </a:txBody>
                  <a:tcPr/>
                </a:tc>
                <a:tc>
                  <a:txBody>
                    <a:bodyPr/>
                    <a:lstStyle/>
                    <a:p>
                      <a:pPr>
                        <a:buNone/>
                      </a:pPr>
                      <a:r>
                        <a:rPr lang="en-US" altLang="en-IN" sz="1600" dirty="0">
                          <a:latin typeface="Times New Roman" panose="02020603050405020304" pitchFamily="18" charset="0"/>
                          <a:cs typeface="Times New Roman" panose="02020603050405020304" pitchFamily="18" charset="0"/>
                        </a:rPr>
                        <a:t>Privacy and security,Generalization to diverse populations,Ethical considerations</a:t>
                      </a:r>
                    </a:p>
                  </a:txBody>
                  <a:tcPr/>
                </a:tc>
                <a:extLst>
                  <a:ext uri="{0D108BD9-81ED-4DB2-BD59-A6C34878D82A}">
                    <a16:rowId xmlns:a16="http://schemas.microsoft.com/office/drawing/2014/main" val="10003"/>
                  </a:ext>
                </a:extLst>
              </a:tr>
              <a:tr h="198755">
                <a:tc>
                  <a:txBody>
                    <a:bodyPr/>
                    <a:lstStyle/>
                    <a:p>
                      <a:pPr>
                        <a:buNone/>
                      </a:pPr>
                      <a:r>
                        <a:rPr lang="en-US" altLang="en-IN" dirty="0"/>
                        <a:t>4</a:t>
                      </a:r>
                    </a:p>
                  </a:txBody>
                  <a:tcPr/>
                </a:tc>
                <a:tc>
                  <a:txBody>
                    <a:bodyPr/>
                    <a:lstStyle/>
                    <a:p>
                      <a:pPr>
                        <a:buNone/>
                      </a:pPr>
                      <a:r>
                        <a:rPr lang="en-US" altLang="en-IN" sz="1400" dirty="0">
                          <a:latin typeface="Times New Roman" panose="02020603050405020304" pitchFamily="18" charset="0"/>
                          <a:cs typeface="Times New Roman" panose="02020603050405020304" pitchFamily="18" charset="0"/>
                        </a:rPr>
                        <a:t>Classification and prediction of diabetes disease using machine learning paradigm Research</a:t>
                      </a:r>
                    </a:p>
                    <a:p>
                      <a:pPr>
                        <a:buNone/>
                      </a:pPr>
                      <a:r>
                        <a:rPr lang="en-US" altLang="en-IN" sz="1400" dirty="0">
                          <a:latin typeface="Times New Roman" panose="02020603050405020304" pitchFamily="18" charset="0"/>
                          <a:cs typeface="Times New Roman" panose="02020603050405020304" pitchFamily="18" charset="0"/>
                        </a:rPr>
                        <a:t>Published: 03 January 2020</a:t>
                      </a:r>
                    </a:p>
                  </a:txBody>
                  <a:tcPr/>
                </a:tc>
                <a:tc>
                  <a:txBody>
                    <a:bodyPr/>
                    <a:lstStyle/>
                    <a:p>
                      <a:pPr>
                        <a:buNone/>
                      </a:pPr>
                      <a:r>
                        <a:rPr lang="en-US" altLang="en-IN" sz="1400" dirty="0">
                          <a:latin typeface="Times New Roman" panose="02020603050405020304" pitchFamily="18" charset="0"/>
                          <a:cs typeface="Times New Roman" panose="02020603050405020304" pitchFamily="18" charset="0"/>
                        </a:rPr>
                        <a:t>Health information science and systems, 2020</a:t>
                      </a:r>
                    </a:p>
                  </a:txBody>
                  <a:tcPr/>
                </a:tc>
                <a:tc>
                  <a:txBody>
                    <a:bodyPr/>
                    <a:lstStyle/>
                    <a:p>
                      <a:pPr>
                        <a:buNone/>
                      </a:pPr>
                      <a:r>
                        <a:rPr lang="en-US" altLang="en-IN" sz="1400" dirty="0">
                          <a:latin typeface="Times New Roman" panose="02020603050405020304" pitchFamily="18" charset="0"/>
                          <a:cs typeface="Times New Roman" panose="02020603050405020304" pitchFamily="18" charset="0"/>
                        </a:rPr>
                        <a:t>logistic regression . p value and odd ratio,decison tree,random forest  </a:t>
                      </a:r>
                    </a:p>
                  </a:txBody>
                  <a:tcPr/>
                </a:tc>
                <a:tc>
                  <a:txBody>
                    <a:bodyPr/>
                    <a:lstStyle/>
                    <a:p>
                      <a:pPr>
                        <a:buNone/>
                      </a:pPr>
                      <a:r>
                        <a:rPr lang="en-US" altLang="en-IN" sz="1400" dirty="0">
                          <a:latin typeface="Times New Roman" panose="02020603050405020304" pitchFamily="18" charset="0"/>
                          <a:cs typeface="Times New Roman" panose="02020603050405020304" pitchFamily="18" charset="0"/>
                        </a:rPr>
                        <a:t>(NHANES)</a:t>
                      </a:r>
                    </a:p>
                  </a:txBody>
                  <a:tcPr/>
                </a:tc>
                <a:tc>
                  <a:txBody>
                    <a:bodyPr/>
                    <a:lstStyle/>
                    <a:p>
                      <a:pPr>
                        <a:buNone/>
                      </a:pPr>
                      <a:r>
                        <a:rPr lang="en-US" altLang="en-IN" sz="1400" dirty="0">
                          <a:latin typeface="Times New Roman" panose="02020603050405020304" pitchFamily="18" charset="0"/>
                          <a:cs typeface="Times New Roman" panose="02020603050405020304" pitchFamily="18" charset="0"/>
                        </a:rPr>
                        <a:t>Dataset limitations,sampling bias, feature set, external validations, temporal changes,clinical re;avance </a:t>
                      </a:r>
                    </a:p>
                  </a:txBody>
                  <a:tcPr/>
                </a:tc>
                <a:extLst>
                  <a:ext uri="{0D108BD9-81ED-4DB2-BD59-A6C34878D82A}">
                    <a16:rowId xmlns:a16="http://schemas.microsoft.com/office/drawing/2014/main" val="10004"/>
                  </a:ext>
                </a:extLst>
              </a:tr>
            </a:tbl>
          </a:graphicData>
        </a:graphic>
      </p:graphicFrame>
      <p:sp>
        <p:nvSpPr>
          <p:cNvPr id="6" name="Footer Placeholder 5"/>
          <p:cNvSpPr>
            <a:spLocks noGrp="1"/>
          </p:cNvSpPr>
          <p:nvPr>
            <p:ph type="ftr" sz="quarter" idx="11"/>
          </p:nvPr>
        </p:nvSpPr>
        <p:spPr/>
        <p:txBody>
          <a:bodyPr/>
          <a:lstStyle/>
          <a:p>
            <a:r>
              <a:rPr lang="en-US"/>
              <a:t>School of Computing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2400" y="-914717"/>
            <a:ext cx="8229600" cy="1143000"/>
          </a:xfrm>
        </p:spPr>
        <p:txBody>
          <a:bodyPr/>
          <a:lstStyle/>
          <a:p>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33333DD-E2CA-4997-A500-A81AEC093F07}"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2/19/2024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School of Computing</a:t>
            </a:r>
          </a:p>
        </p:txBody>
      </p:sp>
      <p:graphicFrame>
        <p:nvGraphicFramePr>
          <p:cNvPr id="6" name="Content Placeholder 5"/>
          <p:cNvGraphicFramePr>
            <a:graphicFrameLocks noGrp="1"/>
          </p:cNvGraphicFramePr>
          <p:nvPr>
            <p:ph sz="half" idx="1"/>
          </p:nvPr>
        </p:nvGraphicFramePr>
        <p:xfrm>
          <a:off x="36830" y="404495"/>
          <a:ext cx="9050020" cy="6449060"/>
        </p:xfrm>
        <a:graphic>
          <a:graphicData uri="http://schemas.openxmlformats.org/drawingml/2006/table">
            <a:tbl>
              <a:tblPr firstRow="1" bandRow="1">
                <a:tableStyleId>{5C22544A-7EE6-4342-B048-85BDC9FD1C3A}</a:tableStyleId>
              </a:tblPr>
              <a:tblGrid>
                <a:gridCol w="285750">
                  <a:extLst>
                    <a:ext uri="{9D8B030D-6E8A-4147-A177-3AD203B41FA5}">
                      <a16:colId xmlns:a16="http://schemas.microsoft.com/office/drawing/2014/main" val="20000"/>
                    </a:ext>
                  </a:extLst>
                </a:gridCol>
                <a:gridCol w="1684655">
                  <a:extLst>
                    <a:ext uri="{9D8B030D-6E8A-4147-A177-3AD203B41FA5}">
                      <a16:colId xmlns:a16="http://schemas.microsoft.com/office/drawing/2014/main" val="20001"/>
                    </a:ext>
                  </a:extLst>
                </a:gridCol>
                <a:gridCol w="1777365">
                  <a:extLst>
                    <a:ext uri="{9D8B030D-6E8A-4147-A177-3AD203B41FA5}">
                      <a16:colId xmlns:a16="http://schemas.microsoft.com/office/drawing/2014/main" val="20002"/>
                    </a:ext>
                  </a:extLst>
                </a:gridCol>
                <a:gridCol w="1525270">
                  <a:extLst>
                    <a:ext uri="{9D8B030D-6E8A-4147-A177-3AD203B41FA5}">
                      <a16:colId xmlns:a16="http://schemas.microsoft.com/office/drawing/2014/main" val="20003"/>
                    </a:ext>
                  </a:extLst>
                </a:gridCol>
                <a:gridCol w="1262380">
                  <a:extLst>
                    <a:ext uri="{9D8B030D-6E8A-4147-A177-3AD203B41FA5}">
                      <a16:colId xmlns:a16="http://schemas.microsoft.com/office/drawing/2014/main" val="20004"/>
                    </a:ext>
                  </a:extLst>
                </a:gridCol>
                <a:gridCol w="2514600">
                  <a:extLst>
                    <a:ext uri="{9D8B030D-6E8A-4147-A177-3AD203B41FA5}">
                      <a16:colId xmlns:a16="http://schemas.microsoft.com/office/drawing/2014/main" val="20005"/>
                    </a:ext>
                  </a:extLst>
                </a:gridCol>
              </a:tblGrid>
              <a:tr h="438785">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extLst>
                  <a:ext uri="{0D108BD9-81ED-4DB2-BD59-A6C34878D82A}">
                    <a16:rowId xmlns:a16="http://schemas.microsoft.com/office/drawing/2014/main" val="10000"/>
                  </a:ext>
                </a:extLst>
              </a:tr>
              <a:tr h="1405890">
                <a:tc>
                  <a:txBody>
                    <a:bodyPr/>
                    <a:lstStyle/>
                    <a:p>
                      <a:pPr>
                        <a:buNone/>
                      </a:pPr>
                      <a:r>
                        <a:rPr lang="en-US"/>
                        <a:t>5</a:t>
                      </a:r>
                    </a:p>
                  </a:txBody>
                  <a:tcPr/>
                </a:tc>
                <a:tc>
                  <a:txBody>
                    <a:bodyPr/>
                    <a:lstStyle/>
                    <a:p>
                      <a:pPr>
                        <a:buNone/>
                      </a:pPr>
                      <a:r>
                        <a:rPr lang="en-US" sz="1400"/>
                        <a:t>Definition, Classification and Diagnosis of Diabetes, Prediabetes and Metabolic Syndrome</a:t>
                      </a:r>
                    </a:p>
                  </a:txBody>
                  <a:tcPr/>
                </a:tc>
                <a:tc>
                  <a:txBody>
                    <a:bodyPr/>
                    <a:lstStyle/>
                    <a:p>
                      <a:pPr>
                        <a:buNone/>
                      </a:pPr>
                      <a:r>
                        <a:rPr lang="en-US" sz="1400">
                          <a:latin typeface="Times New Roman" panose="02020603050405020304" pitchFamily="18" charset="0"/>
                          <a:cs typeface="Times New Roman" panose="02020603050405020304" pitchFamily="18" charset="0"/>
                        </a:rPr>
                        <a:t>Canadian journal …, 2018</a:t>
                      </a:r>
                      <a:r>
                        <a:rPr lang="en-US"/>
                        <a:t> </a:t>
                      </a:r>
                    </a:p>
                  </a:txBody>
                  <a:tcPr/>
                </a:tc>
                <a:tc>
                  <a:txBody>
                    <a:bodyPr/>
                    <a:lstStyle/>
                    <a:p>
                      <a:pPr>
                        <a:buNone/>
                      </a:pPr>
                      <a:r>
                        <a:rPr lang="en-US" sz="1400">
                          <a:latin typeface="Times New Roman" panose="02020603050405020304" pitchFamily="18" charset="0"/>
                          <a:cs typeface="Times New Roman" panose="02020603050405020304" pitchFamily="18" charset="0"/>
                        </a:rPr>
                        <a:t>Glycated hemoglobin ,Oral glucose tolerance test</a:t>
                      </a:r>
                    </a:p>
                  </a:txBody>
                  <a:tcPr/>
                </a:tc>
                <a:tc>
                  <a:txBody>
                    <a:bodyPr/>
                    <a:lstStyle/>
                    <a:p>
                      <a:pPr>
                        <a:buNone/>
                      </a:pPr>
                      <a:r>
                        <a:rPr lang="en-US" sz="1400">
                          <a:latin typeface="Times New Roman" panose="02020603050405020304" pitchFamily="18" charset="0"/>
                          <a:cs typeface="Times New Roman" panose="02020603050405020304" pitchFamily="18" charset="0"/>
                        </a:rPr>
                        <a:t> (NHANES)</a:t>
                      </a:r>
                    </a:p>
                  </a:txBody>
                  <a:tcPr/>
                </a:tc>
                <a:tc>
                  <a:txBody>
                    <a:bodyPr/>
                    <a:lstStyle/>
                    <a:p>
                      <a:pPr>
                        <a:buNone/>
                      </a:pPr>
                      <a:r>
                        <a:rPr lang="en-US" sz="1400">
                          <a:latin typeface="Times New Roman" panose="02020603050405020304" pitchFamily="18" charset="0"/>
                          <a:cs typeface="Times New Roman" panose="02020603050405020304" pitchFamily="18" charset="0"/>
                        </a:rPr>
                        <a:t>Lack of specificity , Lack of sensitivity ,</a:t>
                      </a:r>
                    </a:p>
                    <a:p>
                      <a:pPr>
                        <a:buNone/>
                      </a:pPr>
                      <a:r>
                        <a:rPr lang="en-US" sz="1400">
                          <a:latin typeface="Times New Roman" panose="02020603050405020304" pitchFamily="18" charset="0"/>
                          <a:cs typeface="Times New Roman" panose="02020603050405020304" pitchFamily="18" charset="0"/>
                        </a:rPr>
                        <a:t>Lack of stability</a:t>
                      </a:r>
                    </a:p>
                  </a:txBody>
                  <a:tcPr/>
                </a:tc>
                <a:extLst>
                  <a:ext uri="{0D108BD9-81ED-4DB2-BD59-A6C34878D82A}">
                    <a16:rowId xmlns:a16="http://schemas.microsoft.com/office/drawing/2014/main" val="10001"/>
                  </a:ext>
                </a:extLst>
              </a:tr>
              <a:tr h="968375">
                <a:tc>
                  <a:txBody>
                    <a:bodyPr/>
                    <a:lstStyle/>
                    <a:p>
                      <a:pPr>
                        <a:buNone/>
                      </a:pPr>
                      <a:r>
                        <a:rPr lang="en-US"/>
                        <a:t>6</a:t>
                      </a:r>
                    </a:p>
                  </a:txBody>
                  <a:tcPr/>
                </a:tc>
                <a:tc>
                  <a:txBody>
                    <a:bodyPr/>
                    <a:lstStyle/>
                    <a:p>
                      <a:pPr>
                        <a:buNone/>
                      </a:pPr>
                      <a:r>
                        <a:rPr lang="en-US" sz="1400"/>
                        <a:t>Application of data mining: Diabetes health care in young and old patients</a:t>
                      </a:r>
                    </a:p>
                  </a:txBody>
                  <a:tcPr/>
                </a:tc>
                <a:tc>
                  <a:txBody>
                    <a:bodyPr/>
                    <a:lstStyle/>
                    <a:p>
                      <a:pPr>
                        <a:buNone/>
                      </a:pPr>
                      <a:r>
                        <a:rPr lang="en-US" sz="1400">
                          <a:latin typeface="Times New Roman" panose="02020603050405020304" pitchFamily="18" charset="0"/>
                          <a:cs typeface="Times New Roman" panose="02020603050405020304" pitchFamily="18" charset="0"/>
                        </a:rPr>
                        <a:t>Journal of King Saud University …, 2013</a:t>
                      </a:r>
                    </a:p>
                  </a:txBody>
                  <a:tcPr/>
                </a:tc>
                <a:tc>
                  <a:txBody>
                    <a:bodyPr/>
                    <a:lstStyle/>
                    <a:p>
                      <a:pPr>
                        <a:buNone/>
                      </a:pPr>
                      <a:r>
                        <a:rPr lang="en-US" sz="1400">
                          <a:latin typeface="Times New Roman" panose="02020603050405020304" pitchFamily="18" charset="0"/>
                          <a:cs typeface="Times New Roman" panose="02020603050405020304" pitchFamily="18" charset="0"/>
                        </a:rPr>
                        <a:t>Support vector machine algorithm</a:t>
                      </a:r>
                    </a:p>
                  </a:txBody>
                  <a:tcPr/>
                </a:tc>
                <a:tc>
                  <a:txBody>
                    <a:bodyPr/>
                    <a:lstStyle/>
                    <a:p>
                      <a:pPr>
                        <a:buNone/>
                      </a:pPr>
                      <a:r>
                        <a:rPr lang="en-US" sz="1400">
                          <a:latin typeface="Times New Roman" panose="02020603050405020304" pitchFamily="18" charset="0"/>
                          <a:cs typeface="Times New Roman" panose="02020603050405020304" pitchFamily="18" charset="0"/>
                        </a:rPr>
                        <a:t>Non Communicable Diseases (NCD)</a:t>
                      </a:r>
                    </a:p>
                  </a:txBody>
                  <a:tcPr/>
                </a:tc>
                <a:tc>
                  <a:txBody>
                    <a:bodyPr/>
                    <a:lstStyle/>
                    <a:p>
                      <a:pPr>
                        <a:buNone/>
                      </a:pPr>
                      <a:r>
                        <a:rPr lang="en-US" sz="1400">
                          <a:latin typeface="Times New Roman" panose="02020603050405020304" pitchFamily="18" charset="0"/>
                          <a:cs typeface="Times New Roman" panose="02020603050405020304" pitchFamily="18" charset="0"/>
                        </a:rPr>
                        <a:t>Regression-based data mining technique , Oracle Data Miner (ODM</a:t>
                      </a:r>
                    </a:p>
                  </a:txBody>
                  <a:tcPr/>
                </a:tc>
                <a:extLst>
                  <a:ext uri="{0D108BD9-81ED-4DB2-BD59-A6C34878D82A}">
                    <a16:rowId xmlns:a16="http://schemas.microsoft.com/office/drawing/2014/main" val="10002"/>
                  </a:ext>
                </a:extLst>
              </a:tr>
              <a:tr h="967740">
                <a:tc>
                  <a:txBody>
                    <a:bodyPr/>
                    <a:lstStyle/>
                    <a:p>
                      <a:pPr>
                        <a:buNone/>
                      </a:pPr>
                      <a:r>
                        <a:rPr lang="en-US"/>
                        <a:t>7</a:t>
                      </a:r>
                    </a:p>
                  </a:txBody>
                  <a:tcPr/>
                </a:tc>
                <a:tc>
                  <a:txBody>
                    <a:bodyPr/>
                    <a:lstStyle/>
                    <a:p>
                      <a:pPr>
                        <a:buNone/>
                      </a:pPr>
                      <a:r>
                        <a:rPr lang="en-US" sz="1400">
                          <a:latin typeface="Times New Roman" panose="02020603050405020304" pitchFamily="18" charset="0"/>
                          <a:cs typeface="Times New Roman" panose="02020603050405020304" pitchFamily="18" charset="0"/>
                        </a:rPr>
                        <a:t>Prediction of diabetes based on personal lifestyle indicators</a:t>
                      </a:r>
                    </a:p>
                  </a:txBody>
                  <a:tcPr/>
                </a:tc>
                <a:tc>
                  <a:txBody>
                    <a:bodyPr/>
                    <a:lstStyle/>
                    <a:p>
                      <a:pPr>
                        <a:buNone/>
                      </a:pPr>
                      <a:r>
                        <a:rPr lang="en-US" sz="1400">
                          <a:latin typeface="Times New Roman" panose="02020603050405020304" pitchFamily="18" charset="0"/>
                          <a:cs typeface="Times New Roman" panose="02020603050405020304" pitchFamily="18" charset="0"/>
                        </a:rPr>
                        <a:t>2015 1st International Conference </a:t>
                      </a:r>
                    </a:p>
                  </a:txBody>
                  <a:tcPr/>
                </a:tc>
                <a:tc>
                  <a:txBody>
                    <a:bodyPr/>
                    <a:lstStyle/>
                    <a:p>
                      <a:pPr>
                        <a:buNone/>
                      </a:pPr>
                      <a:r>
                        <a:rPr lang="en-US" sz="1400">
                          <a:latin typeface="Times New Roman" panose="02020603050405020304" pitchFamily="18" charset="0"/>
                          <a:cs typeface="Times New Roman" panose="02020603050405020304" pitchFamily="18" charset="0"/>
                        </a:rPr>
                        <a:t>Predictive analysis , Machine learning</a:t>
                      </a:r>
                    </a:p>
                  </a:txBody>
                  <a:tcPr/>
                </a:tc>
                <a:tc>
                  <a:txBody>
                    <a:bodyPr/>
                    <a:lstStyle/>
                    <a:p>
                      <a:pPr>
                        <a:buNone/>
                      </a:pPr>
                      <a:r>
                        <a:rPr lang="en-US" sz="1400">
                          <a:latin typeface="Times New Roman" panose="02020603050405020304" pitchFamily="18" charset="0"/>
                          <a:cs typeface="Times New Roman" panose="02020603050405020304" pitchFamily="18" charset="0"/>
                        </a:rPr>
                        <a:t>pima indian diabetes</a:t>
                      </a:r>
                    </a:p>
                  </a:txBody>
                  <a:tcPr/>
                </a:tc>
                <a:tc>
                  <a:txBody>
                    <a:bodyPr/>
                    <a:lstStyle/>
                    <a:p>
                      <a:pPr>
                        <a:buNone/>
                      </a:pPr>
                      <a:r>
                        <a:rPr lang="en-US" sz="1400">
                          <a:latin typeface="Times New Roman" panose="02020603050405020304" pitchFamily="18" charset="0"/>
                          <a:cs typeface="Times New Roman" panose="02020603050405020304" pitchFamily="18" charset="0"/>
                        </a:rPr>
                        <a:t>method, scope ,data</a:t>
                      </a:r>
                    </a:p>
                  </a:txBody>
                  <a:tcPr/>
                </a:tc>
                <a:extLst>
                  <a:ext uri="{0D108BD9-81ED-4DB2-BD59-A6C34878D82A}">
                    <a16:rowId xmlns:a16="http://schemas.microsoft.com/office/drawing/2014/main" val="10003"/>
                  </a:ext>
                </a:extLst>
              </a:tr>
              <a:tr h="968375">
                <a:tc>
                  <a:txBody>
                    <a:bodyPr/>
                    <a:lstStyle/>
                    <a:p>
                      <a:pPr>
                        <a:buNone/>
                      </a:pPr>
                      <a:r>
                        <a:rPr lang="en-US" dirty="0"/>
                        <a:t>8</a:t>
                      </a:r>
                    </a:p>
                  </a:txBody>
                  <a:tcPr/>
                </a:tc>
                <a:tc>
                  <a:txBody>
                    <a:bodyPr/>
                    <a:lstStyle/>
                    <a:p>
                      <a:pPr>
                        <a:buNone/>
                      </a:pPr>
                      <a:r>
                        <a:rPr lang="en-US" sz="1400">
                          <a:latin typeface="Times New Roman" panose="02020603050405020304" pitchFamily="18" charset="0"/>
                          <a:cs typeface="Times New Roman" panose="02020603050405020304" pitchFamily="18" charset="0"/>
                        </a:rPr>
                        <a:t>Diabetes prediction using ensembling of different machine learning classifiers</a:t>
                      </a:r>
                    </a:p>
                  </a:txBody>
                  <a:tcPr/>
                </a:tc>
                <a:tc>
                  <a:txBody>
                    <a:bodyPr/>
                    <a:lstStyle/>
                    <a:p>
                      <a:pPr>
                        <a:buNone/>
                      </a:pPr>
                      <a:r>
                        <a:rPr lang="en-US" sz="1400">
                          <a:latin typeface="Times New Roman" panose="02020603050405020304" pitchFamily="18" charset="0"/>
                          <a:cs typeface="Times New Roman" panose="02020603050405020304" pitchFamily="18" charset="0"/>
                        </a:rPr>
                        <a:t>2021 healthcare conference</a:t>
                      </a:r>
                    </a:p>
                  </a:txBody>
                  <a:tcPr/>
                </a:tc>
                <a:tc>
                  <a:txBody>
                    <a:bodyPr/>
                    <a:lstStyle/>
                    <a:p>
                      <a:pPr>
                        <a:buNone/>
                      </a:pPr>
                      <a:r>
                        <a:rPr lang="en-US" sz="1400">
                          <a:latin typeface="Times New Roman" panose="02020603050405020304" pitchFamily="18" charset="0"/>
                          <a:cs typeface="Times New Roman" panose="02020603050405020304" pitchFamily="18" charset="0"/>
                        </a:rPr>
                        <a:t>k-fold class validation multilayer perception </a:t>
                      </a:r>
                    </a:p>
                  </a:txBody>
                  <a:tcPr/>
                </a:tc>
                <a:tc>
                  <a:txBody>
                    <a:bodyPr/>
                    <a:lstStyle/>
                    <a:p>
                      <a:pPr>
                        <a:buNone/>
                      </a:pPr>
                      <a:r>
                        <a:rPr lang="en-US" sz="1400">
                          <a:latin typeface="Times New Roman" panose="02020603050405020304" pitchFamily="18" charset="0"/>
                          <a:cs typeface="Times New Roman" panose="02020603050405020304" pitchFamily="18" charset="0"/>
                          <a:sym typeface="+mn-ea"/>
                        </a:rPr>
                        <a:t>pima indian diabetes data set</a:t>
                      </a:r>
                      <a:endParaRPr lang="en-US" sz="1400">
                        <a:latin typeface="Times New Roman" panose="02020603050405020304" pitchFamily="18" charset="0"/>
                        <a:cs typeface="Times New Roman" panose="02020603050405020304" pitchFamily="18" charset="0"/>
                      </a:endParaRPr>
                    </a:p>
                    <a:p>
                      <a:pPr>
                        <a:buNone/>
                      </a:pPr>
                      <a:endParaRPr lang="en-US" sz="1400">
                        <a:latin typeface="Times New Roman" panose="02020603050405020304" pitchFamily="18" charset="0"/>
                        <a:cs typeface="Times New Roman" panose="02020603050405020304" pitchFamily="18" charset="0"/>
                      </a:endParaRPr>
                    </a:p>
                  </a:txBody>
                  <a:tcPr/>
                </a:tc>
                <a:tc>
                  <a:txBody>
                    <a:bodyPr/>
                    <a:lstStyle/>
                    <a:p>
                      <a:pPr>
                        <a:buNone/>
                      </a:pPr>
                      <a:r>
                        <a:rPr lang="en-US" sz="1400">
                          <a:latin typeface="Times New Roman" panose="02020603050405020304" pitchFamily="18" charset="0"/>
                          <a:cs typeface="Times New Roman" panose="02020603050405020304" pitchFamily="18" charset="0"/>
                        </a:rPr>
                        <a:t>limited labeled data, evalution metrics, public data set bias,climical validations </a:t>
                      </a:r>
                    </a:p>
                  </a:txBody>
                  <a:tcPr/>
                </a:tc>
                <a:extLst>
                  <a:ext uri="{0D108BD9-81ED-4DB2-BD59-A6C34878D82A}">
                    <a16:rowId xmlns:a16="http://schemas.microsoft.com/office/drawing/2014/main" val="10004"/>
                  </a:ext>
                </a:extLst>
              </a:tr>
              <a:tr h="968375">
                <a:tc>
                  <a:txBody>
                    <a:bodyPr/>
                    <a:lstStyle/>
                    <a:p>
                      <a:pPr>
                        <a:buNone/>
                      </a:pPr>
                      <a:r>
                        <a:rPr lang="en-US" dirty="0"/>
                        <a:t>9</a:t>
                      </a:r>
                    </a:p>
                  </a:txBody>
                  <a:tcPr/>
                </a:tc>
                <a:tc>
                  <a:txBody>
                    <a:bodyPr/>
                    <a:lstStyle/>
                    <a:p>
                      <a:pPr>
                        <a:buNone/>
                      </a:pPr>
                      <a:r>
                        <a:rPr lang="en-US" sz="1400">
                          <a:latin typeface="Times New Roman" panose="02020603050405020304" pitchFamily="18" charset="0"/>
                          <a:cs typeface="Times New Roman" panose="02020603050405020304" pitchFamily="18" charset="0"/>
                        </a:rPr>
                        <a:t>Prediction of diabetes using artificial neural network approach</a:t>
                      </a:r>
                    </a:p>
                  </a:txBody>
                  <a:tcPr/>
                </a:tc>
                <a:tc>
                  <a:txBody>
                    <a:bodyPr/>
                    <a:lstStyle/>
                    <a:p>
                      <a:pPr>
                        <a:buNone/>
                      </a:pPr>
                      <a:r>
                        <a:rPr lang="en-US" sz="1400">
                          <a:latin typeface="Times New Roman" panose="02020603050405020304" pitchFamily="18" charset="0"/>
                          <a:cs typeface="Times New Roman" panose="02020603050405020304" pitchFamily="18" charset="0"/>
                        </a:rPr>
                        <a:t> ICoEVCI 2018</a:t>
                      </a:r>
                    </a:p>
                  </a:txBody>
                  <a:tcPr/>
                </a:tc>
                <a:tc>
                  <a:txBody>
                    <a:bodyPr/>
                    <a:lstStyle/>
                    <a:p>
                      <a:pPr>
                        <a:buNone/>
                      </a:pPr>
                      <a:r>
                        <a:rPr lang="en-US" sz="1400">
                          <a:latin typeface="Times New Roman" panose="02020603050405020304" pitchFamily="18" charset="0"/>
                          <a:cs typeface="Times New Roman" panose="02020603050405020304" pitchFamily="18" charset="0"/>
                        </a:rPr>
                        <a:t>dataset selection,machine learning,daibetes prediction model </a:t>
                      </a:r>
                    </a:p>
                  </a:txBody>
                  <a:tcPr/>
                </a:tc>
                <a:tc>
                  <a:txBody>
                    <a:bodyPr/>
                    <a:lstStyle/>
                    <a:p>
                      <a:pPr>
                        <a:buNone/>
                      </a:pPr>
                      <a:r>
                        <a:rPr lang="en-US" sz="1400">
                          <a:latin typeface="Times New Roman" panose="02020603050405020304" pitchFamily="18" charset="0"/>
                          <a:cs typeface="Times New Roman" panose="02020603050405020304" pitchFamily="18" charset="0"/>
                        </a:rPr>
                        <a:t>data samples of pima indains </a:t>
                      </a:r>
                    </a:p>
                  </a:txBody>
                  <a:tcPr/>
                </a:tc>
                <a:tc>
                  <a:txBody>
                    <a:bodyPr/>
                    <a:lstStyle/>
                    <a:p>
                      <a:pPr>
                        <a:buNone/>
                      </a:pPr>
                      <a:r>
                        <a:rPr lang="en-US" sz="1400">
                          <a:latin typeface="Times New Roman" panose="02020603050405020304" pitchFamily="18" charset="0"/>
                          <a:cs typeface="Times New Roman" panose="02020603050405020304" pitchFamily="18" charset="0"/>
                        </a:rPr>
                        <a:t>limited features and details,model complexcity,temporal aspects </a:t>
                      </a:r>
                    </a:p>
                  </a:txBody>
                  <a:tcPr/>
                </a:tc>
                <a:extLst>
                  <a:ext uri="{0D108BD9-81ED-4DB2-BD59-A6C34878D82A}">
                    <a16:rowId xmlns:a16="http://schemas.microsoft.com/office/drawing/2014/main" val="10005"/>
                  </a:ext>
                </a:extLst>
              </a:tr>
              <a:tr h="630555">
                <a:tc>
                  <a:txBody>
                    <a:bodyPr/>
                    <a:lstStyle/>
                    <a:p>
                      <a:pPr>
                        <a:buNone/>
                      </a:pPr>
                      <a:r>
                        <a:rPr lang="en-US" dirty="0"/>
                        <a:t>10</a:t>
                      </a:r>
                    </a:p>
                  </a:txBody>
                  <a:tcPr/>
                </a:tc>
                <a:tc>
                  <a:txBody>
                    <a:bodyPr/>
                    <a:lstStyle/>
                    <a:p>
                      <a:pPr>
                        <a:buNone/>
                      </a:pPr>
                      <a:r>
                        <a:rPr lang="en-US" sz="1400" dirty="0">
                          <a:latin typeface="Times New Roman" panose="02020603050405020304" pitchFamily="18" charset="0"/>
                          <a:cs typeface="Times New Roman" panose="02020603050405020304" pitchFamily="18" charset="0"/>
                        </a:rPr>
                        <a:t>Diabetes prediction using machine learning algorithms</a:t>
                      </a:r>
                    </a:p>
                  </a:txBody>
                  <a:tcPr/>
                </a:tc>
                <a:tc>
                  <a:txBody>
                    <a:bodyPr/>
                    <a:lstStyle/>
                    <a:p>
                      <a:pPr>
                        <a:buNone/>
                      </a:pPr>
                      <a:r>
                        <a:rPr lang="en-US"/>
                        <a:t> </a:t>
                      </a:r>
                      <a:r>
                        <a:rPr lang="en-US" sz="1400">
                          <a:latin typeface="Times New Roman" panose="02020603050405020304" pitchFamily="18" charset="0"/>
                          <a:cs typeface="Times New Roman" panose="02020603050405020304" pitchFamily="18" charset="0"/>
                        </a:rPr>
                        <a:t>Procedia Computer Science, 2019</a:t>
                      </a:r>
                    </a:p>
                  </a:txBody>
                  <a:tcPr/>
                </a:tc>
                <a:tc>
                  <a:txBody>
                    <a:bodyPr/>
                    <a:lstStyle/>
                    <a:p>
                      <a:pPr>
                        <a:buNone/>
                      </a:pPr>
                      <a:r>
                        <a:rPr lang="en-US" sz="1400" dirty="0">
                          <a:latin typeface="Times New Roman" panose="02020603050405020304" pitchFamily="18" charset="0"/>
                          <a:cs typeface="Times New Roman" panose="02020603050405020304" pitchFamily="18" charset="0"/>
                        </a:rPr>
                        <a:t>medical test,risk factor</a:t>
                      </a:r>
                    </a:p>
                  </a:txBody>
                  <a:tcPr/>
                </a:tc>
                <a:tc>
                  <a:txBody>
                    <a:bodyPr/>
                    <a:lstStyle/>
                    <a:p>
                      <a:pPr>
                        <a:buNone/>
                      </a:pPr>
                      <a:r>
                        <a:rPr lang="en-US" sz="1400">
                          <a:latin typeface="Times New Roman" panose="02020603050405020304" pitchFamily="18" charset="0"/>
                          <a:cs typeface="Times New Roman" panose="02020603050405020304" pitchFamily="18" charset="0"/>
                        </a:rPr>
                        <a:t>Big Data Analytics</a:t>
                      </a:r>
                    </a:p>
                  </a:txBody>
                  <a:tcPr/>
                </a:tc>
                <a:tc>
                  <a:txBody>
                    <a:bodyPr/>
                    <a:lstStyle/>
                    <a:p>
                      <a:pPr>
                        <a:buNone/>
                      </a:pPr>
                      <a:r>
                        <a:rPr lang="en-US" sz="1400" dirty="0">
                          <a:latin typeface="Times New Roman" panose="02020603050405020304" pitchFamily="18" charset="0"/>
                          <a:cs typeface="Times New Roman" panose="02020603050405020304" pitchFamily="18" charset="0"/>
                        </a:rPr>
                        <a:t>incomplete data,data quality issues,clinical validations</a:t>
                      </a:r>
                    </a:p>
                  </a:txBody>
                  <a:tcPr/>
                </a:tc>
                <a:extLst>
                  <a:ext uri="{0D108BD9-81ED-4DB2-BD59-A6C34878D82A}">
                    <a16:rowId xmlns:a16="http://schemas.microsoft.com/office/drawing/2014/main" val="10006"/>
                  </a:ext>
                </a:extLst>
              </a:tr>
            </a:tbl>
          </a:graphicData>
        </a:graphic>
      </p:graphicFrame>
      <p:sp>
        <p:nvSpPr>
          <p:cNvPr id="11266" name="TextBox 11"/>
          <p:cNvSpPr txBox="1"/>
          <p:nvPr/>
        </p:nvSpPr>
        <p:spPr>
          <a:xfrm>
            <a:off x="56515" y="0"/>
            <a:ext cx="9010650" cy="492125"/>
          </a:xfrm>
          <a:prstGeom prst="rect">
            <a:avLst/>
          </a:prstGeom>
          <a:solidFill>
            <a:srgbClr val="FF99CC"/>
          </a:solidFill>
          <a:ln w="9525" cap="flat" cmpd="sng">
            <a:solidFill>
              <a:schemeClr val="tx1"/>
            </a:solidFill>
            <a:prstDash val="solid"/>
            <a:miter/>
            <a:headEnd type="none" w="med" len="med"/>
            <a:tailEnd type="none" w="med" len="med"/>
          </a:ln>
        </p:spPr>
        <p:txBody>
          <a:bodyPr>
            <a:spAutoFit/>
          </a:bodyPr>
          <a:lstStyle/>
          <a:p>
            <a:pPr algn="ctr" eaLnBrk="1" hangingPunct="1">
              <a:buNone/>
            </a:pPr>
            <a:r>
              <a:rPr lang="en-US" altLang="en-US" sz="2600" b="1" dirty="0">
                <a:latin typeface="Times New Roman" panose="02020603050405020304" pitchFamily="18" charset="0"/>
                <a:cs typeface="Times New Roman" panose="02020603050405020304" pitchFamily="18" charset="0"/>
              </a:rPr>
              <a:t>LITERATURE SURVEY</a:t>
            </a:r>
            <a:endParaRPr lang="en-US" altLang="en-US" sz="2600" b="1" dirty="0">
              <a:latin typeface="Times New Roman" panose="02020603050405020304" pitchFamily="18" charset="0"/>
              <a:ea typeface="Times New Roman" panose="02020603050405020304" pitchFamily="18" charset="0"/>
            </a:endParaRPr>
          </a:p>
        </p:txBody>
      </p:sp>
      <p:sp>
        <p:nvSpPr>
          <p:cNvPr id="2" name="Content Placeholder 1"/>
          <p:cNvSpPr>
            <a:spLocks noGrp="1"/>
          </p:cNvSpPr>
          <p:nvPr>
            <p:ph sz="half" idx="2"/>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a:spLocks noChangeArrowheads="1"/>
          </p:cNvSpPr>
          <p:nvPr/>
        </p:nvSpPr>
        <p:spPr bwMode="auto">
          <a:xfrm>
            <a:off x="76200" y="25400"/>
            <a:ext cx="8915400" cy="492443"/>
          </a:xfrm>
          <a:prstGeom prst="rect">
            <a:avLst/>
          </a:prstGeom>
          <a:solidFill>
            <a:srgbClr val="FF99CC"/>
          </a:solidFill>
          <a:ln w="9525">
            <a:solidFill>
              <a:schemeClr val="tx1"/>
            </a:solidFill>
            <a:miter lim="800000"/>
          </a:ln>
        </p:spPr>
        <p:txBody>
          <a:bodyPr>
            <a:spAutoFit/>
          </a:bodyPr>
          <a:lstStyle/>
          <a:p>
            <a:pPr algn="ctr" eaLnBrk="1" hangingPunct="1"/>
            <a:r>
              <a:rPr lang="en-US" altLang="en-US" sz="2600" b="1" dirty="0">
                <a:latin typeface="Times New Roman" panose="02020603050405020304" pitchFamily="18" charset="0"/>
                <a:cs typeface="Times New Roman" panose="02020603050405020304" pitchFamily="18" charset="0"/>
              </a:rPr>
              <a:t>LIMITATIONS OF EXISTING SYSTEM</a:t>
            </a:r>
          </a:p>
        </p:txBody>
      </p:sp>
      <p:pic>
        <p:nvPicPr>
          <p:cNvPr id="3" name="Picture 5" descr="F:\To CEO Sir\MBU FINAL DOCUMENT-Sept 2021\MBU Logo.jpg"/>
          <p:cNvPicPr>
            <a:picLocks noChangeAspect="1" noChangeArrowheads="1"/>
          </p:cNvPicPr>
          <p:nvPr/>
        </p:nvPicPr>
        <p:blipFill>
          <a:blip r:embed="rId2"/>
          <a:srcRect t="24304" b="23544"/>
          <a:stretch>
            <a:fillRect/>
          </a:stretch>
        </p:blipFill>
        <p:spPr bwMode="auto">
          <a:xfrm>
            <a:off x="7124699" y="6207760"/>
            <a:ext cx="990601" cy="609600"/>
          </a:xfrm>
          <a:prstGeom prst="rect">
            <a:avLst/>
          </a:prstGeom>
          <a:noFill/>
          <a:ln w="9525">
            <a:noFill/>
            <a:miter lim="800000"/>
            <a:headEnd/>
            <a:tailEnd/>
          </a:ln>
        </p:spPr>
      </p:pic>
      <p:sp>
        <p:nvSpPr>
          <p:cNvPr id="5" name="Date Placeholder 4"/>
          <p:cNvSpPr>
            <a:spLocks noGrp="1"/>
          </p:cNvSpPr>
          <p:nvPr>
            <p:ph type="dt" sz="half" idx="10"/>
          </p:nvPr>
        </p:nvSpPr>
        <p:spPr/>
        <p:txBody>
          <a:bodyPr/>
          <a:lstStyle/>
          <a:p>
            <a:fld id="{BD89EEC8-25F9-4A18-A55A-8B3C18A227A0}" type="datetime1">
              <a:rPr lang="en-US" smtClean="0"/>
              <a:t>2/19/2024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10" name="TextBox 9"/>
          <p:cNvSpPr txBox="1"/>
          <p:nvPr/>
        </p:nvSpPr>
        <p:spPr>
          <a:xfrm>
            <a:off x="152400" y="1031557"/>
            <a:ext cx="8382000" cy="5355312"/>
          </a:xfrm>
          <a:prstGeom prst="rect">
            <a:avLst/>
          </a:prstGeom>
          <a:noFill/>
        </p:spPr>
        <p:txBody>
          <a:bodyPr wrap="square" rtlCol="0">
            <a:spAutoFit/>
          </a:bodyPr>
          <a:lstStyle/>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Every model has its own limitations</a:t>
            </a:r>
            <a:r>
              <a:rPr lang="en-IN" dirty="0"/>
              <a:t>, </a:t>
            </a:r>
            <a:r>
              <a:rPr lang="en-IN" dirty="0">
                <a:latin typeface="Times New Roman" panose="02020603050405020304" pitchFamily="18" charset="0"/>
                <a:cs typeface="Times New Roman" panose="02020603050405020304" pitchFamily="18" charset="0"/>
              </a:rPr>
              <a:t>For this model also it has some limitations to point out.</a:t>
            </a:r>
          </a:p>
          <a:p>
            <a:pPr marL="285750" indent="-285750" algn="just">
              <a:buFont typeface="Wingdings" panose="05000000000000000000" pitchFamily="2" charset="2"/>
              <a:buChar char="Ø"/>
            </a:pPr>
            <a:r>
              <a:rPr lang="en-IN" b="1" u="sng" dirty="0">
                <a:latin typeface="Times New Roman" panose="02020603050405020304" pitchFamily="18" charset="0"/>
                <a:cs typeface="Times New Roman" panose="02020603050405020304" pitchFamily="18" charset="0"/>
              </a:rPr>
              <a:t>Historical Data Limitations :</a:t>
            </a:r>
            <a:r>
              <a:rPr lang="en-IN" dirty="0">
                <a:latin typeface="Times New Roman" panose="02020603050405020304" pitchFamily="18" charset="0"/>
                <a:cs typeface="Times New Roman" panose="02020603050405020304" pitchFamily="18" charset="0"/>
              </a:rPr>
              <a:t>  Historical data plays a major role in Machine learning models. Historical data means past data. Especially machine learning models like diabetes risk prediction, heavily depends on past data.</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But sometimes it may predict accurately present or future health trends.</a:t>
            </a:r>
          </a:p>
          <a:p>
            <a:pPr marL="285750" indent="-285750" algn="just">
              <a:buFont typeface="Wingdings" panose="05000000000000000000" pitchFamily="2" charset="2"/>
              <a:buChar char="Ø"/>
            </a:pPr>
            <a:r>
              <a:rPr lang="en-IN" b="1" u="sng" dirty="0">
                <a:latin typeface="Times New Roman" panose="02020603050405020304" pitchFamily="18" charset="0"/>
                <a:cs typeface="Times New Roman" panose="02020603050405020304" pitchFamily="18" charset="0"/>
              </a:rPr>
              <a:t>Bias in Training Data:</a:t>
            </a:r>
            <a:r>
              <a:rPr lang="en-IN" dirty="0">
                <a:latin typeface="Times New Roman" panose="02020603050405020304" pitchFamily="18" charset="0"/>
                <a:cs typeface="Times New Roman" panose="02020603050405020304" pitchFamily="18" charset="0"/>
              </a:rPr>
              <a:t> Here bias means error, If the training data used to develop the model is biased, then it gives incorrect results.</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Because it cant make accurate predictions so, this fails overall model.</a:t>
            </a:r>
          </a:p>
          <a:p>
            <a:pPr marL="285750" indent="-285750" algn="just">
              <a:buFont typeface="Wingdings" panose="05000000000000000000" pitchFamily="2" charset="2"/>
              <a:buChar char="Ø"/>
            </a:pPr>
            <a:r>
              <a:rPr lang="en-IN" b="1" u="sng" dirty="0">
                <a:latin typeface="Times New Roman" panose="02020603050405020304" pitchFamily="18" charset="0"/>
                <a:cs typeface="Times New Roman" panose="02020603050405020304" pitchFamily="18" charset="0"/>
              </a:rPr>
              <a:t>Challenges with Lifestyle</a:t>
            </a:r>
            <a:r>
              <a:rPr lang="en-IN" dirty="0">
                <a:latin typeface="Times New Roman" panose="02020603050405020304" pitchFamily="18" charset="0"/>
                <a:cs typeface="Times New Roman" panose="02020603050405020304" pitchFamily="18" charset="0"/>
              </a:rPr>
              <a:t>: Even ML models also faces some complications in adapting to the changes in lifestyle. It includes changes like diet and exercise, where these factors are very crucial in diabetes risk. </a:t>
            </a:r>
          </a:p>
          <a:p>
            <a:pPr marL="285750" indent="-285750"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This may affect the model’s ability to provide accurate long-term predictions.</a:t>
            </a:r>
          </a:p>
          <a:p>
            <a:pPr marL="285750" indent="-285750" algn="just">
              <a:buFont typeface="Wingdings" panose="05000000000000000000" pitchFamily="2" charset="2"/>
              <a:buChar char="Ø"/>
            </a:pPr>
            <a:r>
              <a:rPr lang="en-IN" b="1" u="sng" dirty="0">
                <a:latin typeface="Times New Roman" panose="02020603050405020304" pitchFamily="18" charset="0"/>
                <a:cs typeface="Times New Roman" panose="02020603050405020304" pitchFamily="18" charset="0"/>
              </a:rPr>
              <a:t>Need for Regular Updates</a:t>
            </a:r>
            <a:r>
              <a:rPr lang="en-IN" dirty="0">
                <a:latin typeface="Times New Roman" panose="02020603050405020304" pitchFamily="18" charset="0"/>
                <a:cs typeface="Times New Roman" panose="02020603050405020304" pitchFamily="18" charset="0"/>
              </a:rPr>
              <a:t>: Health patterns and risk factors may not be same for long period of time. They changes over time so, ML modes needs to be updated on regular basis regarding these factors to stay relevant and more efficient in predicting diabetes risk based on the most recent data.</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Presentation_Template_-_Mini_Project_Review[1]</Template>
  <TotalTime>53</TotalTime>
  <Words>1624</Words>
  <Application>Microsoft Office PowerPoint</Application>
  <PresentationFormat>On-screen Show (4:3)</PresentationFormat>
  <Paragraphs>160</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Berlin Sans FB</vt:lpstr>
      <vt:lpstr>Calibri</vt:lpstr>
      <vt:lpstr>Georgia</vt:lpstr>
      <vt:lpstr>Segoe UI</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Kalyan Chilla</dc:creator>
  <cp:lastModifiedBy>Kalyan Chilla</cp:lastModifiedBy>
  <cp:revision>6</cp:revision>
  <dcterms:created xsi:type="dcterms:W3CDTF">2024-02-12T07:14:00Z</dcterms:created>
  <dcterms:modified xsi:type="dcterms:W3CDTF">2024-02-19T05:59:32Z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B3F24B1A8ECE4B1E9C667F9EA16575CB</vt:lpwstr>
  </property>
  <property fmtid="{D5CDD505-2E9C-101B-9397-08002B2CF9AE}" pid="3" name="KSOProductBuildVer">
    <vt:lpwstr>1033-11.2.0.11225</vt:lpwstr>
  </property>
</Properties>
</file>