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641" r:id="rId6"/>
    <p:sldId id="642" r:id="rId7"/>
    <p:sldId id="643" r:id="rId8"/>
    <p:sldId id="644" r:id="rId9"/>
  </p:sldIdLst>
  <p:sldSz cx="12192000" cy="6858000"/>
  <p:notesSz cx="6797675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47" userDrawn="1">
          <p15:clr>
            <a:srgbClr val="A4A3A4"/>
          </p15:clr>
        </p15:guide>
        <p15:guide id="3" pos="3568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1E"/>
    <a:srgbClr val="FF3300"/>
    <a:srgbClr val="E45A1C"/>
    <a:srgbClr val="C00000"/>
    <a:srgbClr val="FD3817"/>
    <a:srgbClr val="FF6600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43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403" y="53"/>
      </p:cViewPr>
      <p:guideLst>
        <p:guide orient="horz" pos="2160"/>
        <p:guide pos="4747"/>
        <p:guide pos="3568"/>
        <p:guide pos="302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D49C-3D13-4496-B71D-C7C91C0E7473}" type="datetimeFigureOut">
              <a:rPr lang="tr-TR" smtClean="0"/>
              <a:pPr/>
              <a:t>14.01.2024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8C4DD-77FB-42A7-8FB3-30F4FA7DE96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6534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A881-5083-DE48-ABEC-3BBCFF0919E0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13E2-069C-8C42-873A-D6FD27E29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513E2-069C-8C42-873A-D6FD27E298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9085B76-E107-481F-8984-78D875CA3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2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9085B76-E107-481F-8984-78D875CA3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5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9085B76-E107-481F-8984-78D875CA3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9085B76-E107-481F-8984-78D875CA3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4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6A83-18AA-49F5-B84A-BA7A88209473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5F9-F058-4058-BBF8-01102B4612E8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010-98FD-4D0B-8356-793BBA2A7B08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D55D-AC9F-4180-B8D2-A36994421723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FB5B-40AC-40F4-B33A-E99A94D717C4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3F38-5786-4BCD-88A7-9AF172001A59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1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SINGER MANUFACTURING COMPLEX</a:t>
            </a:r>
            <a:r>
              <a:rPr lang="tr-TR" sz="2400" b="1" dirty="0"/>
              <a:t>  </a:t>
            </a:r>
          </a:p>
          <a:p>
            <a:pPr algn="ctr"/>
            <a:r>
              <a:rPr lang="tr-TR" sz="2400" b="1" dirty="0"/>
              <a:t>BEFORE-AFTER KAIZEN </a:t>
            </a:r>
            <a:r>
              <a:rPr lang="en-US" sz="2000" b="1" dirty="0"/>
              <a:t> </a:t>
            </a:r>
            <a:endParaRPr lang="tr-TR" sz="24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804387" y="1220264"/>
            <a:ext cx="3037143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 </a:t>
            </a:r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97783" y="1220264"/>
            <a:ext cx="3080687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 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1D4-E92A-4F50-A297-2F0F48B8238A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88C2-7310-4CC2-921E-90DC413FCE54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84CB-C759-419F-AF0D-FC4E7B8F7FFB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62DD-2A73-4C71-9E84-BC9A8EBB1B36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4D53-F2A3-4558-B6B0-0FED1416070E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CF24-373A-4430-A887-C8237558002A}" type="datetime1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F0C2E-1F6E-DF4A-942C-24D3AED5AC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f5e44d408c0fccbbbb28e4ae" descr="{&quot;HashCode&quot;:-1580900748,&quot;Placement&quot;:&quot;Footer&quot;,&quot;Top&quot;:516.65155,&quot;Left&quot;:0.0,&quot;SlideWidth&quot;:960,&quot;SlideHeight&quot;:540}">
            <a:extLst>
              <a:ext uri="{FF2B5EF4-FFF2-40B4-BE49-F238E27FC236}">
                <a16:creationId xmlns:a16="http://schemas.microsoft.com/office/drawing/2014/main" id="{7AC6A5BC-1DBE-4AC6-B6BD-11B0BFC624C7}"/>
              </a:ext>
            </a:extLst>
          </p:cNvPr>
          <p:cNvSpPr txBox="1"/>
          <p:nvPr userDrawn="1"/>
        </p:nvSpPr>
        <p:spPr>
          <a:xfrm>
            <a:off x="0" y="6561475"/>
            <a:ext cx="179713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Sensitivity: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BEBD06-689C-B545-B542-5798077F7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bright="-3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236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33219" y="1518308"/>
            <a:ext cx="392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Respects The Globe, Respected Globally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F5E8F-073D-654A-BCC6-395A61D5DE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316" y="6353463"/>
            <a:ext cx="935428" cy="27158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08903CD-1C99-44E1-9F1B-552E21C2A5F2}"/>
              </a:ext>
            </a:extLst>
          </p:cNvPr>
          <p:cNvGrpSpPr/>
          <p:nvPr/>
        </p:nvGrpSpPr>
        <p:grpSpPr>
          <a:xfrm>
            <a:off x="3615016" y="629675"/>
            <a:ext cx="4961968" cy="665182"/>
            <a:chOff x="3960222" y="2961718"/>
            <a:chExt cx="4961968" cy="6651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0222" y="3005009"/>
              <a:ext cx="1748275" cy="62189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054092-16AE-4541-AF97-500EA2323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82005" y="3029041"/>
              <a:ext cx="2740185" cy="48092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6002BA-05DB-443E-A0CD-7BC41CBB80DB}"/>
                </a:ext>
              </a:extLst>
            </p:cNvPr>
            <p:cNvSpPr/>
            <p:nvPr/>
          </p:nvSpPr>
          <p:spPr>
            <a:xfrm>
              <a:off x="5922391" y="2961718"/>
              <a:ext cx="45719" cy="6218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57142" y="2956534"/>
            <a:ext cx="907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Thermoforming Body Liner Counting Project Problems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05315" y="635346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29</a:t>
            </a:r>
            <a:r>
              <a:rPr lang="en-US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Oct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4D06A-ECCA-4738-A60A-09AF9200ECE0}"/>
              </a:ext>
            </a:extLst>
          </p:cNvPr>
          <p:cNvSpPr txBox="1"/>
          <p:nvPr/>
        </p:nvSpPr>
        <p:spPr>
          <a:xfrm>
            <a:off x="4982547" y="362027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No#3</a:t>
            </a:r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71CB5CA-6911-E348-BD36-DED5837B6E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646" y="6353463"/>
            <a:ext cx="935428" cy="2715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4AA36-8FAE-4C18-828E-4F9ABFB8CE66}"/>
              </a:ext>
            </a:extLst>
          </p:cNvPr>
          <p:cNvGrpSpPr/>
          <p:nvPr/>
        </p:nvGrpSpPr>
        <p:grpSpPr>
          <a:xfrm>
            <a:off x="9522283" y="6356608"/>
            <a:ext cx="2198071" cy="387935"/>
            <a:chOff x="9901070" y="6425082"/>
            <a:chExt cx="2198071" cy="3879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73159D-CB77-3540-A321-C6E5C6D9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1070" y="6489255"/>
              <a:ext cx="804923" cy="28429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0A48039-7D20-43A3-A6D4-BDCBF69DF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68422" y="6499607"/>
              <a:ext cx="1230719" cy="2160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28471F-1BB4-413B-B0A4-3E2A07F6F32F}"/>
                </a:ext>
              </a:extLst>
            </p:cNvPr>
            <p:cNvSpPr/>
            <p:nvPr/>
          </p:nvSpPr>
          <p:spPr>
            <a:xfrm>
              <a:off x="10788170" y="6425082"/>
              <a:ext cx="36000" cy="3879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377731" y="6356608"/>
            <a:ext cx="2743200" cy="342900"/>
          </a:xfrm>
        </p:spPr>
        <p:txBody>
          <a:bodyPr/>
          <a:lstStyle/>
          <a:p>
            <a:fld id="{338F0C2E-1F6E-DF4A-942C-24D3AED5AC95}" type="slidenum">
              <a:rPr lang="en-US" sz="1800" b="1" smtClean="0">
                <a:solidFill>
                  <a:srgbClr val="FF0000"/>
                </a:solidFill>
              </a:rPr>
              <a:pPr/>
              <a:t>2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349135"/>
            <a:ext cx="7747461" cy="457200"/>
          </a:xfrm>
          <a:custGeom>
            <a:avLst/>
            <a:gdLst>
              <a:gd name="connsiteX0" fmla="*/ 0 w 7872153"/>
              <a:gd name="connsiteY0" fmla="*/ 0 h 457200"/>
              <a:gd name="connsiteX1" fmla="*/ 7872153 w 7872153"/>
              <a:gd name="connsiteY1" fmla="*/ 0 h 457200"/>
              <a:gd name="connsiteX2" fmla="*/ 7872153 w 7872153"/>
              <a:gd name="connsiteY2" fmla="*/ 457200 h 457200"/>
              <a:gd name="connsiteX3" fmla="*/ 0 w 7872153"/>
              <a:gd name="connsiteY3" fmla="*/ 457200 h 457200"/>
              <a:gd name="connsiteX4" fmla="*/ 0 w 7872153"/>
              <a:gd name="connsiteY4" fmla="*/ 0 h 457200"/>
              <a:gd name="connsiteX0" fmla="*/ 0 w 7872153"/>
              <a:gd name="connsiteY0" fmla="*/ 0 h 457200"/>
              <a:gd name="connsiteX1" fmla="*/ 6849687 w 7872153"/>
              <a:gd name="connsiteY1" fmla="*/ 0 h 457200"/>
              <a:gd name="connsiteX2" fmla="*/ 7872153 w 7872153"/>
              <a:gd name="connsiteY2" fmla="*/ 457200 h 457200"/>
              <a:gd name="connsiteX3" fmla="*/ 0 w 7872153"/>
              <a:gd name="connsiteY3" fmla="*/ 457200 h 457200"/>
              <a:gd name="connsiteX4" fmla="*/ 0 w 7872153"/>
              <a:gd name="connsiteY4" fmla="*/ 0 h 457200"/>
              <a:gd name="connsiteX0" fmla="*/ 0 w 8294037"/>
              <a:gd name="connsiteY0" fmla="*/ 0 h 457200"/>
              <a:gd name="connsiteX1" fmla="*/ 6849687 w 8294037"/>
              <a:gd name="connsiteY1" fmla="*/ 0 h 457200"/>
              <a:gd name="connsiteX2" fmla="*/ 8294037 w 8294037"/>
              <a:gd name="connsiteY2" fmla="*/ 457200 h 457200"/>
              <a:gd name="connsiteX3" fmla="*/ 0 w 8294037"/>
              <a:gd name="connsiteY3" fmla="*/ 457200 h 457200"/>
              <a:gd name="connsiteX4" fmla="*/ 0 w 8294037"/>
              <a:gd name="connsiteY4" fmla="*/ 0 h 457200"/>
              <a:gd name="connsiteX0" fmla="*/ 0 w 8886468"/>
              <a:gd name="connsiteY0" fmla="*/ 0 h 457200"/>
              <a:gd name="connsiteX1" fmla="*/ 6849687 w 8886468"/>
              <a:gd name="connsiteY1" fmla="*/ 0 h 457200"/>
              <a:gd name="connsiteX2" fmla="*/ 8886468 w 8886468"/>
              <a:gd name="connsiteY2" fmla="*/ 457200 h 457200"/>
              <a:gd name="connsiteX3" fmla="*/ 0 w 8886468"/>
              <a:gd name="connsiteY3" fmla="*/ 457200 h 457200"/>
              <a:gd name="connsiteX4" fmla="*/ 0 w 8886468"/>
              <a:gd name="connsiteY4" fmla="*/ 0 h 457200"/>
              <a:gd name="connsiteX0" fmla="*/ 0 w 8886468"/>
              <a:gd name="connsiteY0" fmla="*/ 0 h 457200"/>
              <a:gd name="connsiteX1" fmla="*/ 6517566 w 8886468"/>
              <a:gd name="connsiteY1" fmla="*/ 0 h 457200"/>
              <a:gd name="connsiteX2" fmla="*/ 8886468 w 8886468"/>
              <a:gd name="connsiteY2" fmla="*/ 457200 h 457200"/>
              <a:gd name="connsiteX3" fmla="*/ 0 w 8886468"/>
              <a:gd name="connsiteY3" fmla="*/ 457200 h 457200"/>
              <a:gd name="connsiteX4" fmla="*/ 0 w 8886468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68" h="457200">
                <a:moveTo>
                  <a:pt x="0" y="0"/>
                </a:moveTo>
                <a:lnTo>
                  <a:pt x="6517566" y="0"/>
                </a:lnTo>
                <a:lnTo>
                  <a:pt x="8886468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1: Counting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C2DF7-59F4-4287-AB84-15FCA7DB20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37" t="67159"/>
          <a:stretch/>
        </p:blipFill>
        <p:spPr>
          <a:xfrm>
            <a:off x="5623712" y="959862"/>
            <a:ext cx="6497219" cy="1341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FD01A8-8B61-473D-BD5B-C7E6F0E98006}"/>
              </a:ext>
            </a:extLst>
          </p:cNvPr>
          <p:cNvSpPr txBox="1"/>
          <p:nvPr/>
        </p:nvSpPr>
        <p:spPr>
          <a:xfrm>
            <a:off x="307910" y="1212980"/>
            <a:ext cx="50385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 </a:t>
            </a:r>
            <a:r>
              <a:rPr lang="en-US" b="1" i="0" u="sng" dirty="0">
                <a:effectLst/>
                <a:latin typeface="Söhne"/>
              </a:rPr>
              <a:t>Inaccurate Lower Body Count Reporting</a:t>
            </a:r>
          </a:p>
          <a:p>
            <a:pPr algn="l"/>
            <a:r>
              <a:rPr lang="en-US" i="0" dirty="0">
                <a:effectLst/>
                <a:latin typeface="Söhne"/>
              </a:rPr>
              <a:t>	</a:t>
            </a:r>
            <a:r>
              <a:rPr lang="en-US" b="0" i="0" dirty="0">
                <a:effectLst/>
                <a:latin typeface="Söhne"/>
              </a:rPr>
              <a:t>The recorded lower body counts inaccurately reflect the actual numbers.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2. </a:t>
            </a:r>
            <a:r>
              <a:rPr lang="en-US" b="1" i="0" u="sng" dirty="0">
                <a:effectLst/>
                <a:latin typeface="Söhne"/>
              </a:rPr>
              <a:t>Ineffective Detection of Short Solenoid Valve Activations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	The system exhibits limitations in accurately identifying all instances of brief solenoid valve activations.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3. </a:t>
            </a:r>
            <a:r>
              <a:rPr lang="en-US" b="1" i="0" u="sng" dirty="0">
                <a:effectLst/>
                <a:latin typeface="Söhne"/>
              </a:rPr>
              <a:t>Discrepancy in Production Quantity</a:t>
            </a: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	Between 11 am and 12 pm, the recorded system count of produced units is 14, which contrasts with the actual production quantity of 22 units.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659420-D1FB-40F1-8C5B-C08E3E78194B}"/>
              </a:ext>
            </a:extLst>
          </p:cNvPr>
          <p:cNvGrpSpPr/>
          <p:nvPr/>
        </p:nvGrpSpPr>
        <p:grpSpPr>
          <a:xfrm>
            <a:off x="5419295" y="2570177"/>
            <a:ext cx="4445193" cy="2877962"/>
            <a:chOff x="5882013" y="2570177"/>
            <a:chExt cx="4445193" cy="2877962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589AC3B1-7F34-4E2A-8A76-28013D5C57E4}"/>
                </a:ext>
              </a:extLst>
            </p:cNvPr>
            <p:cNvSpPr/>
            <p:nvPr/>
          </p:nvSpPr>
          <p:spPr>
            <a:xfrm>
              <a:off x="6690050" y="2570177"/>
              <a:ext cx="615820" cy="2328394"/>
            </a:xfrm>
            <a:prstGeom prst="downArrow">
              <a:avLst/>
            </a:prstGeom>
            <a:solidFill>
              <a:srgbClr val="E45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679EB5-0AE3-46C3-A38D-EBC20FBD86E3}"/>
                </a:ext>
              </a:extLst>
            </p:cNvPr>
            <p:cNvSpPr txBox="1"/>
            <p:nvPr/>
          </p:nvSpPr>
          <p:spPr>
            <a:xfrm>
              <a:off x="5882013" y="4797783"/>
              <a:ext cx="2266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Low Body Liner Count</a:t>
              </a:r>
            </a:p>
          </p:txBody>
        </p:sp>
        <p:sp>
          <p:nvSpPr>
            <p:cNvPr id="9" name="&quot;Not Allowed&quot; Symbol 8">
              <a:extLst>
                <a:ext uri="{FF2B5EF4-FFF2-40B4-BE49-F238E27FC236}">
                  <a16:creationId xmlns:a16="http://schemas.microsoft.com/office/drawing/2014/main" id="{3F917470-8814-459C-8E08-59751D5DC8AE}"/>
                </a:ext>
              </a:extLst>
            </p:cNvPr>
            <p:cNvSpPr/>
            <p:nvPr/>
          </p:nvSpPr>
          <p:spPr>
            <a:xfrm>
              <a:off x="8590462" y="3336638"/>
              <a:ext cx="1341771" cy="1341771"/>
            </a:xfrm>
            <a:prstGeom prst="noSmoking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114FC5-C900-485D-BB8E-0D7D3F8C2666}"/>
                </a:ext>
              </a:extLst>
            </p:cNvPr>
            <p:cNvSpPr txBox="1"/>
            <p:nvPr/>
          </p:nvSpPr>
          <p:spPr>
            <a:xfrm>
              <a:off x="8195490" y="4801808"/>
              <a:ext cx="2131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Missed solenoid activation detection</a:t>
              </a:r>
            </a:p>
          </p:txBody>
        </p:sp>
      </p:grpSp>
      <p:sp>
        <p:nvSpPr>
          <p:cNvPr id="12" name="Not Equal 11">
            <a:extLst>
              <a:ext uri="{FF2B5EF4-FFF2-40B4-BE49-F238E27FC236}">
                <a16:creationId xmlns:a16="http://schemas.microsoft.com/office/drawing/2014/main" id="{2CFDB295-3F2E-417D-81EA-2049C8D0F06C}"/>
              </a:ext>
            </a:extLst>
          </p:cNvPr>
          <p:cNvSpPr/>
          <p:nvPr/>
        </p:nvSpPr>
        <p:spPr>
          <a:xfrm>
            <a:off x="10327206" y="3573340"/>
            <a:ext cx="1303176" cy="755780"/>
          </a:xfrm>
          <a:prstGeom prst="mathNotEqual">
            <a:avLst/>
          </a:prstGeom>
          <a:solidFill>
            <a:srgbClr val="EAE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7FDE6-C375-4F96-9A98-90D7C5604907}"/>
              </a:ext>
            </a:extLst>
          </p:cNvPr>
          <p:cNvSpPr txBox="1"/>
          <p:nvPr/>
        </p:nvSpPr>
        <p:spPr>
          <a:xfrm>
            <a:off x="9864488" y="4795896"/>
            <a:ext cx="213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Actual ≠ Auto Count</a:t>
            </a:r>
          </a:p>
        </p:txBody>
      </p:sp>
    </p:spTree>
    <p:extLst>
      <p:ext uri="{BB962C8B-B14F-4D97-AF65-F5344CB8AC3E}">
        <p14:creationId xmlns:p14="http://schemas.microsoft.com/office/powerpoint/2010/main" val="189627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71CB5CA-6911-E348-BD36-DED5837B6E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646" y="6353463"/>
            <a:ext cx="935428" cy="2715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4AA36-8FAE-4C18-828E-4F9ABFB8CE66}"/>
              </a:ext>
            </a:extLst>
          </p:cNvPr>
          <p:cNvGrpSpPr/>
          <p:nvPr/>
        </p:nvGrpSpPr>
        <p:grpSpPr>
          <a:xfrm>
            <a:off x="9522283" y="6356608"/>
            <a:ext cx="2198071" cy="387935"/>
            <a:chOff x="9901070" y="6425082"/>
            <a:chExt cx="2198071" cy="3879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73159D-CB77-3540-A321-C6E5C6D9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1070" y="6489255"/>
              <a:ext cx="804923" cy="28429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0A48039-7D20-43A3-A6D4-BDCBF69DF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68422" y="6499607"/>
              <a:ext cx="1230719" cy="2160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28471F-1BB4-413B-B0A4-3E2A07F6F32F}"/>
                </a:ext>
              </a:extLst>
            </p:cNvPr>
            <p:cNvSpPr/>
            <p:nvPr/>
          </p:nvSpPr>
          <p:spPr>
            <a:xfrm>
              <a:off x="10788170" y="6425082"/>
              <a:ext cx="36000" cy="3879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377731" y="6356608"/>
            <a:ext cx="2743200" cy="342900"/>
          </a:xfrm>
        </p:spPr>
        <p:txBody>
          <a:bodyPr/>
          <a:lstStyle/>
          <a:p>
            <a:fld id="{338F0C2E-1F6E-DF4A-942C-24D3AED5AC95}" type="slidenum">
              <a:rPr lang="en-US" sz="1800" b="1" smtClean="0">
                <a:solidFill>
                  <a:srgbClr val="FF0000"/>
                </a:solidFill>
              </a:rPr>
              <a:pPr/>
              <a:t>3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349135"/>
            <a:ext cx="7747461" cy="457200"/>
          </a:xfrm>
          <a:custGeom>
            <a:avLst/>
            <a:gdLst>
              <a:gd name="connsiteX0" fmla="*/ 0 w 7872153"/>
              <a:gd name="connsiteY0" fmla="*/ 0 h 457200"/>
              <a:gd name="connsiteX1" fmla="*/ 7872153 w 7872153"/>
              <a:gd name="connsiteY1" fmla="*/ 0 h 457200"/>
              <a:gd name="connsiteX2" fmla="*/ 7872153 w 7872153"/>
              <a:gd name="connsiteY2" fmla="*/ 457200 h 457200"/>
              <a:gd name="connsiteX3" fmla="*/ 0 w 7872153"/>
              <a:gd name="connsiteY3" fmla="*/ 457200 h 457200"/>
              <a:gd name="connsiteX4" fmla="*/ 0 w 7872153"/>
              <a:gd name="connsiteY4" fmla="*/ 0 h 457200"/>
              <a:gd name="connsiteX0" fmla="*/ 0 w 7872153"/>
              <a:gd name="connsiteY0" fmla="*/ 0 h 457200"/>
              <a:gd name="connsiteX1" fmla="*/ 6849687 w 7872153"/>
              <a:gd name="connsiteY1" fmla="*/ 0 h 457200"/>
              <a:gd name="connsiteX2" fmla="*/ 7872153 w 7872153"/>
              <a:gd name="connsiteY2" fmla="*/ 457200 h 457200"/>
              <a:gd name="connsiteX3" fmla="*/ 0 w 7872153"/>
              <a:gd name="connsiteY3" fmla="*/ 457200 h 457200"/>
              <a:gd name="connsiteX4" fmla="*/ 0 w 7872153"/>
              <a:gd name="connsiteY4" fmla="*/ 0 h 457200"/>
              <a:gd name="connsiteX0" fmla="*/ 0 w 8294037"/>
              <a:gd name="connsiteY0" fmla="*/ 0 h 457200"/>
              <a:gd name="connsiteX1" fmla="*/ 6849687 w 8294037"/>
              <a:gd name="connsiteY1" fmla="*/ 0 h 457200"/>
              <a:gd name="connsiteX2" fmla="*/ 8294037 w 8294037"/>
              <a:gd name="connsiteY2" fmla="*/ 457200 h 457200"/>
              <a:gd name="connsiteX3" fmla="*/ 0 w 8294037"/>
              <a:gd name="connsiteY3" fmla="*/ 457200 h 457200"/>
              <a:gd name="connsiteX4" fmla="*/ 0 w 8294037"/>
              <a:gd name="connsiteY4" fmla="*/ 0 h 457200"/>
              <a:gd name="connsiteX0" fmla="*/ 0 w 8886468"/>
              <a:gd name="connsiteY0" fmla="*/ 0 h 457200"/>
              <a:gd name="connsiteX1" fmla="*/ 6849687 w 8886468"/>
              <a:gd name="connsiteY1" fmla="*/ 0 h 457200"/>
              <a:gd name="connsiteX2" fmla="*/ 8886468 w 8886468"/>
              <a:gd name="connsiteY2" fmla="*/ 457200 h 457200"/>
              <a:gd name="connsiteX3" fmla="*/ 0 w 8886468"/>
              <a:gd name="connsiteY3" fmla="*/ 457200 h 457200"/>
              <a:gd name="connsiteX4" fmla="*/ 0 w 8886468"/>
              <a:gd name="connsiteY4" fmla="*/ 0 h 457200"/>
              <a:gd name="connsiteX0" fmla="*/ 0 w 8886468"/>
              <a:gd name="connsiteY0" fmla="*/ 0 h 457200"/>
              <a:gd name="connsiteX1" fmla="*/ 6517566 w 8886468"/>
              <a:gd name="connsiteY1" fmla="*/ 0 h 457200"/>
              <a:gd name="connsiteX2" fmla="*/ 8886468 w 8886468"/>
              <a:gd name="connsiteY2" fmla="*/ 457200 h 457200"/>
              <a:gd name="connsiteX3" fmla="*/ 0 w 8886468"/>
              <a:gd name="connsiteY3" fmla="*/ 457200 h 457200"/>
              <a:gd name="connsiteX4" fmla="*/ 0 w 8886468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68" h="457200">
                <a:moveTo>
                  <a:pt x="0" y="0"/>
                </a:moveTo>
                <a:lnTo>
                  <a:pt x="6517566" y="0"/>
                </a:lnTo>
                <a:lnTo>
                  <a:pt x="8886468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 2: Data Logging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3360A-4FCD-4FF5-BC83-363DDEFD93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078"/>
          <a:stretch/>
        </p:blipFill>
        <p:spPr>
          <a:xfrm>
            <a:off x="6151804" y="806335"/>
            <a:ext cx="5969127" cy="3523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82981-9B00-4678-8723-C1B3D90C97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1132906"/>
            <a:ext cx="6277863" cy="32711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BB2DD35-FC4A-4B2A-82DA-041E279F9DBE}"/>
              </a:ext>
            </a:extLst>
          </p:cNvPr>
          <p:cNvSpPr/>
          <p:nvPr/>
        </p:nvSpPr>
        <p:spPr>
          <a:xfrm>
            <a:off x="214604" y="2567869"/>
            <a:ext cx="1940767" cy="23648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F87F0D-176A-4D88-9A5D-B80A3E47DCB3}"/>
              </a:ext>
            </a:extLst>
          </p:cNvPr>
          <p:cNvCxnSpPr>
            <a:stCxn id="8" idx="6"/>
          </p:cNvCxnSpPr>
          <p:nvPr/>
        </p:nvCxnSpPr>
        <p:spPr>
          <a:xfrm>
            <a:off x="2155371" y="2686111"/>
            <a:ext cx="5197151" cy="1046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F29B04-47A6-4E0D-A30A-1E1B8FE414CA}"/>
              </a:ext>
            </a:extLst>
          </p:cNvPr>
          <p:cNvCxnSpPr/>
          <p:nvPr/>
        </p:nvCxnSpPr>
        <p:spPr>
          <a:xfrm>
            <a:off x="2155371" y="2686111"/>
            <a:ext cx="6885992" cy="1046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6EB896-D034-4FCA-8D50-272B664DE93D}"/>
              </a:ext>
            </a:extLst>
          </p:cNvPr>
          <p:cNvSpPr txBox="1"/>
          <p:nvPr/>
        </p:nvSpPr>
        <p:spPr>
          <a:xfrm>
            <a:off x="74645" y="4665306"/>
            <a:ext cx="699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Service – IFTTT used to send data from the Microcontroller to Google Sheets has changed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necessary services are now available in the subscription based category.</a:t>
            </a:r>
          </a:p>
        </p:txBody>
      </p:sp>
    </p:spTree>
    <p:extLst>
      <p:ext uri="{BB962C8B-B14F-4D97-AF65-F5344CB8AC3E}">
        <p14:creationId xmlns:p14="http://schemas.microsoft.com/office/powerpoint/2010/main" val="386482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71CB5CA-6911-E348-BD36-DED5837B6E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646" y="6353463"/>
            <a:ext cx="935428" cy="2715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4AA36-8FAE-4C18-828E-4F9ABFB8CE66}"/>
              </a:ext>
            </a:extLst>
          </p:cNvPr>
          <p:cNvGrpSpPr/>
          <p:nvPr/>
        </p:nvGrpSpPr>
        <p:grpSpPr>
          <a:xfrm>
            <a:off x="9522283" y="6356608"/>
            <a:ext cx="2198071" cy="387935"/>
            <a:chOff x="9901070" y="6425082"/>
            <a:chExt cx="2198071" cy="3879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73159D-CB77-3540-A321-C6E5C6D9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1070" y="6489255"/>
              <a:ext cx="804923" cy="28429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0A48039-7D20-43A3-A6D4-BDCBF69DF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68422" y="6499607"/>
              <a:ext cx="1230719" cy="2160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28471F-1BB4-413B-B0A4-3E2A07F6F32F}"/>
                </a:ext>
              </a:extLst>
            </p:cNvPr>
            <p:cNvSpPr/>
            <p:nvPr/>
          </p:nvSpPr>
          <p:spPr>
            <a:xfrm>
              <a:off x="10788170" y="6425082"/>
              <a:ext cx="36000" cy="3879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377731" y="6356608"/>
            <a:ext cx="2743200" cy="342900"/>
          </a:xfrm>
        </p:spPr>
        <p:txBody>
          <a:bodyPr/>
          <a:lstStyle/>
          <a:p>
            <a:fld id="{338F0C2E-1F6E-DF4A-942C-24D3AED5AC95}" type="slidenum">
              <a:rPr lang="en-US" sz="1800" b="1" smtClean="0">
                <a:solidFill>
                  <a:srgbClr val="FF0000"/>
                </a:solidFill>
              </a:rPr>
              <a:pPr/>
              <a:t>4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349135"/>
            <a:ext cx="7747461" cy="457200"/>
          </a:xfrm>
          <a:custGeom>
            <a:avLst/>
            <a:gdLst>
              <a:gd name="connsiteX0" fmla="*/ 0 w 7872153"/>
              <a:gd name="connsiteY0" fmla="*/ 0 h 457200"/>
              <a:gd name="connsiteX1" fmla="*/ 7872153 w 7872153"/>
              <a:gd name="connsiteY1" fmla="*/ 0 h 457200"/>
              <a:gd name="connsiteX2" fmla="*/ 7872153 w 7872153"/>
              <a:gd name="connsiteY2" fmla="*/ 457200 h 457200"/>
              <a:gd name="connsiteX3" fmla="*/ 0 w 7872153"/>
              <a:gd name="connsiteY3" fmla="*/ 457200 h 457200"/>
              <a:gd name="connsiteX4" fmla="*/ 0 w 7872153"/>
              <a:gd name="connsiteY4" fmla="*/ 0 h 457200"/>
              <a:gd name="connsiteX0" fmla="*/ 0 w 7872153"/>
              <a:gd name="connsiteY0" fmla="*/ 0 h 457200"/>
              <a:gd name="connsiteX1" fmla="*/ 6849687 w 7872153"/>
              <a:gd name="connsiteY1" fmla="*/ 0 h 457200"/>
              <a:gd name="connsiteX2" fmla="*/ 7872153 w 7872153"/>
              <a:gd name="connsiteY2" fmla="*/ 457200 h 457200"/>
              <a:gd name="connsiteX3" fmla="*/ 0 w 7872153"/>
              <a:gd name="connsiteY3" fmla="*/ 457200 h 457200"/>
              <a:gd name="connsiteX4" fmla="*/ 0 w 7872153"/>
              <a:gd name="connsiteY4" fmla="*/ 0 h 457200"/>
              <a:gd name="connsiteX0" fmla="*/ 0 w 8294037"/>
              <a:gd name="connsiteY0" fmla="*/ 0 h 457200"/>
              <a:gd name="connsiteX1" fmla="*/ 6849687 w 8294037"/>
              <a:gd name="connsiteY1" fmla="*/ 0 h 457200"/>
              <a:gd name="connsiteX2" fmla="*/ 8294037 w 8294037"/>
              <a:gd name="connsiteY2" fmla="*/ 457200 h 457200"/>
              <a:gd name="connsiteX3" fmla="*/ 0 w 8294037"/>
              <a:gd name="connsiteY3" fmla="*/ 457200 h 457200"/>
              <a:gd name="connsiteX4" fmla="*/ 0 w 8294037"/>
              <a:gd name="connsiteY4" fmla="*/ 0 h 457200"/>
              <a:gd name="connsiteX0" fmla="*/ 0 w 8886468"/>
              <a:gd name="connsiteY0" fmla="*/ 0 h 457200"/>
              <a:gd name="connsiteX1" fmla="*/ 6849687 w 8886468"/>
              <a:gd name="connsiteY1" fmla="*/ 0 h 457200"/>
              <a:gd name="connsiteX2" fmla="*/ 8886468 w 8886468"/>
              <a:gd name="connsiteY2" fmla="*/ 457200 h 457200"/>
              <a:gd name="connsiteX3" fmla="*/ 0 w 8886468"/>
              <a:gd name="connsiteY3" fmla="*/ 457200 h 457200"/>
              <a:gd name="connsiteX4" fmla="*/ 0 w 8886468"/>
              <a:gd name="connsiteY4" fmla="*/ 0 h 457200"/>
              <a:gd name="connsiteX0" fmla="*/ 0 w 8886468"/>
              <a:gd name="connsiteY0" fmla="*/ 0 h 457200"/>
              <a:gd name="connsiteX1" fmla="*/ 6517566 w 8886468"/>
              <a:gd name="connsiteY1" fmla="*/ 0 h 457200"/>
              <a:gd name="connsiteX2" fmla="*/ 8886468 w 8886468"/>
              <a:gd name="connsiteY2" fmla="*/ 457200 h 457200"/>
              <a:gd name="connsiteX3" fmla="*/ 0 w 8886468"/>
              <a:gd name="connsiteY3" fmla="*/ 457200 h 457200"/>
              <a:gd name="connsiteX4" fmla="*/ 0 w 8886468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68" h="457200">
                <a:moveTo>
                  <a:pt x="0" y="0"/>
                </a:moveTo>
                <a:lnTo>
                  <a:pt x="6517566" y="0"/>
                </a:lnTo>
                <a:lnTo>
                  <a:pt x="8886468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Probable Solutions to Problem 1</a:t>
            </a:r>
          </a:p>
        </p:txBody>
      </p:sp>
    </p:spTree>
    <p:extLst>
      <p:ext uri="{BB962C8B-B14F-4D97-AF65-F5344CB8AC3E}">
        <p14:creationId xmlns:p14="http://schemas.microsoft.com/office/powerpoint/2010/main" val="33075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71CB5CA-6911-E348-BD36-DED5837B6E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646" y="6353463"/>
            <a:ext cx="935428" cy="2715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4AA36-8FAE-4C18-828E-4F9ABFB8CE66}"/>
              </a:ext>
            </a:extLst>
          </p:cNvPr>
          <p:cNvGrpSpPr/>
          <p:nvPr/>
        </p:nvGrpSpPr>
        <p:grpSpPr>
          <a:xfrm>
            <a:off x="9522283" y="6356608"/>
            <a:ext cx="2198071" cy="387935"/>
            <a:chOff x="9901070" y="6425082"/>
            <a:chExt cx="2198071" cy="3879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73159D-CB77-3540-A321-C6E5C6D9E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1070" y="6489255"/>
              <a:ext cx="804923" cy="28429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0A48039-7D20-43A3-A6D4-BDCBF69DF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68422" y="6499607"/>
              <a:ext cx="1230719" cy="2160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28471F-1BB4-413B-B0A4-3E2A07F6F32F}"/>
                </a:ext>
              </a:extLst>
            </p:cNvPr>
            <p:cNvSpPr/>
            <p:nvPr/>
          </p:nvSpPr>
          <p:spPr>
            <a:xfrm>
              <a:off x="10788170" y="6425082"/>
              <a:ext cx="36000" cy="3879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377731" y="6356608"/>
            <a:ext cx="2743200" cy="342900"/>
          </a:xfrm>
        </p:spPr>
        <p:txBody>
          <a:bodyPr/>
          <a:lstStyle/>
          <a:p>
            <a:fld id="{338F0C2E-1F6E-DF4A-942C-24D3AED5AC95}" type="slidenum">
              <a:rPr lang="en-US" sz="1800" b="1" smtClean="0">
                <a:solidFill>
                  <a:srgbClr val="FF0000"/>
                </a:solidFill>
              </a:rPr>
              <a:pPr/>
              <a:t>5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349135"/>
            <a:ext cx="7747461" cy="457200"/>
          </a:xfrm>
          <a:custGeom>
            <a:avLst/>
            <a:gdLst>
              <a:gd name="connsiteX0" fmla="*/ 0 w 7872153"/>
              <a:gd name="connsiteY0" fmla="*/ 0 h 457200"/>
              <a:gd name="connsiteX1" fmla="*/ 7872153 w 7872153"/>
              <a:gd name="connsiteY1" fmla="*/ 0 h 457200"/>
              <a:gd name="connsiteX2" fmla="*/ 7872153 w 7872153"/>
              <a:gd name="connsiteY2" fmla="*/ 457200 h 457200"/>
              <a:gd name="connsiteX3" fmla="*/ 0 w 7872153"/>
              <a:gd name="connsiteY3" fmla="*/ 457200 h 457200"/>
              <a:gd name="connsiteX4" fmla="*/ 0 w 7872153"/>
              <a:gd name="connsiteY4" fmla="*/ 0 h 457200"/>
              <a:gd name="connsiteX0" fmla="*/ 0 w 7872153"/>
              <a:gd name="connsiteY0" fmla="*/ 0 h 457200"/>
              <a:gd name="connsiteX1" fmla="*/ 6849687 w 7872153"/>
              <a:gd name="connsiteY1" fmla="*/ 0 h 457200"/>
              <a:gd name="connsiteX2" fmla="*/ 7872153 w 7872153"/>
              <a:gd name="connsiteY2" fmla="*/ 457200 h 457200"/>
              <a:gd name="connsiteX3" fmla="*/ 0 w 7872153"/>
              <a:gd name="connsiteY3" fmla="*/ 457200 h 457200"/>
              <a:gd name="connsiteX4" fmla="*/ 0 w 7872153"/>
              <a:gd name="connsiteY4" fmla="*/ 0 h 457200"/>
              <a:gd name="connsiteX0" fmla="*/ 0 w 8294037"/>
              <a:gd name="connsiteY0" fmla="*/ 0 h 457200"/>
              <a:gd name="connsiteX1" fmla="*/ 6849687 w 8294037"/>
              <a:gd name="connsiteY1" fmla="*/ 0 h 457200"/>
              <a:gd name="connsiteX2" fmla="*/ 8294037 w 8294037"/>
              <a:gd name="connsiteY2" fmla="*/ 457200 h 457200"/>
              <a:gd name="connsiteX3" fmla="*/ 0 w 8294037"/>
              <a:gd name="connsiteY3" fmla="*/ 457200 h 457200"/>
              <a:gd name="connsiteX4" fmla="*/ 0 w 8294037"/>
              <a:gd name="connsiteY4" fmla="*/ 0 h 457200"/>
              <a:gd name="connsiteX0" fmla="*/ 0 w 8886468"/>
              <a:gd name="connsiteY0" fmla="*/ 0 h 457200"/>
              <a:gd name="connsiteX1" fmla="*/ 6849687 w 8886468"/>
              <a:gd name="connsiteY1" fmla="*/ 0 h 457200"/>
              <a:gd name="connsiteX2" fmla="*/ 8886468 w 8886468"/>
              <a:gd name="connsiteY2" fmla="*/ 457200 h 457200"/>
              <a:gd name="connsiteX3" fmla="*/ 0 w 8886468"/>
              <a:gd name="connsiteY3" fmla="*/ 457200 h 457200"/>
              <a:gd name="connsiteX4" fmla="*/ 0 w 8886468"/>
              <a:gd name="connsiteY4" fmla="*/ 0 h 457200"/>
              <a:gd name="connsiteX0" fmla="*/ 0 w 8886468"/>
              <a:gd name="connsiteY0" fmla="*/ 0 h 457200"/>
              <a:gd name="connsiteX1" fmla="*/ 6517566 w 8886468"/>
              <a:gd name="connsiteY1" fmla="*/ 0 h 457200"/>
              <a:gd name="connsiteX2" fmla="*/ 8886468 w 8886468"/>
              <a:gd name="connsiteY2" fmla="*/ 457200 h 457200"/>
              <a:gd name="connsiteX3" fmla="*/ 0 w 8886468"/>
              <a:gd name="connsiteY3" fmla="*/ 457200 h 457200"/>
              <a:gd name="connsiteX4" fmla="*/ 0 w 8886468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468" h="457200">
                <a:moveTo>
                  <a:pt x="0" y="0"/>
                </a:moveTo>
                <a:lnTo>
                  <a:pt x="6517566" y="0"/>
                </a:lnTo>
                <a:lnTo>
                  <a:pt x="8886468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6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430C2E2D943946A2E83247C073C49D" ma:contentTypeVersion="0" ma:contentTypeDescription="Create a new document." ma:contentTypeScope="" ma:versionID="bc001728512e93cb3d37caeff749b53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1CE522-F05A-44A8-9DFE-DCD281D7E6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B01ADC-DC12-4D04-A2CA-B3BE3CD5E9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160E4F-7BF8-41CD-87D7-D38768EB6220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44396</TotalTime>
  <Words>160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160170119055 Himel Roy Sourov</dc:creator>
  <cp:lastModifiedBy>Abu Bakr Siddique</cp:lastModifiedBy>
  <cp:revision>1112</cp:revision>
  <cp:lastPrinted>2020-04-21T18:28:41Z</cp:lastPrinted>
  <dcterms:created xsi:type="dcterms:W3CDTF">2018-01-31T08:56:02Z</dcterms:created>
  <dcterms:modified xsi:type="dcterms:W3CDTF">2024-01-14T07:06:00Z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0x010100E3430C2E2D943946A2E83247C073C49D</vt:lpwstr>
  </property>
  <property fmtid="{D5CDD505-2E9C-101B-9397-08002B2CF9AE}" pid="3" name="MSIP_Label_ac665c9f-569c-4a87-a455-71e29ccca6d9_Enabled">
    <vt:lpwstr>True</vt:lpwstr>
  </property>
  <property fmtid="{D5CDD505-2E9C-101B-9397-08002B2CF9AE}" pid="4" name="MSIP_Label_ac665c9f-569c-4a87-a455-71e29ccca6d9_SiteId">
    <vt:lpwstr>ef5926db-9bdf-4f9f-9066-d8e7f03943f7</vt:lpwstr>
  </property>
  <property fmtid="{D5CDD505-2E9C-101B-9397-08002B2CF9AE}" pid="5" name="MSIP_Label_ac665c9f-569c-4a87-a455-71e29ccca6d9_Ref">
    <vt:lpwstr>https://api.informationprotection.azure.com/api/ef5926db-9bdf-4f9f-9066-d8e7f03943f7</vt:lpwstr>
  </property>
  <property fmtid="{D5CDD505-2E9C-101B-9397-08002B2CF9AE}" pid="6" name="MSIP_Label_ac665c9f-569c-4a87-a455-71e29ccca6d9_Owner">
    <vt:lpwstr>AR431973@arcelik.com</vt:lpwstr>
  </property>
  <property fmtid="{D5CDD505-2E9C-101B-9397-08002B2CF9AE}" pid="7" name="MSIP_Label_ac665c9f-569c-4a87-a455-71e29ccca6d9_SetDate">
    <vt:lpwstr>2019-06-14T05:24:52.9805295+03:00</vt:lpwstr>
  </property>
  <property fmtid="{D5CDD505-2E9C-101B-9397-08002B2CF9AE}" pid="8" name="MSIP_Label_ac665c9f-569c-4a87-a455-71e29ccca6d9_Name">
    <vt:lpwstr>Confidential</vt:lpwstr>
  </property>
  <property fmtid="{D5CDD505-2E9C-101B-9397-08002B2CF9AE}" pid="9" name="MSIP_Label_ac665c9f-569c-4a87-a455-71e29ccca6d9_Application">
    <vt:lpwstr>Microsoft Azure Information Protection</vt:lpwstr>
  </property>
  <property fmtid="{D5CDD505-2E9C-101B-9397-08002B2CF9AE}" pid="10" name="MSIP_Label_ac665c9f-569c-4a87-a455-71e29ccca6d9_Extended_MSFT_Method">
    <vt:lpwstr>Manual</vt:lpwstr>
  </property>
  <property fmtid="{D5CDD505-2E9C-101B-9397-08002B2CF9AE}" pid="11" name="Sensitivity">
    <vt:lpwstr>Confidential</vt:lpwstr>
  </property>
</Properties>
</file>