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AA868-0434-49CB-B745-EF3D07B0FBC1}"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116445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AA868-0434-49CB-B745-EF3D07B0FBC1}"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283241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A1AA868-0434-49CB-B745-EF3D07B0FBC1}" type="datetimeFigureOut">
              <a:rPr lang="en-IN" smtClean="0"/>
              <a:t>26-08-2022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32889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AA868-0434-49CB-B745-EF3D07B0FBC1}"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103925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A1AA868-0434-49CB-B745-EF3D07B0FBC1}" type="datetimeFigureOut">
              <a:rPr lang="en-IN" smtClean="0"/>
              <a:t>26-08-2022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67C70A2-AAFD-453A-B3D7-CFA8A464152E}" type="slidenum">
              <a:rPr lang="en-IN" smtClean="0"/>
              <a:t>‹#›</a:t>
            </a:fld>
            <a:endParaRPr lang="en-IN"/>
          </a:p>
        </p:txBody>
      </p:sp>
    </p:spTree>
    <p:extLst>
      <p:ext uri="{BB962C8B-B14F-4D97-AF65-F5344CB8AC3E}">
        <p14:creationId xmlns:p14="http://schemas.microsoft.com/office/powerpoint/2010/main" val="3582621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AA868-0434-49CB-B745-EF3D07B0FBC1}"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406686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AA868-0434-49CB-B745-EF3D07B0FBC1}" type="datetimeFigureOut">
              <a:rPr lang="en-IN" smtClean="0"/>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92771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AA868-0434-49CB-B745-EF3D07B0FBC1}" type="datetimeFigureOut">
              <a:rPr lang="en-IN" smtClean="0"/>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1388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AA868-0434-49CB-B745-EF3D07B0FBC1}" type="datetimeFigureOut">
              <a:rPr lang="en-IN" smtClean="0"/>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95659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1AA868-0434-49CB-B745-EF3D07B0FBC1}"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287625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1AA868-0434-49CB-B745-EF3D07B0FBC1}"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C70A2-AAFD-453A-B3D7-CFA8A464152E}" type="slidenum">
              <a:rPr lang="en-IN" smtClean="0"/>
              <a:t>‹#›</a:t>
            </a:fld>
            <a:endParaRPr lang="en-IN"/>
          </a:p>
        </p:txBody>
      </p:sp>
    </p:spTree>
    <p:extLst>
      <p:ext uri="{BB962C8B-B14F-4D97-AF65-F5344CB8AC3E}">
        <p14:creationId xmlns:p14="http://schemas.microsoft.com/office/powerpoint/2010/main" val="2233353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A1AA868-0434-49CB-B745-EF3D07B0FBC1}" type="datetimeFigureOut">
              <a:rPr lang="en-IN" smtClean="0"/>
              <a:t>26-08-2022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67C70A2-AAFD-453A-B3D7-CFA8A464152E}" type="slidenum">
              <a:rPr lang="en-IN" smtClean="0"/>
              <a:t>‹#›</a:t>
            </a:fld>
            <a:endParaRPr lang="en-IN"/>
          </a:p>
        </p:txBody>
      </p:sp>
    </p:spTree>
    <p:extLst>
      <p:ext uri="{BB962C8B-B14F-4D97-AF65-F5344CB8AC3E}">
        <p14:creationId xmlns:p14="http://schemas.microsoft.com/office/powerpoint/2010/main" val="36582038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artificial-intelligence-tutorial" TargetMode="External"/><Relationship Id="rId2" Type="http://schemas.openxmlformats.org/officeDocument/2006/relationships/hyperlink" Target="https://www.javatpoint.com/data-science" TargetMode="External"/><Relationship Id="rId1" Type="http://schemas.openxmlformats.org/officeDocument/2006/relationships/slideLayout" Target="../slideLayouts/slideLayout1.xml"/><Relationship Id="rId6" Type="http://schemas.openxmlformats.org/officeDocument/2006/relationships/hyperlink" Target="https://www.javatpoint.com/iot-internet-of-things" TargetMode="External"/><Relationship Id="rId5" Type="http://schemas.openxmlformats.org/officeDocument/2006/relationships/hyperlink" Target="https://www.javatpoint.com/robotics-tutorial" TargetMode="External"/><Relationship Id="rId4" Type="http://schemas.openxmlformats.org/officeDocument/2006/relationships/hyperlink" Target="https://www.javatpoint.com/mach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64FA-2803-405C-9161-444A22D5E402}"/>
              </a:ext>
            </a:extLst>
          </p:cNvPr>
          <p:cNvSpPr>
            <a:spLocks noGrp="1"/>
          </p:cNvSpPr>
          <p:nvPr>
            <p:ph type="ctrTitle"/>
          </p:nvPr>
        </p:nvSpPr>
        <p:spPr/>
        <p:txBody>
          <a:bodyPr/>
          <a:lstStyle/>
          <a:p>
            <a:r>
              <a:rPr lang="en-US" dirty="0"/>
              <a:t>Python</a:t>
            </a:r>
            <a:endParaRPr lang="en-IN" dirty="0"/>
          </a:p>
        </p:txBody>
      </p:sp>
      <p:sp>
        <p:nvSpPr>
          <p:cNvPr id="3" name="Subtitle 2">
            <a:extLst>
              <a:ext uri="{FF2B5EF4-FFF2-40B4-BE49-F238E27FC236}">
                <a16:creationId xmlns:a16="http://schemas.microsoft.com/office/drawing/2014/main" id="{66E23F0D-3B05-4FC0-9A20-4867A72D8A51}"/>
              </a:ext>
            </a:extLst>
          </p:cNvPr>
          <p:cNvSpPr>
            <a:spLocks noGrp="1"/>
          </p:cNvSpPr>
          <p:nvPr>
            <p:ph type="subTitle" idx="1"/>
          </p:nvPr>
        </p:nvSpPr>
        <p:spPr>
          <a:xfrm>
            <a:off x="1524000" y="4031761"/>
            <a:ext cx="9144000" cy="1309255"/>
          </a:xfrm>
        </p:spPr>
        <p:txBody>
          <a:bodyPr/>
          <a:lstStyle/>
          <a:p>
            <a:r>
              <a:rPr lang="en-US" dirty="0"/>
              <a:t>Python is a popular programming language. It was created by Guido van Rossum, and released in 1991.</a:t>
            </a:r>
            <a:endParaRPr lang="en-IN" dirty="0"/>
          </a:p>
        </p:txBody>
      </p:sp>
      <p:sp>
        <p:nvSpPr>
          <p:cNvPr id="4" name="TextBox 3">
            <a:extLst>
              <a:ext uri="{FF2B5EF4-FFF2-40B4-BE49-F238E27FC236}">
                <a16:creationId xmlns:a16="http://schemas.microsoft.com/office/drawing/2014/main" id="{D264401D-811B-44B3-B328-03521DA27E72}"/>
              </a:ext>
            </a:extLst>
          </p:cNvPr>
          <p:cNvSpPr txBox="1"/>
          <p:nvPr/>
        </p:nvSpPr>
        <p:spPr>
          <a:xfrm>
            <a:off x="1651247" y="284085"/>
            <a:ext cx="9729926" cy="923330"/>
          </a:xfrm>
          <a:prstGeom prst="rect">
            <a:avLst/>
          </a:prstGeom>
          <a:noFill/>
        </p:spPr>
        <p:txBody>
          <a:bodyPr wrap="square" rtlCol="0">
            <a:spAutoFit/>
          </a:bodyPr>
          <a:lstStyle/>
          <a:p>
            <a:pPr algn="ctr"/>
            <a:r>
              <a:rPr lang="en-US" sz="5400" b="1" dirty="0">
                <a:latin typeface="Arial Black" panose="020B0A04020102020204" pitchFamily="34" charset="0"/>
              </a:rPr>
              <a:t>INTRODUCTION</a:t>
            </a:r>
            <a:endParaRPr lang="en-IN" sz="5400" b="1" dirty="0">
              <a:latin typeface="Arial Black" panose="020B0A04020102020204" pitchFamily="34" charset="0"/>
            </a:endParaRPr>
          </a:p>
        </p:txBody>
      </p:sp>
    </p:spTree>
    <p:extLst>
      <p:ext uri="{BB962C8B-B14F-4D97-AF65-F5344CB8AC3E}">
        <p14:creationId xmlns:p14="http://schemas.microsoft.com/office/powerpoint/2010/main" val="310116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64FA-2803-405C-9161-444A22D5E402}"/>
              </a:ext>
            </a:extLst>
          </p:cNvPr>
          <p:cNvSpPr>
            <a:spLocks noGrp="1"/>
          </p:cNvSpPr>
          <p:nvPr>
            <p:ph type="ctrTitle"/>
          </p:nvPr>
        </p:nvSpPr>
        <p:spPr>
          <a:xfrm>
            <a:off x="365759" y="1171904"/>
            <a:ext cx="11471565" cy="3151521"/>
          </a:xfrm>
        </p:spPr>
        <p:txBody>
          <a:bodyPr>
            <a:normAutofit/>
          </a:bodyPr>
          <a:lstStyle/>
          <a:p>
            <a:pPr algn="l"/>
            <a:r>
              <a:rPr lang="en-US" sz="1600" b="1" dirty="0">
                <a:solidFill>
                  <a:srgbClr val="92D050"/>
                </a:solidFill>
              </a:rPr>
              <a:t>It is used for</a:t>
            </a:r>
            <a:r>
              <a:rPr lang="en-US" sz="1600" dirty="0">
                <a:solidFill>
                  <a:srgbClr val="92D050"/>
                </a:solidFill>
              </a:rPr>
              <a:t>:</a:t>
            </a:r>
            <a:br>
              <a:rPr lang="en-US" sz="1600" dirty="0">
                <a:solidFill>
                  <a:srgbClr val="92D050"/>
                </a:solidFill>
              </a:rPr>
            </a:br>
            <a:br>
              <a:rPr lang="en-US" sz="1600" dirty="0">
                <a:solidFill>
                  <a:srgbClr val="92D050"/>
                </a:solidFill>
              </a:rPr>
            </a:br>
            <a:r>
              <a:rPr lang="en-US" sz="1400" cap="none" dirty="0">
                <a:solidFill>
                  <a:srgbClr val="002060"/>
                </a:solidFill>
              </a:rPr>
              <a:t>Desktop Applications</a:t>
            </a:r>
            <a:br>
              <a:rPr lang="en-US" sz="1400" cap="none" dirty="0">
                <a:solidFill>
                  <a:srgbClr val="002060"/>
                </a:solidFill>
              </a:rPr>
            </a:br>
            <a:r>
              <a:rPr lang="en-US" sz="1400" cap="none" dirty="0">
                <a:solidFill>
                  <a:srgbClr val="002060"/>
                </a:solidFill>
              </a:rPr>
              <a:t>Web Applications</a:t>
            </a:r>
            <a:br>
              <a:rPr lang="en-US" sz="1400" cap="none" dirty="0">
                <a:solidFill>
                  <a:srgbClr val="002060"/>
                </a:solidFill>
              </a:rPr>
            </a:br>
            <a:r>
              <a:rPr lang="en-US" sz="1400" cap="none" dirty="0">
                <a:solidFill>
                  <a:srgbClr val="002060"/>
                </a:solidFill>
                <a:hlinkClick r:id="rId2">
                  <a:extLst>
                    <a:ext uri="{A12FA001-AC4F-418D-AE19-62706E023703}">
                      <ahyp:hlinkClr xmlns:ahyp="http://schemas.microsoft.com/office/drawing/2018/hyperlinkcolor" val="tx"/>
                    </a:ext>
                  </a:extLst>
                </a:hlinkClick>
              </a:rPr>
              <a:t>Data Science</a:t>
            </a:r>
            <a:br>
              <a:rPr lang="en-US" sz="1400" cap="none" dirty="0">
                <a:solidFill>
                  <a:srgbClr val="002060"/>
                </a:solidFill>
              </a:rPr>
            </a:br>
            <a:r>
              <a:rPr lang="en-US" sz="1400" cap="none" dirty="0">
                <a:solidFill>
                  <a:srgbClr val="002060"/>
                </a:solidFill>
                <a:hlinkClick r:id="rId3">
                  <a:extLst>
                    <a:ext uri="{A12FA001-AC4F-418D-AE19-62706E023703}">
                      <ahyp:hlinkClr xmlns:ahyp="http://schemas.microsoft.com/office/drawing/2018/hyperlinkcolor" val="tx"/>
                    </a:ext>
                  </a:extLst>
                </a:hlinkClick>
              </a:rPr>
              <a:t>Artificial Intelligence</a:t>
            </a:r>
            <a:br>
              <a:rPr lang="en-US" sz="1400" cap="none" dirty="0">
                <a:solidFill>
                  <a:srgbClr val="002060"/>
                </a:solidFill>
              </a:rPr>
            </a:br>
            <a:r>
              <a:rPr lang="en-US" sz="1400" cap="none" dirty="0">
                <a:solidFill>
                  <a:srgbClr val="002060"/>
                </a:solidFill>
                <a:hlinkClick r:id="rId4">
                  <a:extLst>
                    <a:ext uri="{A12FA001-AC4F-418D-AE19-62706E023703}">
                      <ahyp:hlinkClr xmlns:ahyp="http://schemas.microsoft.com/office/drawing/2018/hyperlinkcolor" val="tx"/>
                    </a:ext>
                  </a:extLst>
                </a:hlinkClick>
              </a:rPr>
              <a:t>Machine Learning</a:t>
            </a:r>
            <a:br>
              <a:rPr lang="en-US" sz="1400" cap="none" dirty="0">
                <a:solidFill>
                  <a:srgbClr val="002060"/>
                </a:solidFill>
              </a:rPr>
            </a:br>
            <a:r>
              <a:rPr lang="en-US" sz="1400" cap="none" dirty="0">
                <a:solidFill>
                  <a:srgbClr val="002060"/>
                </a:solidFill>
              </a:rPr>
              <a:t>Scientific Computing</a:t>
            </a:r>
            <a:br>
              <a:rPr lang="en-US" sz="1400" cap="none" dirty="0">
                <a:solidFill>
                  <a:srgbClr val="002060"/>
                </a:solidFill>
              </a:rPr>
            </a:br>
            <a:r>
              <a:rPr lang="en-US" sz="1400" cap="none" dirty="0">
                <a:solidFill>
                  <a:srgbClr val="002060"/>
                </a:solidFill>
                <a:hlinkClick r:id="rId5">
                  <a:extLst>
                    <a:ext uri="{A12FA001-AC4F-418D-AE19-62706E023703}">
                      <ahyp:hlinkClr xmlns:ahyp="http://schemas.microsoft.com/office/drawing/2018/hyperlinkcolor" val="tx"/>
                    </a:ext>
                  </a:extLst>
                </a:hlinkClick>
              </a:rPr>
              <a:t>Robotics</a:t>
            </a:r>
            <a:br>
              <a:rPr lang="en-US" sz="1400" cap="none" dirty="0">
                <a:solidFill>
                  <a:srgbClr val="002060"/>
                </a:solidFill>
              </a:rPr>
            </a:br>
            <a:r>
              <a:rPr lang="en-US" sz="1400" cap="none" dirty="0">
                <a:solidFill>
                  <a:srgbClr val="002060"/>
                </a:solidFill>
                <a:hlinkClick r:id="rId6">
                  <a:extLst>
                    <a:ext uri="{A12FA001-AC4F-418D-AE19-62706E023703}">
                      <ahyp:hlinkClr xmlns:ahyp="http://schemas.microsoft.com/office/drawing/2018/hyperlinkcolor" val="tx"/>
                    </a:ext>
                  </a:extLst>
                </a:hlinkClick>
              </a:rPr>
              <a:t>Internet Of Things (</a:t>
            </a:r>
            <a:r>
              <a:rPr lang="en-US" sz="1400" cap="none" dirty="0" err="1">
                <a:solidFill>
                  <a:srgbClr val="002060"/>
                </a:solidFill>
                <a:hlinkClick r:id="rId6">
                  <a:extLst>
                    <a:ext uri="{A12FA001-AC4F-418D-AE19-62706E023703}">
                      <ahyp:hlinkClr xmlns:ahyp="http://schemas.microsoft.com/office/drawing/2018/hyperlinkcolor" val="tx"/>
                    </a:ext>
                  </a:extLst>
                </a:hlinkClick>
              </a:rPr>
              <a:t>Iot</a:t>
            </a:r>
            <a:r>
              <a:rPr lang="en-US" sz="1400" cap="none" dirty="0">
                <a:solidFill>
                  <a:srgbClr val="002060"/>
                </a:solidFill>
                <a:hlinkClick r:id="rId6">
                  <a:extLst>
                    <a:ext uri="{A12FA001-AC4F-418D-AE19-62706E023703}">
                      <ahyp:hlinkClr xmlns:ahyp="http://schemas.microsoft.com/office/drawing/2018/hyperlinkcolor" val="tx"/>
                    </a:ext>
                  </a:extLst>
                </a:hlinkClick>
              </a:rPr>
              <a:t>)</a:t>
            </a:r>
            <a:br>
              <a:rPr lang="en-US" sz="6600" cap="none" dirty="0">
                <a:solidFill>
                  <a:srgbClr val="002060"/>
                </a:solidFill>
              </a:rPr>
            </a:br>
            <a:r>
              <a:rPr lang="en-US" sz="1400" cap="none" dirty="0">
                <a:solidFill>
                  <a:srgbClr val="002060"/>
                </a:solidFill>
              </a:rPr>
              <a:t>Gaming</a:t>
            </a:r>
            <a:br>
              <a:rPr lang="en-US" sz="1400" cap="none" dirty="0">
                <a:solidFill>
                  <a:srgbClr val="002060"/>
                </a:solidFill>
              </a:rPr>
            </a:br>
            <a:r>
              <a:rPr lang="en-US" sz="1400" cap="none" dirty="0">
                <a:solidFill>
                  <a:srgbClr val="002060"/>
                </a:solidFill>
              </a:rPr>
              <a:t>Mobile Apps</a:t>
            </a:r>
            <a:br>
              <a:rPr lang="en-US" sz="1400" cap="none" dirty="0">
                <a:solidFill>
                  <a:srgbClr val="002060"/>
                </a:solidFill>
              </a:rPr>
            </a:br>
            <a:r>
              <a:rPr lang="en-US" sz="1400" cap="none" dirty="0">
                <a:solidFill>
                  <a:srgbClr val="002060"/>
                </a:solidFill>
              </a:rPr>
              <a:t>Data Analysis And Preprocessing</a:t>
            </a:r>
            <a:br>
              <a:rPr lang="en-US" sz="1400" dirty="0"/>
            </a:br>
            <a:endParaRPr lang="en-US" sz="1400" dirty="0">
              <a:latin typeface="Arial Black" panose="020B0A04020102020204" pitchFamily="34" charset="0"/>
            </a:endParaRPr>
          </a:p>
        </p:txBody>
      </p:sp>
      <p:sp>
        <p:nvSpPr>
          <p:cNvPr id="4" name="TextBox 3">
            <a:extLst>
              <a:ext uri="{FF2B5EF4-FFF2-40B4-BE49-F238E27FC236}">
                <a16:creationId xmlns:a16="http://schemas.microsoft.com/office/drawing/2014/main" id="{D264401D-811B-44B3-B328-03521DA27E72}"/>
              </a:ext>
            </a:extLst>
          </p:cNvPr>
          <p:cNvSpPr txBox="1"/>
          <p:nvPr/>
        </p:nvSpPr>
        <p:spPr>
          <a:xfrm>
            <a:off x="1651247" y="248574"/>
            <a:ext cx="9729926" cy="923330"/>
          </a:xfrm>
          <a:prstGeom prst="rect">
            <a:avLst/>
          </a:prstGeom>
          <a:noFill/>
        </p:spPr>
        <p:txBody>
          <a:bodyPr wrap="square" rtlCol="0">
            <a:spAutoFit/>
          </a:bodyPr>
          <a:lstStyle/>
          <a:p>
            <a:pPr algn="ctr"/>
            <a:r>
              <a:rPr lang="en-US" sz="5400" b="1" dirty="0">
                <a:latin typeface="Arial Black" panose="020B0A04020102020204" pitchFamily="34" charset="0"/>
              </a:rPr>
              <a:t>INTRODUCTION</a:t>
            </a:r>
            <a:endParaRPr lang="en-IN" sz="5400" b="1" dirty="0">
              <a:latin typeface="Arial Black" panose="020B0A04020102020204" pitchFamily="34" charset="0"/>
            </a:endParaRPr>
          </a:p>
        </p:txBody>
      </p:sp>
      <p:sp>
        <p:nvSpPr>
          <p:cNvPr id="7" name="TextBox 6">
            <a:extLst>
              <a:ext uri="{FF2B5EF4-FFF2-40B4-BE49-F238E27FC236}">
                <a16:creationId xmlns:a16="http://schemas.microsoft.com/office/drawing/2014/main" id="{835CAAF9-A27C-435D-B4A9-6587E8559911}"/>
              </a:ext>
            </a:extLst>
          </p:cNvPr>
          <p:cNvSpPr txBox="1"/>
          <p:nvPr/>
        </p:nvSpPr>
        <p:spPr>
          <a:xfrm>
            <a:off x="470517" y="4323425"/>
            <a:ext cx="11079332" cy="2308324"/>
          </a:xfrm>
          <a:prstGeom prst="rect">
            <a:avLst/>
          </a:prstGeom>
          <a:noFill/>
        </p:spPr>
        <p:txBody>
          <a:bodyPr wrap="square" rtlCol="0">
            <a:spAutoFit/>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object-oriented way or a functional way.</a:t>
            </a:r>
          </a:p>
          <a:p>
            <a:endParaRPr lang="en-IN" dirty="0"/>
          </a:p>
        </p:txBody>
      </p:sp>
    </p:spTree>
    <p:extLst>
      <p:ext uri="{BB962C8B-B14F-4D97-AF65-F5344CB8AC3E}">
        <p14:creationId xmlns:p14="http://schemas.microsoft.com/office/powerpoint/2010/main" val="403230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64FA-2803-405C-9161-444A22D5E402}"/>
              </a:ext>
            </a:extLst>
          </p:cNvPr>
          <p:cNvSpPr>
            <a:spLocks noGrp="1"/>
          </p:cNvSpPr>
          <p:nvPr>
            <p:ph type="ctrTitle"/>
          </p:nvPr>
        </p:nvSpPr>
        <p:spPr>
          <a:xfrm>
            <a:off x="365759" y="1118586"/>
            <a:ext cx="11471565" cy="4767309"/>
          </a:xfrm>
        </p:spPr>
        <p:txBody>
          <a:bodyPr>
            <a:normAutofit/>
          </a:bodyPr>
          <a:lstStyle/>
          <a:p>
            <a:pPr algn="l"/>
            <a:r>
              <a:rPr lang="en-US" sz="1600" cap="none" dirty="0">
                <a:solidFill>
                  <a:srgbClr val="002060"/>
                </a:solidFill>
              </a:rPr>
              <a:t>Foundation In The Late 1980s.</a:t>
            </a:r>
            <a:br>
              <a:rPr lang="en-US" sz="1600" cap="none" dirty="0">
                <a:solidFill>
                  <a:srgbClr val="002060"/>
                </a:solidFill>
              </a:rPr>
            </a:br>
            <a:br>
              <a:rPr lang="en-US" sz="1600" cap="none" dirty="0">
                <a:solidFill>
                  <a:srgbClr val="002060"/>
                </a:solidFill>
              </a:rPr>
            </a:br>
            <a:r>
              <a:rPr lang="en-US" sz="1600" cap="none" dirty="0">
                <a:solidFill>
                  <a:srgbClr val="002060"/>
                </a:solidFill>
              </a:rPr>
              <a:t>The Implementation Of Python Was Started In December 1989 By </a:t>
            </a:r>
            <a:r>
              <a:rPr lang="en-US" sz="1600" b="1" cap="none" dirty="0">
                <a:solidFill>
                  <a:srgbClr val="002060"/>
                </a:solidFill>
              </a:rPr>
              <a:t>Guido Van Rossum</a:t>
            </a:r>
            <a:r>
              <a:rPr lang="en-US" sz="1600" cap="none" dirty="0">
                <a:solidFill>
                  <a:srgbClr val="002060"/>
                </a:solidFill>
              </a:rPr>
              <a:t> At CWI In Netherland.</a:t>
            </a:r>
            <a:br>
              <a:rPr lang="en-US" sz="1600" cap="none" dirty="0">
                <a:solidFill>
                  <a:srgbClr val="002060"/>
                </a:solidFill>
              </a:rPr>
            </a:br>
            <a:br>
              <a:rPr lang="en-US" sz="1600" cap="none" dirty="0">
                <a:solidFill>
                  <a:srgbClr val="002060"/>
                </a:solidFill>
              </a:rPr>
            </a:br>
            <a:br>
              <a:rPr lang="en-US" sz="1600" cap="none" dirty="0">
                <a:solidFill>
                  <a:srgbClr val="002060"/>
                </a:solidFill>
              </a:rPr>
            </a:br>
            <a:r>
              <a:rPr lang="en-US" sz="1600" cap="none" dirty="0">
                <a:solidFill>
                  <a:srgbClr val="002060"/>
                </a:solidFill>
              </a:rPr>
              <a:t>In February 1991, </a:t>
            </a:r>
            <a:r>
              <a:rPr lang="en-US" sz="1600" b="1" cap="none" dirty="0">
                <a:solidFill>
                  <a:srgbClr val="002060"/>
                </a:solidFill>
              </a:rPr>
              <a:t>Guido Van Rossum</a:t>
            </a:r>
            <a:r>
              <a:rPr lang="en-US" sz="1600" cap="none" dirty="0">
                <a:solidFill>
                  <a:srgbClr val="002060"/>
                </a:solidFill>
              </a:rPr>
              <a:t> Published The Code (Labeled Version 0.9.0) To </a:t>
            </a:r>
            <a:r>
              <a:rPr lang="en-US" sz="1600" cap="none" dirty="0" err="1">
                <a:solidFill>
                  <a:srgbClr val="002060"/>
                </a:solidFill>
              </a:rPr>
              <a:t>Alt.Sources</a:t>
            </a:r>
            <a:r>
              <a:rPr lang="en-US" sz="1600" cap="none" dirty="0">
                <a:solidFill>
                  <a:srgbClr val="002060"/>
                </a:solidFill>
              </a:rPr>
              <a:t>.</a:t>
            </a:r>
            <a:br>
              <a:rPr lang="en-US" sz="1600" cap="none" dirty="0">
                <a:solidFill>
                  <a:srgbClr val="002060"/>
                </a:solidFill>
              </a:rPr>
            </a:br>
            <a:br>
              <a:rPr lang="en-US" sz="1600" cap="none" dirty="0">
                <a:solidFill>
                  <a:srgbClr val="002060"/>
                </a:solidFill>
              </a:rPr>
            </a:br>
            <a:r>
              <a:rPr lang="en-US" sz="1600" cap="none" dirty="0">
                <a:solidFill>
                  <a:srgbClr val="002060"/>
                </a:solidFill>
              </a:rPr>
              <a:t>In 1994, Python 1.0 Was Released With New Features Like Lambda, Map, Filter, And Reduce.</a:t>
            </a:r>
            <a:br>
              <a:rPr lang="en-US" sz="1600" cap="none" dirty="0">
                <a:solidFill>
                  <a:srgbClr val="002060"/>
                </a:solidFill>
              </a:rPr>
            </a:br>
            <a:br>
              <a:rPr lang="en-US" sz="1600" cap="none" dirty="0">
                <a:solidFill>
                  <a:srgbClr val="002060"/>
                </a:solidFill>
              </a:rPr>
            </a:br>
            <a:r>
              <a:rPr lang="en-US" sz="1600" cap="none" dirty="0">
                <a:solidFill>
                  <a:srgbClr val="002060"/>
                </a:solidFill>
              </a:rPr>
              <a:t>Python 2.0 Added New Features Such As List Comprehensions, Garbage Collection Systems.</a:t>
            </a:r>
            <a:br>
              <a:rPr lang="en-US" sz="1600" cap="none" dirty="0">
                <a:solidFill>
                  <a:srgbClr val="002060"/>
                </a:solidFill>
              </a:rPr>
            </a:br>
            <a:br>
              <a:rPr lang="en-US" sz="1600" cap="none" dirty="0">
                <a:solidFill>
                  <a:srgbClr val="002060"/>
                </a:solidFill>
              </a:rPr>
            </a:br>
            <a:r>
              <a:rPr lang="en-US" sz="1600" cap="none" dirty="0">
                <a:solidFill>
                  <a:srgbClr val="002060"/>
                </a:solidFill>
              </a:rPr>
              <a:t>On December 3, 2008, Python 3.0 (Also Called "Py3k") Was Released. It Was Designed To Rectify The Fundamental Flaw Of The Language.</a:t>
            </a:r>
            <a:br>
              <a:rPr lang="en-US" sz="1600" cap="none" dirty="0">
                <a:solidFill>
                  <a:srgbClr val="002060"/>
                </a:solidFill>
              </a:rPr>
            </a:br>
            <a:br>
              <a:rPr lang="en-US" sz="1600" cap="none" dirty="0">
                <a:solidFill>
                  <a:srgbClr val="002060"/>
                </a:solidFill>
              </a:rPr>
            </a:br>
            <a:r>
              <a:rPr lang="en-US" sz="1600" i="1" cap="none" dirty="0">
                <a:solidFill>
                  <a:srgbClr val="002060"/>
                </a:solidFill>
              </a:rPr>
              <a:t>ABC Programming Language</a:t>
            </a:r>
            <a:r>
              <a:rPr lang="en-US" sz="1600" cap="none" dirty="0">
                <a:solidFill>
                  <a:srgbClr val="002060"/>
                </a:solidFill>
              </a:rPr>
              <a:t> Is Said To Be The Predecessor Of Python Language, Which Was Capable Of Exception Handling And Interfacing With The Amoeba Operating System.</a:t>
            </a:r>
            <a:br>
              <a:rPr lang="en-US" dirty="0">
                <a:solidFill>
                  <a:srgbClr val="002060"/>
                </a:solidFill>
              </a:rPr>
            </a:br>
            <a:endParaRPr lang="en-US" sz="1800" dirty="0">
              <a:solidFill>
                <a:srgbClr val="002060"/>
              </a:solidFill>
              <a:latin typeface="Arial Black" panose="020B0A04020102020204" pitchFamily="34" charset="0"/>
            </a:endParaRPr>
          </a:p>
        </p:txBody>
      </p:sp>
      <p:sp>
        <p:nvSpPr>
          <p:cNvPr id="4" name="TextBox 3">
            <a:extLst>
              <a:ext uri="{FF2B5EF4-FFF2-40B4-BE49-F238E27FC236}">
                <a16:creationId xmlns:a16="http://schemas.microsoft.com/office/drawing/2014/main" id="{D264401D-811B-44B3-B328-03521DA27E72}"/>
              </a:ext>
            </a:extLst>
          </p:cNvPr>
          <p:cNvSpPr txBox="1"/>
          <p:nvPr/>
        </p:nvSpPr>
        <p:spPr>
          <a:xfrm>
            <a:off x="1651247" y="284085"/>
            <a:ext cx="9729926" cy="923330"/>
          </a:xfrm>
          <a:prstGeom prst="rect">
            <a:avLst/>
          </a:prstGeom>
          <a:noFill/>
        </p:spPr>
        <p:txBody>
          <a:bodyPr wrap="square" rtlCol="0">
            <a:spAutoFit/>
          </a:bodyPr>
          <a:lstStyle/>
          <a:p>
            <a:pPr algn="ctr"/>
            <a:r>
              <a:rPr lang="en-US" sz="5400" b="1" dirty="0">
                <a:latin typeface="Arial Black" panose="020B0A04020102020204" pitchFamily="34" charset="0"/>
              </a:rPr>
              <a:t>HISTORY</a:t>
            </a:r>
            <a:endParaRPr lang="en-IN" sz="5400" b="1" dirty="0">
              <a:latin typeface="Arial Black" panose="020B0A04020102020204" pitchFamily="34" charset="0"/>
            </a:endParaRPr>
          </a:p>
        </p:txBody>
      </p:sp>
    </p:spTree>
    <p:extLst>
      <p:ext uri="{BB962C8B-B14F-4D97-AF65-F5344CB8AC3E}">
        <p14:creationId xmlns:p14="http://schemas.microsoft.com/office/powerpoint/2010/main" val="233852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64FA-2803-405C-9161-444A22D5E402}"/>
              </a:ext>
            </a:extLst>
          </p:cNvPr>
          <p:cNvSpPr>
            <a:spLocks noGrp="1"/>
          </p:cNvSpPr>
          <p:nvPr>
            <p:ph type="ctrTitle"/>
          </p:nvPr>
        </p:nvSpPr>
        <p:spPr>
          <a:xfrm>
            <a:off x="720867" y="1775534"/>
            <a:ext cx="9337534" cy="3684233"/>
          </a:xfrm>
        </p:spPr>
        <p:txBody>
          <a:bodyPr>
            <a:normAutofit/>
          </a:bodyPr>
          <a:lstStyle/>
          <a:p>
            <a:pPr algn="l"/>
            <a:r>
              <a:rPr lang="en-US" sz="1600" cap="none" dirty="0">
                <a:solidFill>
                  <a:srgbClr val="002060"/>
                </a:solidFill>
              </a:rPr>
              <a:t>Why the Name Python?</a:t>
            </a:r>
            <a:br>
              <a:rPr lang="en-US" sz="1600" cap="none" dirty="0">
                <a:solidFill>
                  <a:srgbClr val="002060"/>
                </a:solidFill>
              </a:rPr>
            </a:br>
            <a:br>
              <a:rPr lang="en-US" sz="1600" cap="none" dirty="0">
                <a:solidFill>
                  <a:srgbClr val="002060"/>
                </a:solidFill>
              </a:rPr>
            </a:br>
            <a:r>
              <a:rPr lang="en-US" sz="1600" cap="none" dirty="0">
                <a:solidFill>
                  <a:srgbClr val="002060"/>
                </a:solidFill>
              </a:rPr>
              <a:t>There is a fact behind choosing the name Python. Guido van Rossum was reading the script of a </a:t>
            </a:r>
            <a:r>
              <a:rPr lang="en-US" sz="1600" b="1" cap="none" dirty="0">
                <a:solidFill>
                  <a:srgbClr val="002060"/>
                </a:solidFill>
              </a:rPr>
              <a:t>popular BBC comedy series </a:t>
            </a:r>
            <a:r>
              <a:rPr lang="en-US" sz="1600" cap="none" dirty="0">
                <a:solidFill>
                  <a:srgbClr val="002060"/>
                </a:solidFill>
              </a:rPr>
              <a:t>"Monty Python's Flying Circus". It was late on-air 1970s.</a:t>
            </a:r>
            <a:br>
              <a:rPr lang="en-US" sz="1600" cap="none" dirty="0">
                <a:solidFill>
                  <a:srgbClr val="002060"/>
                </a:solidFill>
              </a:rPr>
            </a:br>
            <a:br>
              <a:rPr lang="en-US" sz="1600" cap="none" dirty="0">
                <a:solidFill>
                  <a:srgbClr val="002060"/>
                </a:solidFill>
              </a:rPr>
            </a:br>
            <a:br>
              <a:rPr lang="en-US" sz="1600" cap="none" dirty="0">
                <a:solidFill>
                  <a:srgbClr val="002060"/>
                </a:solidFill>
              </a:rPr>
            </a:br>
            <a:r>
              <a:rPr lang="en-US" sz="1600" cap="none" dirty="0">
                <a:solidFill>
                  <a:srgbClr val="002060"/>
                </a:solidFill>
              </a:rPr>
              <a:t>Van Rossum wanted to select a name which unique, sort, and little-bit mysterious. So he decided to select naming Python after the "Monty Python's Flying Circus" for their newly created programming language.</a:t>
            </a:r>
            <a:br>
              <a:rPr lang="en-US" sz="1600" cap="none" dirty="0">
                <a:solidFill>
                  <a:srgbClr val="002060"/>
                </a:solidFill>
              </a:rPr>
            </a:br>
            <a:br>
              <a:rPr lang="en-US" sz="1600" cap="none" dirty="0">
                <a:solidFill>
                  <a:srgbClr val="002060"/>
                </a:solidFill>
              </a:rPr>
            </a:br>
            <a:r>
              <a:rPr lang="en-US" sz="1600" cap="none" dirty="0">
                <a:solidFill>
                  <a:srgbClr val="002060"/>
                </a:solidFill>
              </a:rPr>
              <a:t>The comedy series was creative and well random. It talks about everything. Thus it is slow and unpredictable, which made it very interesting.</a:t>
            </a:r>
            <a:endParaRPr lang="en-US" sz="1800" dirty="0">
              <a:solidFill>
                <a:srgbClr val="002060"/>
              </a:solidFill>
              <a:latin typeface="Arial Black" panose="020B0A04020102020204" pitchFamily="34" charset="0"/>
            </a:endParaRPr>
          </a:p>
        </p:txBody>
      </p:sp>
      <p:sp>
        <p:nvSpPr>
          <p:cNvPr id="4" name="TextBox 3">
            <a:extLst>
              <a:ext uri="{FF2B5EF4-FFF2-40B4-BE49-F238E27FC236}">
                <a16:creationId xmlns:a16="http://schemas.microsoft.com/office/drawing/2014/main" id="{D264401D-811B-44B3-B328-03521DA27E72}"/>
              </a:ext>
            </a:extLst>
          </p:cNvPr>
          <p:cNvSpPr txBox="1"/>
          <p:nvPr/>
        </p:nvSpPr>
        <p:spPr>
          <a:xfrm>
            <a:off x="1651247" y="284085"/>
            <a:ext cx="9729926" cy="923330"/>
          </a:xfrm>
          <a:prstGeom prst="rect">
            <a:avLst/>
          </a:prstGeom>
          <a:noFill/>
        </p:spPr>
        <p:txBody>
          <a:bodyPr wrap="square" rtlCol="0">
            <a:spAutoFit/>
          </a:bodyPr>
          <a:lstStyle/>
          <a:p>
            <a:pPr algn="ctr"/>
            <a:r>
              <a:rPr lang="en-US" sz="5400" b="1" dirty="0">
                <a:latin typeface="Arial Black" panose="020B0A04020102020204" pitchFamily="34" charset="0"/>
              </a:rPr>
              <a:t>HISTORY</a:t>
            </a:r>
            <a:endParaRPr lang="en-IN" sz="5400" b="1" dirty="0">
              <a:latin typeface="Arial Black" panose="020B0A04020102020204" pitchFamily="34" charset="0"/>
            </a:endParaRPr>
          </a:p>
        </p:txBody>
      </p:sp>
    </p:spTree>
    <p:extLst>
      <p:ext uri="{BB962C8B-B14F-4D97-AF65-F5344CB8AC3E}">
        <p14:creationId xmlns:p14="http://schemas.microsoft.com/office/powerpoint/2010/main" val="41527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64FA-2803-405C-9161-444A22D5E402}"/>
              </a:ext>
            </a:extLst>
          </p:cNvPr>
          <p:cNvSpPr>
            <a:spLocks noGrp="1"/>
          </p:cNvSpPr>
          <p:nvPr>
            <p:ph type="ctrTitle"/>
          </p:nvPr>
        </p:nvSpPr>
        <p:spPr>
          <a:xfrm>
            <a:off x="720867" y="1775534"/>
            <a:ext cx="9337534" cy="3684233"/>
          </a:xfrm>
        </p:spPr>
        <p:txBody>
          <a:bodyPr>
            <a:normAutofit/>
          </a:bodyPr>
          <a:lstStyle/>
          <a:p>
            <a:pPr algn="l"/>
            <a:endParaRPr lang="en-US" sz="1800" dirty="0">
              <a:solidFill>
                <a:srgbClr val="002060"/>
              </a:solidFill>
              <a:latin typeface="Arial Black" panose="020B0A04020102020204" pitchFamily="34" charset="0"/>
            </a:endParaRPr>
          </a:p>
        </p:txBody>
      </p:sp>
      <p:sp>
        <p:nvSpPr>
          <p:cNvPr id="4" name="TextBox 3">
            <a:extLst>
              <a:ext uri="{FF2B5EF4-FFF2-40B4-BE49-F238E27FC236}">
                <a16:creationId xmlns:a16="http://schemas.microsoft.com/office/drawing/2014/main" id="{D264401D-811B-44B3-B328-03521DA27E72}"/>
              </a:ext>
            </a:extLst>
          </p:cNvPr>
          <p:cNvSpPr txBox="1"/>
          <p:nvPr/>
        </p:nvSpPr>
        <p:spPr>
          <a:xfrm>
            <a:off x="1651247" y="284085"/>
            <a:ext cx="9729926" cy="923330"/>
          </a:xfrm>
          <a:prstGeom prst="rect">
            <a:avLst/>
          </a:prstGeom>
          <a:noFill/>
        </p:spPr>
        <p:txBody>
          <a:bodyPr wrap="square" rtlCol="0">
            <a:spAutoFit/>
          </a:bodyPr>
          <a:lstStyle/>
          <a:p>
            <a:pPr algn="ctr"/>
            <a:r>
              <a:rPr lang="en-US" sz="5400" b="1" dirty="0">
                <a:latin typeface="Arial Black" panose="020B0A04020102020204" pitchFamily="34" charset="0"/>
              </a:rPr>
              <a:t>Version</a:t>
            </a:r>
            <a:endParaRPr lang="en-IN" sz="5400" b="1" dirty="0">
              <a:latin typeface="Arial Black" panose="020B0A04020102020204" pitchFamily="34" charset="0"/>
            </a:endParaRPr>
          </a:p>
        </p:txBody>
      </p:sp>
      <p:graphicFrame>
        <p:nvGraphicFramePr>
          <p:cNvPr id="3" name="Table 2">
            <a:extLst>
              <a:ext uri="{FF2B5EF4-FFF2-40B4-BE49-F238E27FC236}">
                <a16:creationId xmlns:a16="http://schemas.microsoft.com/office/drawing/2014/main" id="{E00DB5C2-1DA8-450E-B40B-C6D8E0EF511B}"/>
              </a:ext>
            </a:extLst>
          </p:cNvPr>
          <p:cNvGraphicFramePr>
            <a:graphicFrameLocks noGrp="1"/>
          </p:cNvGraphicFramePr>
          <p:nvPr>
            <p:extLst>
              <p:ext uri="{D42A27DB-BD31-4B8C-83A1-F6EECF244321}">
                <p14:modId xmlns:p14="http://schemas.microsoft.com/office/powerpoint/2010/main" val="1830204931"/>
              </p:ext>
            </p:extLst>
          </p:nvPr>
        </p:nvGraphicFramePr>
        <p:xfrm>
          <a:off x="720867" y="1207415"/>
          <a:ext cx="9621618" cy="5650591"/>
        </p:xfrm>
        <a:graphic>
          <a:graphicData uri="http://schemas.openxmlformats.org/drawingml/2006/table">
            <a:tbl>
              <a:tblPr/>
              <a:tblGrid>
                <a:gridCol w="4810809">
                  <a:extLst>
                    <a:ext uri="{9D8B030D-6E8A-4147-A177-3AD203B41FA5}">
                      <a16:colId xmlns:a16="http://schemas.microsoft.com/office/drawing/2014/main" val="3385266368"/>
                    </a:ext>
                  </a:extLst>
                </a:gridCol>
                <a:gridCol w="4810809">
                  <a:extLst>
                    <a:ext uri="{9D8B030D-6E8A-4147-A177-3AD203B41FA5}">
                      <a16:colId xmlns:a16="http://schemas.microsoft.com/office/drawing/2014/main" val="1358728220"/>
                    </a:ext>
                  </a:extLst>
                </a:gridCol>
              </a:tblGrid>
              <a:tr h="290208">
                <a:tc>
                  <a:txBody>
                    <a:bodyPr/>
                    <a:lstStyle/>
                    <a:p>
                      <a:pPr algn="l" fontAlgn="t"/>
                      <a:r>
                        <a:rPr lang="en-IN" sz="900">
                          <a:solidFill>
                            <a:srgbClr val="000000"/>
                          </a:solidFill>
                          <a:effectLst/>
                          <a:latin typeface="times new roman" panose="02020603050405020304" pitchFamily="18" charset="0"/>
                        </a:rPr>
                        <a:t>Python Version</a:t>
                      </a:r>
                    </a:p>
                  </a:txBody>
                  <a:tcPr marL="45893" marR="45893" marT="45893" marB="45893">
                    <a:lnL w="7620" cap="flat" cmpd="sng" algn="ctr">
                      <a:solidFill>
                        <a:srgbClr val="F0E1D6"/>
                      </a:solidFill>
                      <a:prstDash val="solid"/>
                      <a:round/>
                      <a:headEnd type="none" w="med" len="med"/>
                      <a:tailEnd type="none" w="med" len="med"/>
                    </a:lnL>
                    <a:lnR w="7620" cap="flat" cmpd="sng" algn="ctr">
                      <a:solidFill>
                        <a:srgbClr val="F0E1D6"/>
                      </a:solidFill>
                      <a:prstDash val="solid"/>
                      <a:round/>
                      <a:headEnd type="none" w="med" len="med"/>
                      <a:tailEnd type="none" w="med" len="med"/>
                    </a:lnR>
                    <a:lnT w="7620" cap="flat" cmpd="sng" algn="ctr">
                      <a:solidFill>
                        <a:srgbClr val="F0E1D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900">
                          <a:solidFill>
                            <a:srgbClr val="000000"/>
                          </a:solidFill>
                          <a:effectLst/>
                          <a:latin typeface="times new roman" panose="02020603050405020304" pitchFamily="18" charset="0"/>
                        </a:rPr>
                        <a:t>Released Date</a:t>
                      </a:r>
                    </a:p>
                  </a:txBody>
                  <a:tcPr marL="45893" marR="45893" marT="45893" marB="45893">
                    <a:lnL w="7620" cap="flat" cmpd="sng" algn="ctr">
                      <a:solidFill>
                        <a:srgbClr val="F0E1D6"/>
                      </a:solidFill>
                      <a:prstDash val="solid"/>
                      <a:round/>
                      <a:headEnd type="none" w="med" len="med"/>
                      <a:tailEnd type="none" w="med" len="med"/>
                    </a:lnL>
                    <a:lnR w="7620" cap="flat" cmpd="sng" algn="ctr">
                      <a:solidFill>
                        <a:srgbClr val="F0E1D6"/>
                      </a:solidFill>
                      <a:prstDash val="solid"/>
                      <a:round/>
                      <a:headEnd type="none" w="med" len="med"/>
                      <a:tailEnd type="none" w="med" len="med"/>
                    </a:lnR>
                    <a:lnT w="7620" cap="flat" cmpd="sng" algn="ctr">
                      <a:solidFill>
                        <a:srgbClr val="F0E1D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27734700"/>
                  </a:ext>
                </a:extLst>
              </a:tr>
              <a:tr h="251513">
                <a:tc>
                  <a:txBody>
                    <a:bodyPr/>
                    <a:lstStyle/>
                    <a:p>
                      <a:pPr algn="just" fontAlgn="t"/>
                      <a:r>
                        <a:rPr lang="en-IN" sz="900">
                          <a:solidFill>
                            <a:srgbClr val="333333"/>
                          </a:solidFill>
                          <a:effectLst/>
                          <a:latin typeface="inter-regular"/>
                        </a:rPr>
                        <a:t>Python 1.0</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January 1994</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3706410"/>
                  </a:ext>
                </a:extLst>
              </a:tr>
              <a:tr h="251513">
                <a:tc>
                  <a:txBody>
                    <a:bodyPr/>
                    <a:lstStyle/>
                    <a:p>
                      <a:pPr algn="just" fontAlgn="t"/>
                      <a:r>
                        <a:rPr lang="en-IN" sz="900">
                          <a:solidFill>
                            <a:srgbClr val="333333"/>
                          </a:solidFill>
                          <a:effectLst/>
                          <a:latin typeface="inter-regular"/>
                        </a:rPr>
                        <a:t>Python 1.5</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a:solidFill>
                            <a:srgbClr val="333333"/>
                          </a:solidFill>
                          <a:effectLst/>
                          <a:latin typeface="inter-regular"/>
                        </a:rPr>
                        <a:t>December 31, 1997</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82830417"/>
                  </a:ext>
                </a:extLst>
              </a:tr>
              <a:tr h="251513">
                <a:tc>
                  <a:txBody>
                    <a:bodyPr/>
                    <a:lstStyle/>
                    <a:p>
                      <a:pPr algn="just" fontAlgn="t"/>
                      <a:r>
                        <a:rPr lang="en-IN" sz="900">
                          <a:solidFill>
                            <a:srgbClr val="333333"/>
                          </a:solidFill>
                          <a:effectLst/>
                          <a:latin typeface="inter-regular"/>
                        </a:rPr>
                        <a:t>Python 1.6</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September 5, 2000</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9925511"/>
                  </a:ext>
                </a:extLst>
              </a:tr>
              <a:tr h="251513">
                <a:tc>
                  <a:txBody>
                    <a:bodyPr/>
                    <a:lstStyle/>
                    <a:p>
                      <a:pPr algn="just" fontAlgn="t"/>
                      <a:r>
                        <a:rPr lang="en-IN" sz="900">
                          <a:solidFill>
                            <a:srgbClr val="00B050"/>
                          </a:solidFill>
                          <a:effectLst/>
                          <a:latin typeface="inter-regular"/>
                        </a:rPr>
                        <a:t>Python 2.0</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a:solidFill>
                            <a:srgbClr val="333333"/>
                          </a:solidFill>
                          <a:effectLst/>
                          <a:latin typeface="inter-regular"/>
                        </a:rPr>
                        <a:t>October 16, 2000</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82535058"/>
                  </a:ext>
                </a:extLst>
              </a:tr>
              <a:tr h="251513">
                <a:tc>
                  <a:txBody>
                    <a:bodyPr/>
                    <a:lstStyle/>
                    <a:p>
                      <a:pPr algn="just" fontAlgn="t"/>
                      <a:r>
                        <a:rPr lang="en-IN" sz="900">
                          <a:solidFill>
                            <a:srgbClr val="00B050"/>
                          </a:solidFill>
                          <a:effectLst/>
                          <a:latin typeface="inter-regular"/>
                        </a:rPr>
                        <a:t>Python 2.1</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April 17, 2001</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7079292"/>
                  </a:ext>
                </a:extLst>
              </a:tr>
              <a:tr h="251513">
                <a:tc>
                  <a:txBody>
                    <a:bodyPr/>
                    <a:lstStyle/>
                    <a:p>
                      <a:pPr algn="just" fontAlgn="t"/>
                      <a:r>
                        <a:rPr lang="en-IN" sz="900">
                          <a:solidFill>
                            <a:srgbClr val="00B050"/>
                          </a:solidFill>
                          <a:effectLst/>
                          <a:latin typeface="inter-regular"/>
                        </a:rPr>
                        <a:t>Python 2.2</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a:solidFill>
                            <a:srgbClr val="333333"/>
                          </a:solidFill>
                          <a:effectLst/>
                          <a:latin typeface="inter-regular"/>
                        </a:rPr>
                        <a:t>December 21, 2001</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70219884"/>
                  </a:ext>
                </a:extLst>
              </a:tr>
              <a:tr h="251513">
                <a:tc>
                  <a:txBody>
                    <a:bodyPr/>
                    <a:lstStyle/>
                    <a:p>
                      <a:pPr algn="just" fontAlgn="t"/>
                      <a:r>
                        <a:rPr lang="en-IN" sz="900">
                          <a:solidFill>
                            <a:srgbClr val="00B050"/>
                          </a:solidFill>
                          <a:effectLst/>
                          <a:latin typeface="inter-regular"/>
                        </a:rPr>
                        <a:t>Python 2.3</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July 29, 2003</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00324225"/>
                  </a:ext>
                </a:extLst>
              </a:tr>
              <a:tr h="251513">
                <a:tc>
                  <a:txBody>
                    <a:bodyPr/>
                    <a:lstStyle/>
                    <a:p>
                      <a:pPr algn="just" fontAlgn="t"/>
                      <a:r>
                        <a:rPr lang="en-IN" sz="900">
                          <a:solidFill>
                            <a:srgbClr val="00B050"/>
                          </a:solidFill>
                          <a:effectLst/>
                          <a:latin typeface="inter-regular"/>
                        </a:rPr>
                        <a:t>Python 2.4</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a:solidFill>
                            <a:srgbClr val="333333"/>
                          </a:solidFill>
                          <a:effectLst/>
                          <a:latin typeface="inter-regular"/>
                        </a:rPr>
                        <a:t>November 30, 2004</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9747121"/>
                  </a:ext>
                </a:extLst>
              </a:tr>
              <a:tr h="251513">
                <a:tc>
                  <a:txBody>
                    <a:bodyPr/>
                    <a:lstStyle/>
                    <a:p>
                      <a:pPr algn="just" fontAlgn="t"/>
                      <a:r>
                        <a:rPr lang="en-IN" sz="900">
                          <a:solidFill>
                            <a:srgbClr val="00B050"/>
                          </a:solidFill>
                          <a:effectLst/>
                          <a:latin typeface="inter-regular"/>
                        </a:rPr>
                        <a:t>Python 2.5</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September 19, 2006</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43041636"/>
                  </a:ext>
                </a:extLst>
              </a:tr>
              <a:tr h="251513">
                <a:tc>
                  <a:txBody>
                    <a:bodyPr/>
                    <a:lstStyle/>
                    <a:p>
                      <a:pPr algn="just" fontAlgn="t"/>
                      <a:r>
                        <a:rPr lang="en-IN" sz="900">
                          <a:solidFill>
                            <a:srgbClr val="00B050"/>
                          </a:solidFill>
                          <a:effectLst/>
                          <a:latin typeface="inter-regular"/>
                        </a:rPr>
                        <a:t>Python 2.6</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dirty="0">
                          <a:solidFill>
                            <a:srgbClr val="333333"/>
                          </a:solidFill>
                          <a:effectLst/>
                          <a:latin typeface="inter-regular"/>
                        </a:rPr>
                        <a:t>October 1, 2008</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2271390"/>
                  </a:ext>
                </a:extLst>
              </a:tr>
              <a:tr h="251513">
                <a:tc>
                  <a:txBody>
                    <a:bodyPr/>
                    <a:lstStyle/>
                    <a:p>
                      <a:pPr algn="just" fontAlgn="t"/>
                      <a:r>
                        <a:rPr lang="en-IN" sz="900" dirty="0">
                          <a:solidFill>
                            <a:srgbClr val="00B050"/>
                          </a:solidFill>
                          <a:effectLst/>
                          <a:latin typeface="inter-regular"/>
                        </a:rPr>
                        <a:t>Python 2.7</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dirty="0">
                          <a:solidFill>
                            <a:srgbClr val="333333"/>
                          </a:solidFill>
                          <a:effectLst/>
                          <a:latin typeface="inter-regular"/>
                        </a:rPr>
                        <a:t>July 3, 2010</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88108683"/>
                  </a:ext>
                </a:extLst>
              </a:tr>
              <a:tr h="581636">
                <a:tc>
                  <a:txBody>
                    <a:bodyPr/>
                    <a:lstStyle/>
                    <a:p>
                      <a:pPr algn="just" fontAlgn="t"/>
                      <a:r>
                        <a:rPr lang="en-IN" sz="900" dirty="0">
                          <a:solidFill>
                            <a:schemeClr val="bg2">
                              <a:lumMod val="75000"/>
                            </a:schemeClr>
                          </a:solidFill>
                          <a:effectLst/>
                          <a:latin typeface="inter-regular"/>
                        </a:rPr>
                        <a:t>Python 3.0</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dirty="0">
                          <a:solidFill>
                            <a:srgbClr val="333333"/>
                          </a:solidFill>
                          <a:effectLst/>
                          <a:latin typeface="inter-regular"/>
                        </a:rPr>
                        <a:t>December 3, 2008</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16232559"/>
                  </a:ext>
                </a:extLst>
              </a:tr>
              <a:tr h="251513">
                <a:tc>
                  <a:txBody>
                    <a:bodyPr/>
                    <a:lstStyle/>
                    <a:p>
                      <a:pPr algn="just" fontAlgn="t"/>
                      <a:r>
                        <a:rPr lang="en-IN" sz="900">
                          <a:solidFill>
                            <a:schemeClr val="bg2">
                              <a:lumMod val="75000"/>
                            </a:schemeClr>
                          </a:solidFill>
                          <a:effectLst/>
                          <a:latin typeface="inter-regular"/>
                        </a:rPr>
                        <a:t>Python 3.1</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dirty="0">
                          <a:solidFill>
                            <a:srgbClr val="333333"/>
                          </a:solidFill>
                          <a:effectLst/>
                          <a:latin typeface="inter-regular"/>
                        </a:rPr>
                        <a:t>June 27, 2009</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6897074"/>
                  </a:ext>
                </a:extLst>
              </a:tr>
              <a:tr h="251513">
                <a:tc>
                  <a:txBody>
                    <a:bodyPr/>
                    <a:lstStyle/>
                    <a:p>
                      <a:pPr algn="just" fontAlgn="t"/>
                      <a:r>
                        <a:rPr lang="en-IN" sz="900">
                          <a:solidFill>
                            <a:schemeClr val="bg2">
                              <a:lumMod val="75000"/>
                            </a:schemeClr>
                          </a:solidFill>
                          <a:effectLst/>
                          <a:latin typeface="inter-regular"/>
                        </a:rPr>
                        <a:t>Python 3.2</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a:solidFill>
                            <a:srgbClr val="333333"/>
                          </a:solidFill>
                          <a:effectLst/>
                          <a:latin typeface="inter-regular"/>
                        </a:rPr>
                        <a:t>February 20, 2011</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4372885"/>
                  </a:ext>
                </a:extLst>
              </a:tr>
              <a:tr h="251513">
                <a:tc>
                  <a:txBody>
                    <a:bodyPr/>
                    <a:lstStyle/>
                    <a:p>
                      <a:pPr algn="just" fontAlgn="t"/>
                      <a:r>
                        <a:rPr lang="en-IN" sz="900">
                          <a:solidFill>
                            <a:schemeClr val="bg2">
                              <a:lumMod val="75000"/>
                            </a:schemeClr>
                          </a:solidFill>
                          <a:effectLst/>
                          <a:latin typeface="inter-regular"/>
                        </a:rPr>
                        <a:t>Python 3.3</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September 29, 2012</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2839585"/>
                  </a:ext>
                </a:extLst>
              </a:tr>
              <a:tr h="251513">
                <a:tc>
                  <a:txBody>
                    <a:bodyPr/>
                    <a:lstStyle/>
                    <a:p>
                      <a:pPr algn="just" fontAlgn="t"/>
                      <a:r>
                        <a:rPr lang="en-IN" sz="900">
                          <a:solidFill>
                            <a:schemeClr val="bg2">
                              <a:lumMod val="75000"/>
                            </a:schemeClr>
                          </a:solidFill>
                          <a:effectLst/>
                          <a:latin typeface="inter-regular"/>
                        </a:rPr>
                        <a:t>Python 3.4</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a:solidFill>
                            <a:srgbClr val="333333"/>
                          </a:solidFill>
                          <a:effectLst/>
                          <a:latin typeface="inter-regular"/>
                        </a:rPr>
                        <a:t>March 16, 2014</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23849389"/>
                  </a:ext>
                </a:extLst>
              </a:tr>
              <a:tr h="251513">
                <a:tc>
                  <a:txBody>
                    <a:bodyPr/>
                    <a:lstStyle/>
                    <a:p>
                      <a:pPr algn="just" fontAlgn="t"/>
                      <a:r>
                        <a:rPr lang="en-IN" sz="900">
                          <a:solidFill>
                            <a:schemeClr val="bg2">
                              <a:lumMod val="75000"/>
                            </a:schemeClr>
                          </a:solidFill>
                          <a:effectLst/>
                          <a:latin typeface="inter-regular"/>
                        </a:rPr>
                        <a:t>Python 3.5</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September 13, 2015</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76559836"/>
                  </a:ext>
                </a:extLst>
              </a:tr>
              <a:tr h="251513">
                <a:tc>
                  <a:txBody>
                    <a:bodyPr/>
                    <a:lstStyle/>
                    <a:p>
                      <a:pPr algn="just" fontAlgn="t"/>
                      <a:r>
                        <a:rPr lang="en-IN" sz="900">
                          <a:solidFill>
                            <a:schemeClr val="bg2">
                              <a:lumMod val="75000"/>
                            </a:schemeClr>
                          </a:solidFill>
                          <a:effectLst/>
                          <a:latin typeface="inter-regular"/>
                        </a:rPr>
                        <a:t>Python 3.6</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a:solidFill>
                            <a:srgbClr val="333333"/>
                          </a:solidFill>
                          <a:effectLst/>
                          <a:latin typeface="inter-regular"/>
                        </a:rPr>
                        <a:t>December 23, 2016</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19329193"/>
                  </a:ext>
                </a:extLst>
              </a:tr>
              <a:tr h="251513">
                <a:tc>
                  <a:txBody>
                    <a:bodyPr/>
                    <a:lstStyle/>
                    <a:p>
                      <a:pPr algn="just" fontAlgn="t"/>
                      <a:r>
                        <a:rPr lang="en-IN" sz="900">
                          <a:solidFill>
                            <a:schemeClr val="bg2">
                              <a:lumMod val="75000"/>
                            </a:schemeClr>
                          </a:solidFill>
                          <a:effectLst/>
                          <a:latin typeface="inter-regular"/>
                        </a:rPr>
                        <a:t>Python 3.7</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900">
                          <a:solidFill>
                            <a:srgbClr val="333333"/>
                          </a:solidFill>
                          <a:effectLst/>
                          <a:latin typeface="inter-regular"/>
                        </a:rPr>
                        <a:t>June 27, 2018</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53966387"/>
                  </a:ext>
                </a:extLst>
              </a:tr>
              <a:tr h="251513">
                <a:tc>
                  <a:txBody>
                    <a:bodyPr/>
                    <a:lstStyle/>
                    <a:p>
                      <a:pPr algn="just" fontAlgn="t"/>
                      <a:r>
                        <a:rPr lang="en-IN" sz="900" dirty="0">
                          <a:solidFill>
                            <a:schemeClr val="bg2">
                              <a:lumMod val="75000"/>
                            </a:schemeClr>
                          </a:solidFill>
                          <a:effectLst/>
                          <a:latin typeface="inter-regular"/>
                        </a:rPr>
                        <a:t>Python 3.8</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900" dirty="0">
                          <a:solidFill>
                            <a:srgbClr val="333333"/>
                          </a:solidFill>
                          <a:effectLst/>
                          <a:latin typeface="inter-regular"/>
                        </a:rPr>
                        <a:t>October 14, 2019</a:t>
                      </a:r>
                    </a:p>
                  </a:txBody>
                  <a:tcPr marL="30595" marR="30595" marT="30595" marB="305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5813873"/>
                  </a:ext>
                </a:extLst>
              </a:tr>
            </a:tbl>
          </a:graphicData>
        </a:graphic>
      </p:graphicFrame>
    </p:spTree>
    <p:extLst>
      <p:ext uri="{BB962C8B-B14F-4D97-AF65-F5344CB8AC3E}">
        <p14:creationId xmlns:p14="http://schemas.microsoft.com/office/powerpoint/2010/main" val="345837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64FA-2803-405C-9161-444A22D5E402}"/>
              </a:ext>
            </a:extLst>
          </p:cNvPr>
          <p:cNvSpPr>
            <a:spLocks noGrp="1"/>
          </p:cNvSpPr>
          <p:nvPr>
            <p:ph type="ctrTitle"/>
          </p:nvPr>
        </p:nvSpPr>
        <p:spPr>
          <a:xfrm>
            <a:off x="720867" y="1775534"/>
            <a:ext cx="9337534" cy="3684233"/>
          </a:xfrm>
          <a:ln>
            <a:solidFill>
              <a:schemeClr val="accent1"/>
            </a:solidFill>
          </a:ln>
        </p:spPr>
        <p:txBody>
          <a:bodyPr>
            <a:normAutofit/>
          </a:bodyPr>
          <a:lstStyle/>
          <a:p>
            <a:pPr marL="108000" algn="l">
              <a:spcBef>
                <a:spcPts val="600"/>
              </a:spcBef>
              <a:spcAft>
                <a:spcPts val="2400"/>
              </a:spcAft>
            </a:pPr>
            <a:r>
              <a:rPr lang="en-US" sz="1800" cap="none" dirty="0">
                <a:solidFill>
                  <a:srgbClr val="002060"/>
                </a:solidFill>
                <a:latin typeface="Arial Black" panose="020B0A04020102020204" pitchFamily="34" charset="0"/>
              </a:rPr>
              <a:t>1) Easy To Learn And Use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2) Expressive Language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3) Interpreted Language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4)Cross-platform Language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5) Free And Open Source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6) Object-oriented Language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7) Extensible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8) Large Standard Library</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9) Integrated</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10) Embeddable</a:t>
            </a:r>
            <a:br>
              <a:rPr lang="en-US" sz="1800" cap="none" dirty="0">
                <a:solidFill>
                  <a:srgbClr val="002060"/>
                </a:solidFill>
                <a:latin typeface="Arial Black" panose="020B0A04020102020204" pitchFamily="34" charset="0"/>
              </a:rPr>
            </a:br>
            <a:r>
              <a:rPr lang="en-US" sz="1800" cap="none" dirty="0">
                <a:solidFill>
                  <a:srgbClr val="002060"/>
                </a:solidFill>
                <a:latin typeface="Arial Black" panose="020B0A04020102020204" pitchFamily="34" charset="0"/>
              </a:rPr>
              <a:t>11) Dynamic Memory Allocation</a:t>
            </a:r>
            <a:br>
              <a:rPr lang="en-US" sz="1800" dirty="0">
                <a:solidFill>
                  <a:srgbClr val="002060"/>
                </a:solidFill>
                <a:latin typeface="Arial Black" panose="020B0A04020102020204" pitchFamily="34" charset="0"/>
              </a:rPr>
            </a:br>
            <a:endParaRPr lang="en-US" sz="1800" dirty="0">
              <a:solidFill>
                <a:srgbClr val="002060"/>
              </a:solidFill>
              <a:latin typeface="Arial Black" panose="020B0A04020102020204" pitchFamily="34" charset="0"/>
            </a:endParaRPr>
          </a:p>
        </p:txBody>
      </p:sp>
      <p:sp>
        <p:nvSpPr>
          <p:cNvPr id="4" name="TextBox 3">
            <a:extLst>
              <a:ext uri="{FF2B5EF4-FFF2-40B4-BE49-F238E27FC236}">
                <a16:creationId xmlns:a16="http://schemas.microsoft.com/office/drawing/2014/main" id="{D264401D-811B-44B3-B328-03521DA27E72}"/>
              </a:ext>
            </a:extLst>
          </p:cNvPr>
          <p:cNvSpPr txBox="1"/>
          <p:nvPr/>
        </p:nvSpPr>
        <p:spPr>
          <a:xfrm>
            <a:off x="1651247" y="284085"/>
            <a:ext cx="9729926" cy="923330"/>
          </a:xfrm>
          <a:prstGeom prst="rect">
            <a:avLst/>
          </a:prstGeom>
          <a:noFill/>
        </p:spPr>
        <p:txBody>
          <a:bodyPr wrap="square" rtlCol="0">
            <a:spAutoFit/>
          </a:bodyPr>
          <a:lstStyle/>
          <a:p>
            <a:pPr algn="ctr"/>
            <a:r>
              <a:rPr lang="en-IN" sz="5400" dirty="0"/>
              <a:t>Feature of Python</a:t>
            </a:r>
            <a:endParaRPr lang="en-IN" sz="5400" b="1" dirty="0">
              <a:latin typeface="Arial Black" panose="020B0A04020102020204" pitchFamily="34" charset="0"/>
            </a:endParaRPr>
          </a:p>
        </p:txBody>
      </p:sp>
    </p:spTree>
    <p:extLst>
      <p:ext uri="{BB962C8B-B14F-4D97-AF65-F5344CB8AC3E}">
        <p14:creationId xmlns:p14="http://schemas.microsoft.com/office/powerpoint/2010/main" val="9061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64FA-2803-405C-9161-444A22D5E402}"/>
              </a:ext>
            </a:extLst>
          </p:cNvPr>
          <p:cNvSpPr>
            <a:spLocks noGrp="1"/>
          </p:cNvSpPr>
          <p:nvPr>
            <p:ph type="ctrTitle"/>
          </p:nvPr>
        </p:nvSpPr>
        <p:spPr>
          <a:xfrm>
            <a:off x="720867" y="1207416"/>
            <a:ext cx="9337534" cy="5104608"/>
          </a:xfrm>
          <a:ln>
            <a:solidFill>
              <a:schemeClr val="accent1"/>
            </a:solidFill>
          </a:ln>
        </p:spPr>
        <p:txBody>
          <a:bodyPr>
            <a:normAutofit/>
          </a:bodyPr>
          <a:lstStyle/>
          <a:p>
            <a:pPr marL="108000" algn="l">
              <a:spcBef>
                <a:spcPts val="600"/>
              </a:spcBef>
              <a:spcAft>
                <a:spcPts val="2400"/>
              </a:spcAft>
            </a:pPr>
            <a:r>
              <a:rPr lang="en-US" sz="1800" cap="none" dirty="0">
                <a:solidFill>
                  <a:schemeClr val="accent1"/>
                </a:solidFill>
                <a:latin typeface="Times New Roman" panose="02020603050405020304" pitchFamily="18" charset="0"/>
                <a:cs typeface="Times New Roman" panose="02020603050405020304" pitchFamily="18" charset="0"/>
              </a:rPr>
              <a:t>Making The Program More Understandable.</a:t>
            </a:r>
            <a:br>
              <a:rPr lang="en-US" sz="1800" cap="none" dirty="0">
                <a:solidFill>
                  <a:schemeClr val="accent1"/>
                </a:solidFill>
                <a:latin typeface="Times New Roman" panose="02020603050405020304" pitchFamily="18" charset="0"/>
                <a:cs typeface="Times New Roman" panose="02020603050405020304" pitchFamily="18" charset="0"/>
              </a:rPr>
            </a:br>
            <a:r>
              <a:rPr lang="en-US" sz="1800" cap="none" dirty="0">
                <a:solidFill>
                  <a:schemeClr val="accent1"/>
                </a:solidFill>
                <a:latin typeface="Times New Roman" panose="02020603050405020304" pitchFamily="18" charset="0"/>
                <a:cs typeface="Times New Roman" panose="02020603050405020304" pitchFamily="18" charset="0"/>
              </a:rPr>
              <a:t>Readability Of The Code</a:t>
            </a:r>
            <a:br>
              <a:rPr lang="en-US" sz="1800" cap="none" dirty="0">
                <a:solidFill>
                  <a:schemeClr val="accent1"/>
                </a:solidFill>
                <a:latin typeface="Times New Roman" panose="02020603050405020304" pitchFamily="18" charset="0"/>
                <a:cs typeface="Times New Roman" panose="02020603050405020304" pitchFamily="18" charset="0"/>
              </a:rPr>
            </a:br>
            <a:r>
              <a:rPr lang="en-US" sz="1800" cap="none" dirty="0">
                <a:solidFill>
                  <a:schemeClr val="accent1"/>
                </a:solidFill>
                <a:latin typeface="Times New Roman" panose="02020603050405020304" pitchFamily="18" charset="0"/>
                <a:cs typeface="Times New Roman" panose="02020603050405020304" pitchFamily="18" charset="0"/>
              </a:rPr>
              <a:t>Restrict Code Execution</a:t>
            </a:r>
            <a:br>
              <a:rPr lang="en-US" sz="1800" cap="none" dirty="0">
                <a:solidFill>
                  <a:schemeClr val="accent1"/>
                </a:solidFill>
                <a:latin typeface="Times New Roman" panose="02020603050405020304" pitchFamily="18" charset="0"/>
                <a:cs typeface="Times New Roman" panose="02020603050405020304" pitchFamily="18" charset="0"/>
              </a:rPr>
            </a:br>
            <a:r>
              <a:rPr lang="en-US" sz="1800" cap="none" dirty="0">
                <a:solidFill>
                  <a:schemeClr val="accent1"/>
                </a:solidFill>
                <a:latin typeface="Times New Roman" panose="02020603050405020304" pitchFamily="18" charset="0"/>
                <a:cs typeface="Times New Roman" panose="02020603050405020304" pitchFamily="18" charset="0"/>
              </a:rPr>
              <a:t>Provide An Overview Of The Program Or Project Metadata</a:t>
            </a:r>
            <a:br>
              <a:rPr lang="en-US" sz="1800" cap="none" dirty="0">
                <a:solidFill>
                  <a:schemeClr val="accent1"/>
                </a:solidFill>
                <a:latin typeface="Times New Roman" panose="02020603050405020304" pitchFamily="18" charset="0"/>
                <a:cs typeface="Times New Roman" panose="02020603050405020304" pitchFamily="18" charset="0"/>
              </a:rPr>
            </a:br>
            <a:r>
              <a:rPr lang="en-US" sz="1800" cap="none" dirty="0">
                <a:solidFill>
                  <a:schemeClr val="accent1"/>
                </a:solidFill>
                <a:latin typeface="Times New Roman" panose="02020603050405020304" pitchFamily="18" charset="0"/>
                <a:cs typeface="Times New Roman" panose="02020603050405020304" pitchFamily="18" charset="0"/>
              </a:rPr>
              <a:t>To Add Resources To The Code</a:t>
            </a:r>
            <a:br>
              <a:rPr lang="en-US" sz="1800" cap="none" dirty="0">
                <a:solidFill>
                  <a:srgbClr val="002060"/>
                </a:solidFill>
                <a:latin typeface="Times New Roman" panose="02020603050405020304" pitchFamily="18" charset="0"/>
                <a:cs typeface="Times New Roman" panose="02020603050405020304" pitchFamily="18" charset="0"/>
              </a:rPr>
            </a:b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Type Of Comments</a:t>
            </a:r>
            <a:br>
              <a:rPr lang="en-US" sz="1800" cap="none" dirty="0">
                <a:solidFill>
                  <a:srgbClr val="002060"/>
                </a:solidFill>
                <a:latin typeface="Times New Roman" panose="02020603050405020304" pitchFamily="18" charset="0"/>
                <a:cs typeface="Times New Roman" panose="02020603050405020304" pitchFamily="18" charset="0"/>
              </a:rPr>
            </a:b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1.SINGLE LINE:  # This Code Is To Show An Example Of A Single-line Comment  </a:t>
            </a: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Print( 'This Statement Does Not Have A Hashtag Before It’ ) </a:t>
            </a:r>
            <a:br>
              <a:rPr lang="en-US" sz="1800" cap="none" dirty="0">
                <a:solidFill>
                  <a:srgbClr val="002060"/>
                </a:solidFill>
                <a:latin typeface="Times New Roman" panose="02020603050405020304" pitchFamily="18" charset="0"/>
                <a:cs typeface="Times New Roman" panose="02020603050405020304" pitchFamily="18" charset="0"/>
              </a:rPr>
            </a:b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2.MULTILINE: Python Does Not Provide The Facility For Multi-line Comments. However, There Are Indeed Many Ways To Create Multi-line Comments.</a:t>
            </a: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With Multiple Hashtags (#)</a:t>
            </a: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Using String Literals</a:t>
            </a:r>
            <a:br>
              <a:rPr lang="en-US" sz="1800" cap="none" dirty="0">
                <a:solidFill>
                  <a:srgbClr val="002060"/>
                </a:solidFill>
                <a:latin typeface="Times New Roman" panose="02020603050405020304" pitchFamily="18" charset="0"/>
                <a:cs typeface="Times New Roman" panose="02020603050405020304" pitchFamily="18" charset="0"/>
              </a:rPr>
            </a:b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Because Python overlooks string expressions that aren't allocated to a variable, we can utilize them as comments.</a:t>
            </a:r>
            <a:br>
              <a:rPr lang="en-US" sz="1800" cap="none" dirty="0">
                <a:solidFill>
                  <a:srgbClr val="002060"/>
                </a:solidFill>
                <a:latin typeface="Times New Roman" panose="02020603050405020304" pitchFamily="18" charset="0"/>
                <a:cs typeface="Times New Roman" panose="02020603050405020304" pitchFamily="18" charset="0"/>
              </a:rPr>
            </a:br>
            <a:r>
              <a:rPr lang="en-US" sz="1800" cap="none" dirty="0">
                <a:solidFill>
                  <a:srgbClr val="002060"/>
                </a:solidFill>
                <a:latin typeface="Times New Roman" panose="02020603050405020304" pitchFamily="18" charset="0"/>
                <a:cs typeface="Times New Roman" panose="02020603050405020304" pitchFamily="18" charset="0"/>
              </a:rPr>
              <a:t>CODE: 'it is a comment extending to multiple lines' </a:t>
            </a:r>
            <a:br>
              <a:rPr lang="en-US" sz="1800" dirty="0">
                <a:solidFill>
                  <a:srgbClr val="002060"/>
                </a:solidFill>
                <a:latin typeface="Arial Black" panose="020B0A04020102020204" pitchFamily="34" charset="0"/>
              </a:rPr>
            </a:br>
            <a:endParaRPr lang="en-US" sz="1800" dirty="0">
              <a:solidFill>
                <a:srgbClr val="002060"/>
              </a:solidFill>
              <a:latin typeface="Arial Black" panose="020B0A04020102020204" pitchFamily="34" charset="0"/>
            </a:endParaRPr>
          </a:p>
        </p:txBody>
      </p:sp>
      <p:sp>
        <p:nvSpPr>
          <p:cNvPr id="4" name="TextBox 3">
            <a:extLst>
              <a:ext uri="{FF2B5EF4-FFF2-40B4-BE49-F238E27FC236}">
                <a16:creationId xmlns:a16="http://schemas.microsoft.com/office/drawing/2014/main" id="{D264401D-811B-44B3-B328-03521DA27E72}"/>
              </a:ext>
            </a:extLst>
          </p:cNvPr>
          <p:cNvSpPr txBox="1"/>
          <p:nvPr/>
        </p:nvSpPr>
        <p:spPr>
          <a:xfrm>
            <a:off x="1651247" y="284085"/>
            <a:ext cx="9729926" cy="923330"/>
          </a:xfrm>
          <a:prstGeom prst="rect">
            <a:avLst/>
          </a:prstGeom>
          <a:noFill/>
        </p:spPr>
        <p:txBody>
          <a:bodyPr wrap="square" rtlCol="0">
            <a:spAutoFit/>
          </a:bodyPr>
          <a:lstStyle/>
          <a:p>
            <a:pPr algn="ctr"/>
            <a:r>
              <a:rPr lang="en-IN" sz="5400" dirty="0"/>
              <a:t>Comment in  Python</a:t>
            </a:r>
            <a:endParaRPr lang="en-IN" sz="5400" b="1" dirty="0">
              <a:latin typeface="Arial Black" panose="020B0A04020102020204" pitchFamily="34" charset="0"/>
            </a:endParaRPr>
          </a:p>
        </p:txBody>
      </p:sp>
    </p:spTree>
    <p:extLst>
      <p:ext uri="{BB962C8B-B14F-4D97-AF65-F5344CB8AC3E}">
        <p14:creationId xmlns:p14="http://schemas.microsoft.com/office/powerpoint/2010/main" val="134791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8A11-D836-4242-B1AE-9D2224D2DD86}"/>
              </a:ext>
            </a:extLst>
          </p:cNvPr>
          <p:cNvSpPr>
            <a:spLocks noGrp="1"/>
          </p:cNvSpPr>
          <p:nvPr>
            <p:ph type="title"/>
          </p:nvPr>
        </p:nvSpPr>
        <p:spPr/>
        <p:txBody>
          <a:bodyPr/>
          <a:lstStyle/>
          <a:p>
            <a:r>
              <a:rPr lang="en-US" dirty="0"/>
              <a:t>Data type in python</a:t>
            </a:r>
            <a:endParaRPr lang="en-IN" dirty="0"/>
          </a:p>
        </p:txBody>
      </p:sp>
      <p:pic>
        <p:nvPicPr>
          <p:cNvPr id="2050" name="Picture 2" descr="Python data types - Programmers Portal">
            <a:extLst>
              <a:ext uri="{FF2B5EF4-FFF2-40B4-BE49-F238E27FC236}">
                <a16:creationId xmlns:a16="http://schemas.microsoft.com/office/drawing/2014/main" id="{54C9D240-788A-4A5C-973C-ED28DE3470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887075"/>
            <a:ext cx="6096000" cy="4206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Types in Python - Python Data Types - Intellipaat">
            <a:extLst>
              <a:ext uri="{FF2B5EF4-FFF2-40B4-BE49-F238E27FC236}">
                <a16:creationId xmlns:a16="http://schemas.microsoft.com/office/drawing/2014/main" id="{7E7FDB7A-05D5-4E1B-A7E3-2570CFAAB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987" y="1887074"/>
            <a:ext cx="6019013"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8D44-56CA-4934-BFE2-616D746783ED}"/>
              </a:ext>
            </a:extLst>
          </p:cNvPr>
          <p:cNvSpPr>
            <a:spLocks noGrp="1"/>
          </p:cNvSpPr>
          <p:nvPr>
            <p:ph type="title"/>
          </p:nvPr>
        </p:nvSpPr>
        <p:spPr/>
        <p:txBody>
          <a:bodyPr>
            <a:normAutofit fontScale="90000"/>
          </a:bodyPr>
          <a:lstStyle/>
          <a:p>
            <a:r>
              <a:rPr lang="en-US" dirty="0"/>
              <a:t>Variable: </a:t>
            </a:r>
            <a:r>
              <a:rPr lang="en-US" sz="1600" cap="none" dirty="0">
                <a:latin typeface="Times New Roman" panose="02020603050405020304" pitchFamily="18" charset="0"/>
                <a:cs typeface="Times New Roman" panose="02020603050405020304" pitchFamily="18" charset="0"/>
              </a:rPr>
              <a:t>Variables Can Hold Values, And Every Value Has A Data-type. Python Is A Dynamically Typed Language; Hence We Do Not Need To Define The Type Of The Variable While Declaring It. The Interpreter Implicitly Binds The Value With Its Type.</a:t>
            </a:r>
            <a:br>
              <a:rPr lang="en-US" dirty="0"/>
            </a:br>
            <a:endParaRPr lang="en-IN" dirty="0"/>
          </a:p>
        </p:txBody>
      </p:sp>
      <p:sp>
        <p:nvSpPr>
          <p:cNvPr id="3" name="Content Placeholder 2">
            <a:extLst>
              <a:ext uri="{FF2B5EF4-FFF2-40B4-BE49-F238E27FC236}">
                <a16:creationId xmlns:a16="http://schemas.microsoft.com/office/drawing/2014/main" id="{D7C6142A-C3F9-41B9-9775-3F9956E41BC4}"/>
              </a:ext>
            </a:extLst>
          </p:cNvPr>
          <p:cNvSpPr>
            <a:spLocks noGrp="1"/>
          </p:cNvSpPr>
          <p:nvPr>
            <p:ph idx="1"/>
          </p:nvPr>
        </p:nvSpPr>
        <p:spPr>
          <a:xfrm>
            <a:off x="1202919" y="2077112"/>
            <a:ext cx="9784080" cy="4140808"/>
          </a:xfrm>
        </p:spPr>
        <p:txBody>
          <a:bodyPr>
            <a:noAutofit/>
          </a:bodyPr>
          <a:lstStyle/>
          <a:p>
            <a:r>
              <a:rPr lang="en-IN" sz="1400" dirty="0"/>
              <a:t>a = 5  </a:t>
            </a:r>
          </a:p>
          <a:p>
            <a:r>
              <a:rPr lang="en-US" sz="1400" dirty="0"/>
              <a:t>The variable </a:t>
            </a:r>
            <a:r>
              <a:rPr lang="en-US" sz="1400" b="1" dirty="0"/>
              <a:t>a</a:t>
            </a:r>
            <a:r>
              <a:rPr lang="en-US" sz="1400" dirty="0"/>
              <a:t> holds integer value five and we did not define its type. Python interpreter will automatically interpret variables </a:t>
            </a:r>
            <a:r>
              <a:rPr lang="en-US" sz="1400" b="1" dirty="0"/>
              <a:t>a</a:t>
            </a:r>
            <a:r>
              <a:rPr lang="en-US" sz="1400" dirty="0"/>
              <a:t> as an integer type.</a:t>
            </a:r>
          </a:p>
          <a:p>
            <a:r>
              <a:rPr lang="en-US" sz="1400" dirty="0"/>
              <a:t>Python enables us to check the type of the variable used in the program. Python provides us the </a:t>
            </a:r>
            <a:r>
              <a:rPr lang="en-US" sz="1400" b="1" dirty="0"/>
              <a:t>type()</a:t>
            </a:r>
            <a:r>
              <a:rPr lang="en-US" sz="1400" dirty="0"/>
              <a:t> function, which returns the type of the variable passed.</a:t>
            </a:r>
          </a:p>
          <a:p>
            <a:r>
              <a:rPr lang="en-US" sz="1400" dirty="0"/>
              <a:t>Ex.</a:t>
            </a:r>
            <a:r>
              <a:rPr lang="en-IN" sz="1400" dirty="0"/>
              <a:t> a=10  </a:t>
            </a:r>
          </a:p>
          <a:p>
            <a:r>
              <a:rPr lang="en-IN" sz="1400" dirty="0"/>
              <a:t>b="Hi Python"  </a:t>
            </a:r>
          </a:p>
          <a:p>
            <a:r>
              <a:rPr lang="en-IN" sz="1400" dirty="0"/>
              <a:t>c = 10.5  </a:t>
            </a:r>
          </a:p>
          <a:p>
            <a:r>
              <a:rPr lang="en-IN" sz="1400" b="1" dirty="0"/>
              <a:t>print</a:t>
            </a:r>
            <a:r>
              <a:rPr lang="en-IN" sz="1400" dirty="0"/>
              <a:t>(type(a))  </a:t>
            </a:r>
          </a:p>
          <a:p>
            <a:r>
              <a:rPr lang="en-IN" sz="1400" b="1" dirty="0"/>
              <a:t>print</a:t>
            </a:r>
            <a:r>
              <a:rPr lang="en-IN" sz="1400" dirty="0"/>
              <a:t>(type(b))  </a:t>
            </a:r>
          </a:p>
          <a:p>
            <a:r>
              <a:rPr lang="en-IN" sz="1400" b="1" dirty="0"/>
              <a:t>print</a:t>
            </a:r>
            <a:r>
              <a:rPr lang="en-IN" sz="1400" dirty="0"/>
              <a:t>(type(c))  </a:t>
            </a:r>
          </a:p>
          <a:p>
            <a:r>
              <a:rPr lang="en-IN" sz="1400" dirty="0"/>
              <a:t>&lt;type 'int'&gt;</a:t>
            </a:r>
          </a:p>
          <a:p>
            <a:r>
              <a:rPr lang="en-IN" sz="1400" dirty="0"/>
              <a:t>&lt;type 'str'&gt;</a:t>
            </a:r>
          </a:p>
          <a:p>
            <a:r>
              <a:rPr lang="en-IN" sz="1400" dirty="0"/>
              <a:t>&lt;type 'float'&gt;</a:t>
            </a:r>
          </a:p>
        </p:txBody>
      </p:sp>
      <p:sp>
        <p:nvSpPr>
          <p:cNvPr id="4" name="Rectangle 1">
            <a:extLst>
              <a:ext uri="{FF2B5EF4-FFF2-40B4-BE49-F238E27FC236}">
                <a16:creationId xmlns:a16="http://schemas.microsoft.com/office/drawing/2014/main" id="{A7165908-81AE-4EB8-8296-83B952813F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9F9F9"/>
                </a:solidFill>
                <a:effectLst/>
                <a:latin typeface="Arial Unicode MS"/>
              </a:rPr>
              <a:t>&lt;type 'int'&gt; &lt;type 'str'&gt; &lt;type 'float'&gt;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8273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932</TotalTime>
  <Words>949</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Arial Unicode MS</vt:lpstr>
      <vt:lpstr>Corbel</vt:lpstr>
      <vt:lpstr>inter-regular</vt:lpstr>
      <vt:lpstr>Times New Roman</vt:lpstr>
      <vt:lpstr>Times New Roman</vt:lpstr>
      <vt:lpstr>Wingdings</vt:lpstr>
      <vt:lpstr>Banded</vt:lpstr>
      <vt:lpstr>Python</vt:lpstr>
      <vt:lpstr>It is used for:  Desktop Applications Web Applications Data Science Artificial Intelligence Machine Learning Scientific Computing Robotics Internet Of Things (Iot) Gaming Mobile Apps Data Analysis And Preprocessing </vt:lpstr>
      <vt:lpstr>Foundation In The Late 1980s.  The Implementation Of Python Was Started In December 1989 By Guido Van Rossum At CWI In Netherland.   In February 1991, Guido Van Rossum Published The Code (Labeled Version 0.9.0) To Alt.Sources.  In 1994, Python 1.0 Was Released With New Features Like Lambda, Map, Filter, And Reduce.  Python 2.0 Added New Features Such As List Comprehensions, Garbage Collection Systems.  On December 3, 2008, Python 3.0 (Also Called "Py3k") Was Released. It Was Designed To Rectify The Fundamental Flaw Of The Language.  ABC Programming Language Is Said To Be The Predecessor Of Python Language, Which Was Capable Of Exception Handling And Interfacing With The Amoeba Operating System. </vt:lpstr>
      <vt:lpstr>Why the Name Python?  There is a fact behind choosing the name Python. Guido van Rossum was reading the script of a popular BBC comedy series "Monty Python's Flying Circus". It was late on-air 1970s.   Van Rossum wanted to select a name which unique, sort, and little-bit mysterious. So he decided to select naming Python after the "Monty Python's Flying Circus" for their newly created programming language.  The comedy series was creative and well random. It talks about everything. Thus it is slow and unpredictable, which made it very interesting.</vt:lpstr>
      <vt:lpstr>PowerPoint Presentation</vt:lpstr>
      <vt:lpstr>1) Easy To Learn And Use 2) Expressive Language 3) Interpreted Language 4)Cross-platform Language 5) Free And Open Source 6) Object-oriented Language 7) Extensible 8) Large Standard Library 9) Integrated 10) Embeddable 11) Dynamic Memory Allocation </vt:lpstr>
      <vt:lpstr>Making The Program More Understandable. Readability Of The Code Restrict Code Execution Provide An Overview Of The Program Or Project Metadata To Add Resources To The Code  Type Of Comments  1.SINGLE LINE:  # This Code Is To Show An Example Of A Single-line Comment   Print( 'This Statement Does Not Have A Hashtag Before It’ )   2.MULTILINE: Python Does Not Provide The Facility For Multi-line Comments. However, There Are Indeed Many Ways To Create Multi-line Comments. With Multiple Hashtags (#) Using String Literals  Because Python overlooks string expressions that aren't allocated to a variable, we can utilize them as comments. CODE: 'it is a comment extending to multiple lines'  </vt:lpstr>
      <vt:lpstr>Data type in python</vt:lpstr>
      <vt:lpstr>Variable: Variables Can Hold Values, And Every Value Has A Data-type. Python Is A Dynamically Typed Language; Hence We Do Not Need To Define The Type Of The Variable While Declaring It. The Interpreter Implicitly Binds The Value With Its Type.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Dell</dc:creator>
  <cp:lastModifiedBy>Dell</cp:lastModifiedBy>
  <cp:revision>20</cp:revision>
  <dcterms:created xsi:type="dcterms:W3CDTF">2022-08-26T16:34:47Z</dcterms:created>
  <dcterms:modified xsi:type="dcterms:W3CDTF">2022-08-27T08:07:41Z</dcterms:modified>
</cp:coreProperties>
</file>