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8" r:id="rId2"/>
    <p:sldId id="269" r:id="rId3"/>
    <p:sldId id="257" r:id="rId4"/>
    <p:sldId id="259" r:id="rId5"/>
    <p:sldId id="261" r:id="rId6"/>
    <p:sldId id="260" r:id="rId7"/>
    <p:sldId id="262" r:id="rId8"/>
    <p:sldId id="264" r:id="rId9"/>
    <p:sldId id="265" r:id="rId10"/>
    <p:sldId id="270" r:id="rId11"/>
    <p:sldId id="266" r:id="rId12"/>
    <p:sldId id="267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32"/>
    <p:restoredTop sz="94716"/>
  </p:normalViewPr>
  <p:slideViewPr>
    <p:cSldViewPr snapToGrid="0">
      <p:cViewPr varScale="1">
        <p:scale>
          <a:sx n="120" d="100"/>
          <a:sy n="120" d="100"/>
        </p:scale>
        <p:origin x="18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3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50877" y="1322386"/>
            <a:ext cx="10363201" cy="1470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2000" y="3326641"/>
            <a:ext cx="8534400" cy="1752601"/>
          </a:xfrm>
          <a:prstGeom prst="rect">
            <a:avLst/>
          </a:prstGeom>
        </p:spPr>
        <p:txBody>
          <a:bodyPr/>
          <a:lstStyle>
            <a:lvl1pPr marL="381000" indent="-304800" algn="ctr">
              <a:buClrTx/>
              <a:buSzTx/>
              <a:buFontTx/>
              <a:buNone/>
              <a:defRPr sz="2000" b="1">
                <a:solidFill>
                  <a:srgbClr val="17365D"/>
                </a:solidFill>
              </a:defRPr>
            </a:lvl1pPr>
            <a:lvl2pPr marL="381000" indent="177800" algn="ctr">
              <a:buClrTx/>
              <a:buSzTx/>
              <a:buFontTx/>
              <a:buNone/>
              <a:defRPr sz="2000" b="1">
                <a:solidFill>
                  <a:srgbClr val="17365D"/>
                </a:solidFill>
              </a:defRPr>
            </a:lvl2pPr>
            <a:lvl3pPr marL="381000" indent="647700" algn="ctr">
              <a:buClrTx/>
              <a:buSzTx/>
              <a:buFontTx/>
              <a:buNone/>
              <a:defRPr sz="2000" b="1">
                <a:solidFill>
                  <a:srgbClr val="17365D"/>
                </a:solidFill>
              </a:defRPr>
            </a:lvl3pPr>
            <a:lvl4pPr marL="381000" indent="1117600" algn="ctr">
              <a:buClrTx/>
              <a:buSzTx/>
              <a:buFontTx/>
              <a:buNone/>
              <a:defRPr sz="2000" b="1">
                <a:solidFill>
                  <a:srgbClr val="17365D"/>
                </a:solidFill>
              </a:defRPr>
            </a:lvl4pPr>
            <a:lvl5pPr marL="381000" indent="1574800" algn="ctr">
              <a:buClrTx/>
              <a:buSzTx/>
              <a:buFontTx/>
              <a:buNone/>
              <a:defRPr sz="2000" b="1">
                <a:solidFill>
                  <a:srgbClr val="17365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1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500"/>
            <a:ext cx="4953000" cy="106680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82980" indent="-411480">
              <a:spcBef>
                <a:spcPts val="300"/>
              </a:spcBef>
            </a:lvl2pPr>
            <a:lvl3pPr>
              <a:spcBef>
                <a:spcPts val="300"/>
              </a:spcBef>
            </a:lvl3pPr>
            <a:lvl4pPr marL="2000250" indent="-514350">
              <a:spcBef>
                <a:spcPts val="300"/>
              </a:spcBef>
            </a:lvl4pPr>
            <a:lvl5pPr marL="2457450" indent="-514350">
              <a:spcBef>
                <a:spcPts val="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26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 rot="5400000">
            <a:off x="7285049" y="1828791"/>
            <a:ext cx="5851501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860"/>
            <a:ext cx="5851501" cy="8026501"/>
          </a:xfrm>
          <a:prstGeom prst="rect">
            <a:avLst/>
          </a:prstGeom>
        </p:spPr>
        <p:txBody>
          <a:bodyPr/>
          <a:lstStyle>
            <a:lvl1pPr indent="-342900">
              <a:spcBef>
                <a:spcPts val="300"/>
              </a:spcBef>
            </a:lvl1pPr>
            <a:lvl2pPr marL="982980" indent="-411480">
              <a:spcBef>
                <a:spcPts val="300"/>
              </a:spcBef>
            </a:lvl2pPr>
            <a:lvl3pPr>
              <a:spcBef>
                <a:spcPts val="300"/>
              </a:spcBef>
            </a:lvl3pPr>
            <a:lvl4pPr marL="2000250" indent="-514350">
              <a:spcBef>
                <a:spcPts val="300"/>
              </a:spcBef>
            </a:lvl4pPr>
            <a:lvl5pPr marL="2457450" indent="-514350">
              <a:spcBef>
                <a:spcPts val="300"/>
              </a:spcBef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784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3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4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701" cy="45261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500"/>
              </a:spcBef>
              <a:buSzPts val="2800"/>
              <a:defRPr sz="2800"/>
            </a:lvl1pPr>
            <a:lvl2pPr marL="977900" indent="-444500">
              <a:spcBef>
                <a:spcPts val="500"/>
              </a:spcBef>
              <a:buSzPts val="2800"/>
              <a:defRPr sz="2800"/>
            </a:lvl2pPr>
            <a:lvl3pPr marL="1513839" indent="-497839">
              <a:spcBef>
                <a:spcPts val="500"/>
              </a:spcBef>
              <a:buSzPts val="2800"/>
              <a:defRPr sz="2800"/>
            </a:lvl3pPr>
            <a:lvl4pPr marL="2019300" indent="-533400">
              <a:spcBef>
                <a:spcPts val="500"/>
              </a:spcBef>
              <a:buSzPts val="2800"/>
              <a:defRPr sz="2800"/>
            </a:lvl4pPr>
            <a:lvl5pPr marL="2476500" indent="-533400">
              <a:spcBef>
                <a:spcPts val="500"/>
              </a:spcBef>
              <a:buSzPts val="2800"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197600" y="1600203"/>
            <a:ext cx="5384701" cy="4526101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500"/>
              </a:spcBef>
              <a:buSzPts val="2800"/>
              <a:defRPr sz="2800"/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57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59367" y="304800"/>
            <a:ext cx="10668001" cy="4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/>
            </a:lvl1pPr>
            <a:lvl2pPr marL="228600" indent="457200">
              <a:buClrTx/>
              <a:buSzTx/>
              <a:buFontTx/>
              <a:buNone/>
              <a:defRPr b="1"/>
            </a:lvl2pPr>
            <a:lvl3pPr marL="228600" indent="914400">
              <a:buClrTx/>
              <a:buSzTx/>
              <a:buFontTx/>
              <a:buNone/>
              <a:defRPr b="1"/>
            </a:lvl3pPr>
            <a:lvl4pPr marL="228600" indent="1371600">
              <a:buClrTx/>
              <a:buSzTx/>
              <a:buFontTx/>
              <a:buNone/>
              <a:defRPr b="1"/>
            </a:lvl4pPr>
            <a:lvl5pPr marL="228600" indent="1828800">
              <a:buClrTx/>
              <a:buSzTx/>
              <a:buFont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41;p6"/>
          <p:cNvSpPr txBox="1">
            <a:spLocks noGrp="1"/>
          </p:cNvSpPr>
          <p:nvPr>
            <p:ph type="body" sz="half" idx="21"/>
          </p:nvPr>
        </p:nvSpPr>
        <p:spPr>
          <a:xfrm>
            <a:off x="609599" y="2174875"/>
            <a:ext cx="5386802" cy="3951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" name="Google Shape;42;p6"/>
          <p:cNvSpPr txBox="1">
            <a:spLocks noGrp="1"/>
          </p:cNvSpPr>
          <p:nvPr>
            <p:ph type="body" sz="quarter" idx="22"/>
          </p:nvPr>
        </p:nvSpPr>
        <p:spPr>
          <a:xfrm>
            <a:off x="6193368" y="1535112"/>
            <a:ext cx="5388902" cy="639901"/>
          </a:xfrm>
          <a:prstGeom prst="rect">
            <a:avLst/>
          </a:prstGeom>
        </p:spPr>
        <p:txBody>
          <a:bodyPr anchor="b"/>
          <a:lstStyle/>
          <a:p>
            <a:pPr marL="228600" indent="0">
              <a:buClrTx/>
              <a:buSzTx/>
              <a:buFontTx/>
              <a:buNone/>
              <a:defRPr b="1"/>
            </a:pPr>
            <a:endParaRPr/>
          </a:p>
        </p:txBody>
      </p:sp>
      <p:sp>
        <p:nvSpPr>
          <p:cNvPr id="62" name="Google Shape;43;p6"/>
          <p:cNvSpPr txBox="1">
            <a:spLocks noGrp="1"/>
          </p:cNvSpPr>
          <p:nvPr>
            <p:ph type="body" sz="half" idx="23"/>
          </p:nvPr>
        </p:nvSpPr>
        <p:spPr>
          <a:xfrm>
            <a:off x="6193368" y="2174875"/>
            <a:ext cx="5388902" cy="3951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7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3" name="Google Shape;52;p7" descr="Google Shape;52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8" y="139873"/>
            <a:ext cx="9686795" cy="69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82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9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2" cy="11622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1" cy="5853001"/>
          </a:xfrm>
          <a:prstGeom prst="rect">
            <a:avLst/>
          </a:prstGeom>
        </p:spPr>
        <p:txBody>
          <a:bodyPr/>
          <a:lstStyle>
            <a:lvl1pPr indent="-431800">
              <a:spcBef>
                <a:spcPts val="600"/>
              </a:spcBef>
              <a:buSzPts val="3200"/>
              <a:defRPr sz="3200"/>
            </a:lvl1pPr>
            <a:lvl2pPr marL="972457" indent="-464457">
              <a:spcBef>
                <a:spcPts val="600"/>
              </a:spcBef>
              <a:buSzPts val="3200"/>
              <a:defRPr sz="3200"/>
            </a:lvl2pPr>
            <a:lvl3pPr marL="1498600" indent="-508000">
              <a:spcBef>
                <a:spcPts val="600"/>
              </a:spcBef>
              <a:buSzPts val="3200"/>
              <a:defRPr sz="3200"/>
            </a:lvl3pPr>
            <a:lvl4pPr marL="2042160" indent="-568960">
              <a:spcBef>
                <a:spcPts val="600"/>
              </a:spcBef>
              <a:buSzPts val="3200"/>
              <a:defRPr sz="3200"/>
            </a:lvl4pPr>
            <a:lvl5pPr marL="2499360" indent="-568960">
              <a:spcBef>
                <a:spcPts val="600"/>
              </a:spcBef>
              <a:buSzPts val="3200"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60;p9"/>
          <p:cNvSpPr txBox="1">
            <a:spLocks noGrp="1"/>
          </p:cNvSpPr>
          <p:nvPr>
            <p:ph type="body" sz="half" idx="21"/>
          </p:nvPr>
        </p:nvSpPr>
        <p:spPr>
          <a:xfrm>
            <a:off x="609601" y="1435103"/>
            <a:ext cx="4011002" cy="469110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200"/>
              </a:spcBef>
              <a:buClrTx/>
              <a:buSzTx/>
              <a:buFontTx/>
              <a:buNone/>
              <a:defRPr sz="1400"/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103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01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Google Shape;66;p10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901"/>
          </a:xfrm>
          <a:prstGeom prst="rect">
            <a:avLst/>
          </a:prstGeom>
        </p:spPr>
        <p:txBody>
          <a:bodyPr/>
          <a:lstStyle>
            <a:lvl1pPr marL="228600" indent="0">
              <a:spcBef>
                <a:spcPts val="200"/>
              </a:spcBef>
              <a:buClrTx/>
              <a:buSzTx/>
              <a:buFontTx/>
              <a:buNone/>
              <a:defRPr sz="1400"/>
            </a:lvl1pPr>
            <a:lvl2pPr marL="228600" indent="457200">
              <a:spcBef>
                <a:spcPts val="200"/>
              </a:spcBef>
              <a:buClrTx/>
              <a:buSzTx/>
              <a:buFontTx/>
              <a:buNone/>
              <a:defRPr sz="1400"/>
            </a:lvl2pPr>
            <a:lvl3pPr marL="228600" indent="914400">
              <a:spcBef>
                <a:spcPts val="200"/>
              </a:spcBef>
              <a:buClrTx/>
              <a:buSzTx/>
              <a:buFontTx/>
              <a:buNone/>
              <a:defRPr sz="1400"/>
            </a:lvl3pPr>
            <a:lvl4pPr marL="228600" indent="1371600">
              <a:spcBef>
                <a:spcPts val="200"/>
              </a:spcBef>
              <a:buClrTx/>
              <a:buSzTx/>
              <a:buFontTx/>
              <a:buNone/>
              <a:defRPr sz="1400"/>
            </a:lvl4pPr>
            <a:lvl5pPr marL="228600" indent="1828800">
              <a:spcBef>
                <a:spcPts val="200"/>
              </a:spcBef>
              <a:buClrTx/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" name="Google Shape;12;p1" descr="Google Shape;12;p1"/>
          <p:cNvPicPr>
            <a:picLocks noChangeAspect="1"/>
          </p:cNvPicPr>
          <p:nvPr/>
        </p:nvPicPr>
        <p:blipFill>
          <a:blip r:embed="rId14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625" y="6397953"/>
            <a:ext cx="297875" cy="2819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457200" marR="0" indent="-3810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1pPr>
      <a:lvl2pPr marL="985519" marR="0" indent="-42671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2pPr>
      <a:lvl3pPr marL="1485900" marR="0" indent="-4572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3pPr>
      <a:lvl4pPr marL="1993900" marR="0" indent="-495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4pPr>
      <a:lvl5pPr marL="2451100" marR="0" indent="-495300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5pPr>
      <a:lvl6pPr marL="2811779" marR="0" indent="-41147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6pPr>
      <a:lvl7pPr marL="3268979" marR="0" indent="-41147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7pPr>
      <a:lvl8pPr marL="3726179" marR="0" indent="-41147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8pPr>
      <a:lvl9pPr marL="4183379" marR="0" indent="-411479" algn="l" defTabSz="914400" rtl="0" latinLnBrk="0">
        <a:lnSpc>
          <a:spcPct val="100000"/>
        </a:lnSpc>
        <a:spcBef>
          <a:spcPts val="40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Verdana"/>
          <a:ea typeface="Verdana"/>
          <a:cs typeface="Verdana"/>
          <a:sym typeface="Verdan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iddiquealikhan/microgrid-smart-controll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 of CYBER-SECURITY ENABLED SMART</a:t>
            </a:r>
            <a:b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CONTROLLER for grid-connected Microgrid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29210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CSE_47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05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 More E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06028215"/>
              </p:ext>
            </p:extLst>
          </p:nvPr>
        </p:nvGraphicFramePr>
        <p:xfrm>
          <a:off x="553394" y="2697460"/>
          <a:ext cx="5418675" cy="146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20221CSE0121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Abdul Samad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20221CSE0048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Siddique Ali Khan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20221CSE0026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Mohammed Anzal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357353" y="4533900"/>
            <a:ext cx="8481848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cs typeface="Verdana"/>
                <a:sym typeface="Verdana"/>
              </a:rPr>
              <a:t>Computer Science &amp;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cs typeface="Verdana"/>
                <a:sym typeface="Verdana"/>
              </a:rPr>
              <a:t>Dr. Asif Mohammed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cs typeface="Verdana"/>
                <a:sym typeface="Verdana"/>
              </a:rPr>
              <a:t>Dr. Jayavadivel Ravi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767E77-3C28-D0C4-547E-3971646D3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" y="1399448"/>
            <a:ext cx="11898451" cy="4535008"/>
          </a:xfrm>
          <a:prstGeom prst="rect">
            <a:avLst/>
          </a:prstGeom>
        </p:spPr>
      </p:pic>
      <p:sp>
        <p:nvSpPr>
          <p:cNvPr id="17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A34EA-46D1-2DBF-8542-47A42B526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830" y="2210426"/>
            <a:ext cx="1146258" cy="248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BA89D-75C7-12C1-CDD8-F20FF214B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0830" y="2673349"/>
            <a:ext cx="1146258" cy="248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FEF57-3CF0-617F-6DFC-88FDABF954D4}"/>
              </a:ext>
            </a:extLst>
          </p:cNvPr>
          <p:cNvSpPr txBox="1"/>
          <p:nvPr/>
        </p:nvSpPr>
        <p:spPr>
          <a:xfrm>
            <a:off x="8360817" y="2196424"/>
            <a:ext cx="96628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MAIN 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7BFD5A-C216-8254-8983-4C1A4C2EBD08}"/>
              </a:ext>
            </a:extLst>
          </p:cNvPr>
          <p:cNvSpPr txBox="1"/>
          <p:nvPr/>
        </p:nvSpPr>
        <p:spPr>
          <a:xfrm>
            <a:off x="8360818" y="2645347"/>
            <a:ext cx="96628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SUB - TASK</a:t>
            </a:r>
          </a:p>
        </p:txBody>
      </p:sp>
    </p:spTree>
    <p:extLst>
      <p:ext uri="{BB962C8B-B14F-4D97-AF65-F5344CB8AC3E}">
        <p14:creationId xmlns:p14="http://schemas.microsoft.com/office/powerpoint/2010/main" val="20020355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44;p22"/>
          <p:cNvSpPr txBox="1">
            <a:spLocks noGrp="1"/>
          </p:cNvSpPr>
          <p:nvPr>
            <p:ph type="title"/>
          </p:nvPr>
        </p:nvSpPr>
        <p:spPr>
          <a:xfrm>
            <a:off x="718012" y="-578447"/>
            <a:ext cx="10102565" cy="233899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2400" dirty="0">
                <a:latin typeface="Cambria"/>
                <a:sym typeface="Cambria"/>
              </a:rPr>
              <a:t>References (IEEE format)</a:t>
            </a:r>
          </a:p>
        </p:txBody>
      </p:sp>
      <p:sp>
        <p:nvSpPr>
          <p:cNvPr id="17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990670"/>
            <a:ext cx="10668000" cy="49530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3200" dirty="0"/>
              <a:t>[1] A. Ayele et al., “Secure Communication in Smart Grids using ECC,” </a:t>
            </a:r>
            <a:r>
              <a:rPr sz="3200" i="1" dirty="0"/>
              <a:t>IEEE Transactions on Smart Grid</a:t>
            </a:r>
            <a:r>
              <a:rPr sz="3200" dirty="0"/>
              <a:t>, vol. 14, no. 2, pp. 1021–1032, 2023.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endParaRPr sz="3200"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3200" dirty="0"/>
              <a:t>[2] A. Ahmed et al., “Blockchain-based Event Logging for Energy Systems,” </a:t>
            </a:r>
            <a:r>
              <a:rPr sz="3200" i="1" dirty="0"/>
              <a:t>Sensors</a:t>
            </a:r>
            <a:r>
              <a:rPr sz="3200" dirty="0"/>
              <a:t>, vol. 22, no. 5, pp. 854–866, 2022.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endParaRPr sz="3200"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3200" dirty="0"/>
              <a:t>[3] Y. Wang et al., “Resilient Control of Hybrid Microgrids under Cyber Attacks,” </a:t>
            </a:r>
            <a:r>
              <a:rPr sz="3200" i="1" dirty="0"/>
              <a:t>Energy Reports</a:t>
            </a:r>
            <a:r>
              <a:rPr sz="3200" dirty="0"/>
              <a:t>, vol. 10, pp. 112–123, 2024.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41B07-8EA7-C06F-664D-4DE8B163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322629" cy="689979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Presidency University - Ministry of Power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(Hardware / Software / Both) : Software</a:t>
            </a:r>
          </a:p>
          <a:p>
            <a:pPr marL="34290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Modern microgrids depend heavily on communication networks for control and monitoring, making them vulnerable to cyber-attacks such as False Data Injection (FDI), Denial-of-Service (DoS), and Man-in-the-Middle (MITM) attacks. Current controllers often focus on either performance or security, but lack integrated, real-time resilience mechanisms to ensure stability under attack.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esign of Cyber-Security Enabled Smart Controller for Grid-Connected Microgri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594359">
              <a:defRPr sz="1819"/>
            </a:lvl1pPr>
          </a:lstStyle>
          <a:p>
            <a:r>
              <a:rPr lang="en-IN" sz="2400" dirty="0">
                <a:latin typeface="Cambria" panose="02040503050406030204" pitchFamily="18" charset="0"/>
              </a:rPr>
              <a:t>Analysis of Problem Statement </a:t>
            </a:r>
            <a:endParaRPr sz="2400" dirty="0">
              <a:latin typeface="Cambria" panose="02040503050406030204" pitchFamily="18" charset="0"/>
            </a:endParaRPr>
          </a:p>
        </p:txBody>
      </p:sp>
      <p:sp>
        <p:nvSpPr>
          <p:cNvPr id="152" name="Problem Statement Cyber-attacks such as False Data Injection (FDI), Denial of Service (DoS), and Man-in-the-Middle (MITM) pose serious risks to microgrid stability and security. Existing solutions often focus only on simulations or individual techniques "/>
          <p:cNvSpPr txBox="1">
            <a:spLocks noGrp="1"/>
          </p:cNvSpPr>
          <p:nvPr>
            <p:ph type="body" idx="1"/>
          </p:nvPr>
        </p:nvSpPr>
        <p:spPr>
          <a:xfrm>
            <a:off x="812800" y="990670"/>
            <a:ext cx="10668000" cy="49530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200"/>
              </a:spcBef>
              <a:buClrTx/>
              <a:buSzTx/>
              <a:buFontTx/>
              <a:buNone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endParaRPr lang="en-US" sz="100" b="1" dirty="0"/>
          </a:p>
          <a:p>
            <a:pPr marL="0" indent="0" defTabSz="457200">
              <a:spcBef>
                <a:spcPts val="1200"/>
              </a:spcBef>
              <a:buClrTx/>
              <a:buSzTx/>
              <a:buFontTx/>
              <a:buNone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Problem Statement</a:t>
            </a:r>
            <a:br>
              <a:rPr dirty="0"/>
            </a:br>
            <a:r>
              <a:rPr dirty="0"/>
              <a:t>Cyber-attacks such as False Data Injection (FDI), Denial of Service (DoS), and Man-in-the-Middle (MITM) pose serious risks to microgrid stability and security.</a:t>
            </a:r>
            <a:br>
              <a:rPr dirty="0"/>
            </a:br>
            <a:r>
              <a:rPr dirty="0"/>
              <a:t>Existing solutions often focus only on simulations or individual techniques without integrating detection, prevention, and logging in a single real-time platform.</a:t>
            </a:r>
          </a:p>
          <a:p>
            <a:pPr marL="0" indent="0" defTabSz="457200">
              <a:spcBef>
                <a:spcPts val="1200"/>
              </a:spcBef>
              <a:buClrTx/>
              <a:buSzTx/>
              <a:buFontTx/>
              <a:buNone/>
              <a:defRPr sz="20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Objectives</a:t>
            </a:r>
            <a:endParaRPr b="0" dirty="0"/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Simulate cyber-attacks on a microgrid using Linux-based tools.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Secure communication using ECC encryption.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Detect anomalies using a hybrid approach (threshold + ML).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Log events in a lightweight blockchain.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Develop a React.js dashboard for real-time monitoring and control.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chnology Stack Components:"/>
          <p:cNvSpPr txBox="1">
            <a:spLocks noGrp="1"/>
          </p:cNvSpPr>
          <p:nvPr>
            <p:ph type="body" idx="1"/>
          </p:nvPr>
        </p:nvSpPr>
        <p:spPr>
          <a:xfrm>
            <a:off x="812800" y="990670"/>
            <a:ext cx="10668000" cy="495300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9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Technology Stack Components: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900" b="1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500" b="1">
                <a:latin typeface="Times Roman"/>
                <a:ea typeface="Times Roman"/>
                <a:cs typeface="Times Roman"/>
                <a:sym typeface="Times Roman"/>
              </a:defRPr>
            </a:pPr>
            <a:br>
              <a:rPr dirty="0"/>
            </a:br>
            <a:endParaRPr dirty="0"/>
          </a:p>
        </p:txBody>
      </p:sp>
      <p:sp>
        <p:nvSpPr>
          <p:cNvPr id="158" name="Design of Cyber-Security Enabled Smart Controller for Grid-Connected Microgrid"/>
          <p:cNvSpPr txBox="1"/>
          <p:nvPr/>
        </p:nvSpPr>
        <p:spPr>
          <a:xfrm>
            <a:off x="812800" y="357576"/>
            <a:ext cx="10668001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 defTabSz="594359">
              <a:defRPr sz="1819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n-IN" sz="2400" dirty="0">
                <a:latin typeface="Cambria" panose="02040503050406030204" pitchFamily="18" charset="0"/>
              </a:rPr>
              <a:t>Analysis of Problem Statement </a:t>
            </a:r>
            <a:endParaRPr sz="2400" dirty="0">
              <a:latin typeface="Cambria" panose="02040503050406030204" pitchFamily="18" charset="0"/>
            </a:endParaRPr>
          </a:p>
        </p:txBody>
      </p:sp>
      <p:pic>
        <p:nvPicPr>
          <p:cNvPr id="159" name="Screenshot 2025-08-12 at 12.32.49 PM.png" descr="Screenshot 2025-08-12 at 12.32.49 PM.png"/>
          <p:cNvPicPr>
            <a:picLocks noChangeAspect="1"/>
          </p:cNvPicPr>
          <p:nvPr/>
        </p:nvPicPr>
        <p:blipFill rotWithShape="1">
          <a:blip r:embed="rId2"/>
          <a:srcRect l="172" t="177" b="-1"/>
          <a:stretch/>
        </p:blipFill>
        <p:spPr>
          <a:xfrm>
            <a:off x="1286540" y="1780953"/>
            <a:ext cx="9635460" cy="376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ackground and Related Work: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IN" sz="2400" dirty="0">
                <a:latin typeface="Cambria" panose="02040503050406030204" pitchFamily="18" charset="0"/>
              </a:rPr>
              <a:t>Background and Related Work:</a:t>
            </a:r>
            <a:endParaRPr sz="2400" dirty="0">
              <a:latin typeface="Cambria" panose="02040503050406030204" pitchFamily="18" charset="0"/>
            </a:endParaRPr>
          </a:p>
        </p:txBody>
      </p:sp>
      <p:sp>
        <p:nvSpPr>
          <p:cNvPr id="155" name="Existing Research…"/>
          <p:cNvSpPr txBox="1">
            <a:spLocks noGrp="1"/>
          </p:cNvSpPr>
          <p:nvPr>
            <p:ph type="body" idx="1"/>
          </p:nvPr>
        </p:nvSpPr>
        <p:spPr>
          <a:xfrm>
            <a:off x="812800" y="990670"/>
            <a:ext cx="10668000" cy="49530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457200">
              <a:spcBef>
                <a:spcPts val="1200"/>
              </a:spcBef>
              <a:buClrTx/>
              <a:buSzTx/>
              <a:buFontTx/>
              <a:buNone/>
              <a:defRPr sz="1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Existing Research</a:t>
            </a:r>
            <a:endParaRPr sz="2000" b="0" dirty="0"/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ECC encryption widely applied in IoT secure communication.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Blockchain used for secure logging in energy systems.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ML-based anomaly detection for cyber-physical systems.</a:t>
            </a:r>
            <a:endParaRPr lang="en-US" sz="2000" dirty="0"/>
          </a:p>
          <a:p>
            <a:pPr marL="139700" indent="0" defTabSz="457200">
              <a:spcBef>
                <a:spcPts val="1200"/>
              </a:spcBef>
              <a:buClrTx/>
              <a:buSzPct val="100000"/>
              <a:buNone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endParaRPr sz="2000" dirty="0"/>
          </a:p>
          <a:p>
            <a:pPr marL="0" indent="0" defTabSz="457200">
              <a:spcBef>
                <a:spcPts val="1200"/>
              </a:spcBef>
              <a:buClrTx/>
              <a:buSzTx/>
              <a:buFontTx/>
              <a:buNone/>
              <a:defRPr sz="15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Limitations Found</a:t>
            </a:r>
            <a:endParaRPr sz="2000" b="0" dirty="0"/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Mostly simulation-only studies without real-time integration.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High computational cost for blockchain on low-power devices.</a:t>
            </a:r>
          </a:p>
          <a:p>
            <a:pPr indent="-317500" defTabSz="457200">
              <a:spcBef>
                <a:spcPts val="1200"/>
              </a:spcBef>
              <a:buClrTx/>
              <a:buSzPct val="100000"/>
              <a:buFont typeface="Times Roman"/>
              <a:defRPr sz="15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sz="2000" dirty="0"/>
              <a:t>Single-approach detection methods lacking hybrid intelligence.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ovelty Integration of ECC encryption, blockchain logging, and hybrid anomaly detection in a single software platform, validated through realistic Linux-based cyber-attacks.…"/>
          <p:cNvSpPr txBox="1">
            <a:spLocks noGrp="1"/>
          </p:cNvSpPr>
          <p:nvPr>
            <p:ph type="body" idx="1"/>
          </p:nvPr>
        </p:nvSpPr>
        <p:spPr>
          <a:xfrm>
            <a:off x="812800" y="990670"/>
            <a:ext cx="10668000" cy="4717560"/>
          </a:xfrm>
          <a:prstGeom prst="rect">
            <a:avLst/>
          </a:prstGeom>
        </p:spPr>
        <p:txBody>
          <a:bodyPr/>
          <a:lstStyle/>
          <a:p>
            <a:pPr marL="0" indent="0" defTabSz="370331">
              <a:spcBef>
                <a:spcPts val="900"/>
              </a:spcBef>
              <a:buClrTx/>
              <a:buSzTx/>
              <a:buFontTx/>
              <a:buNone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Novelty</a:t>
            </a:r>
            <a:br>
              <a:rPr dirty="0"/>
            </a:br>
            <a:r>
              <a:rPr dirty="0"/>
              <a:t>Integration of ECC encryption, blockchain logging, and hybrid anomaly detection in a single software platform, validated through realistic Linux-based cyber-attacks.</a:t>
            </a:r>
          </a:p>
          <a:p>
            <a:pPr marL="0" indent="0" defTabSz="370331">
              <a:spcBef>
                <a:spcPts val="900"/>
              </a:spcBef>
              <a:buClrTx/>
              <a:buSzTx/>
              <a:buFontTx/>
              <a:buNone/>
              <a:defRPr sz="1862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Key Contributions</a:t>
            </a:r>
            <a:endParaRPr b="0" dirty="0"/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Lightweight ECC encryption for low-latency secure communication.</a:t>
            </a:r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Lightweight blockchain for tamper-proof event logging.</a:t>
            </a:r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Hybrid detection system (threshold + ML) for improved accuracy.</a:t>
            </a:r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React.js dashboard for real-time visualization and control.</a:t>
            </a:r>
          </a:p>
          <a:p>
            <a:pPr marL="0" indent="0" defTabSz="370331">
              <a:spcBef>
                <a:spcPts val="900"/>
              </a:spcBef>
              <a:buClrTx/>
              <a:buSzTx/>
              <a:buFontTx/>
              <a:buNone/>
              <a:defRPr sz="1862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Why Innovative?</a:t>
            </a:r>
            <a:endParaRPr b="0" dirty="0"/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dirty="0"/>
              <a:t>Combines multiple proven techniques in a single working prototype.</a:t>
            </a:r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dirty="0"/>
              <a:t>Optimized for software-only real-time demonstration.</a:t>
            </a:r>
          </a:p>
          <a:p>
            <a:pPr marL="370331" indent="-257175" defTabSz="370331">
              <a:spcBef>
                <a:spcPts val="900"/>
              </a:spcBef>
              <a:buClrTx/>
              <a:buSzPct val="100000"/>
              <a:buFont typeface="Times Roman"/>
              <a:defRPr sz="186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dirty="0"/>
              <a:t>Flexible to extend into hardware in the future.</a:t>
            </a:r>
          </a:p>
        </p:txBody>
      </p:sp>
      <p:sp>
        <p:nvSpPr>
          <p:cNvPr id="162" name="Innovation / Novel Contributions:"/>
          <p:cNvSpPr txBox="1"/>
          <p:nvPr/>
        </p:nvSpPr>
        <p:spPr>
          <a:xfrm>
            <a:off x="812800" y="357576"/>
            <a:ext cx="10668001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 defTabSz="850391">
              <a:defRPr sz="2604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2400" dirty="0">
                <a:latin typeface="Cambria" panose="02040503050406030204" pitchFamily="18" charset="0"/>
              </a:rPr>
              <a:t>Innovation / Novel Contributions: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GitHub Link</a:t>
            </a:r>
          </a:p>
        </p:txBody>
      </p:sp>
      <p:sp>
        <p:nvSpPr>
          <p:cNvPr id="168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/>
              <a:t>Repository Name:</a:t>
            </a:r>
            <a:r>
              <a:rPr lang="en-IN" dirty="0"/>
              <a:t> microgrid-smart-controller</a:t>
            </a:r>
          </a:p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dirty="0">
                <a:latin typeface="Times Roman"/>
                <a:ea typeface="Times Roman"/>
                <a:cs typeface="Times Roman"/>
                <a:sym typeface="Times Roman"/>
              </a:rPr>
              <a:t>Public Link:</a:t>
            </a:r>
            <a:r>
              <a:rPr lang="en-US" b="1" dirty="0">
                <a:latin typeface="Times Roman"/>
                <a:ea typeface="Times Roman"/>
                <a:cs typeface="Times Roman"/>
                <a:sym typeface="Times Roman"/>
              </a:rPr>
              <a:t> </a:t>
            </a:r>
            <a:r>
              <a:rPr lang="en-IN" dirty="0">
                <a:latin typeface="Times Roman"/>
                <a:ea typeface="Times Roman"/>
                <a:cs typeface="Times Roman"/>
                <a:sym typeface="Times Roman"/>
                <a:hlinkClick r:id="rId2"/>
              </a:rPr>
              <a:t>https://github.com/siddiquealikhan/microgrid-smart-controller</a:t>
            </a:r>
            <a:endParaRPr dirty="0"/>
          </a:p>
        </p:txBody>
      </p:sp>
      <p:sp>
        <p:nvSpPr>
          <p:cNvPr id="169" name="Google Shape;115;p17"/>
          <p:cNvSpPr txBox="1"/>
          <p:nvPr/>
        </p:nvSpPr>
        <p:spPr>
          <a:xfrm>
            <a:off x="1699761" y="2908411"/>
            <a:ext cx="10576550" cy="417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90500" indent="-38100" algn="just">
              <a:defRPr sz="240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90500" indent="-38100" algn="just">
              <a:lnSpc>
                <a:spcPct val="200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90500" indent="-38100" algn="just">
              <a:lnSpc>
                <a:spcPct val="200000"/>
              </a:lnSpc>
              <a:defRPr sz="240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C1F1D-8223-78C9-9359-02DB65DB1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8"/>
          <a:stretch/>
        </p:blipFill>
        <p:spPr>
          <a:xfrm>
            <a:off x="2121382" y="1905965"/>
            <a:ext cx="7949235" cy="41900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B3265-2D53-A984-2C0D-CDA78214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42" y="1546681"/>
            <a:ext cx="11136588" cy="37646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633</Words>
  <Application>Microsoft Macintosh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Helvetica</vt:lpstr>
      <vt:lpstr>Times Roman</vt:lpstr>
      <vt:lpstr>Verdana</vt:lpstr>
      <vt:lpstr>Wingdings</vt:lpstr>
      <vt:lpstr>Bioinformatics</vt:lpstr>
      <vt:lpstr>Design of CYBER-SECURITY ENABLED SMART CONTROLLER for grid-connected Microgrid</vt:lpstr>
      <vt:lpstr>Problem Statement Number: </vt:lpstr>
      <vt:lpstr>Content</vt:lpstr>
      <vt:lpstr>Analysis of Problem Statement </vt:lpstr>
      <vt:lpstr>PowerPoint Presentation</vt:lpstr>
      <vt:lpstr>Background and Related Work:</vt:lpstr>
      <vt:lpstr>PowerPoint Presentation</vt:lpstr>
      <vt:lpstr>GitHub Link</vt:lpstr>
      <vt:lpstr>Timeline of the Project (Gantt Chart)</vt:lpstr>
      <vt:lpstr>Timeline of the Project (Gantt Chart)</vt:lpstr>
      <vt:lpstr>References (IEEE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CYBER-SECURITY ENABLED SMART CONTROLLER for grid-connected Microgrid</dc:title>
  <cp:lastModifiedBy>Siddique Ali Khan</cp:lastModifiedBy>
  <cp:revision>6</cp:revision>
  <dcterms:modified xsi:type="dcterms:W3CDTF">2025-08-13T12:30:50Z</dcterms:modified>
</cp:coreProperties>
</file>