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7" r:id="rId1"/>
  </p:sldMasterIdLst>
  <p:sldIdLst>
    <p:sldId id="263"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6BA2448-1CCF-405C-AD1B-B1AA3E2814A1}">
          <p14:sldIdLst/>
        </p14:section>
        <p14:section name="Summary Section" id="{0A546B88-E000-4484-833D-7CA7B01A9AED}">
          <p14:sldIdLst>
            <p14:sldId id="263"/>
          </p14:sldIdLst>
        </p14:section>
        <p14:section name="This analysis will focus on the sales of Tamil Nadu and the trends in the market. It will also look at the potential opportunities for businesses to expand and improve their sales in the state. The analysis will examine the sales data from the past few ye" id="{BD763251-3E89-4C0A-919E-4BB5F789421A}">
          <p14:sldIdLst>
            <p14:sldId id="257"/>
          </p14:sldIdLst>
        </p14:section>
        <p14:section name="The analysis of the sales data in Tamil Nadu revealed some interesting trends in the different types of products being sold.  It showed that the most popular products are Snacks and meat/chicken, followed by beverages.   The analysis also found that the s" id="{6E9B79BE-C675-42BA-914F-6CCDD9158E06}">
          <p14:sldIdLst>
            <p14:sldId id="258"/>
          </p14:sldIdLst>
        </p14:section>
        <p14:section name="Seasonal Trends Insights" id="{B82864CE-7E4E-415C-A7C6-F2F820AFAF8A}">
          <p14:sldIdLst>
            <p14:sldId id="259"/>
          </p14:sldIdLst>
        </p14:section>
        <p14:section name="Section 4" id="{67C5DF75-AB1A-4417-B552-99105DC9F5C3}">
          <p14:sldIdLst>
            <p14:sldId id="260"/>
          </p14:sldIdLst>
        </p14:section>
        <p14:section name="Section 5" id="{E877A67D-81E0-4CEF-AB18-25FBC65CDA95}">
          <p14:sldIdLst>
            <p14:sldId id="261"/>
          </p14:sldIdLst>
        </p14:section>
        <p14:section name="Section 6" id="{24A8B2A0-5512-4782-8B2A-D76E9BA70AB1}">
          <p14:sldIdLst>
            <p14:sldId id="26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E411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9" d="100"/>
          <a:sy n="69" d="100"/>
        </p:scale>
        <p:origin x="43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Lenovo\Downloads\new_sales.csv"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[new_sales.csv]Sheet1!PivotTable3</c:name>
    <c:fmtId val="-1"/>
  </c:pivotSource>
  <c:chart>
    <c:title>
      <c:tx>
        <c:rich>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r>
              <a:rPr lang="en-US" sz="1800" dirty="0"/>
              <a:t>Monthly trend</a:t>
            </a:r>
          </a:p>
        </c:rich>
      </c:tx>
      <c:overlay val="0"/>
      <c:spPr>
        <a:noFill/>
        <a:ln>
          <a:noFill/>
        </a:ln>
        <a:effectLst/>
      </c:spPr>
      <c:txPr>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070553236870222"/>
          <c:y val="0.16616487938000724"/>
          <c:w val="0.81226485743501486"/>
          <c:h val="0.67877908388175845"/>
        </c:manualLayout>
      </c:layout>
      <c:lineChart>
        <c:grouping val="standard"/>
        <c:varyColors val="0"/>
        <c:ser>
          <c:idx val="0"/>
          <c:order val="0"/>
          <c:tx>
            <c:strRef>
              <c:f>Sheet1!$B$16</c:f>
              <c:strCache>
                <c:ptCount val="1"/>
                <c:pt idx="0">
                  <c:v>Total</c:v>
                </c:pt>
              </c:strCache>
            </c:strRef>
          </c:tx>
          <c:spPr>
            <a:ln w="28575" cap="rnd">
              <a:solidFill>
                <a:schemeClr val="accent1"/>
              </a:solidFill>
              <a:round/>
            </a:ln>
            <a:effectLst/>
          </c:spPr>
          <c:marker>
            <c:symbol val="none"/>
          </c:marker>
          <c:cat>
            <c:strRef>
              <c:f>Sheet1!$A$17:$A$29</c:f>
              <c:strCache>
                <c:ptCount val="12"/>
                <c:pt idx="0">
                  <c:v>1</c:v>
                </c:pt>
                <c:pt idx="1">
                  <c:v>2</c:v>
                </c:pt>
                <c:pt idx="2">
                  <c:v>3</c:v>
                </c:pt>
                <c:pt idx="3">
                  <c:v>4</c:v>
                </c:pt>
                <c:pt idx="4">
                  <c:v>5</c:v>
                </c:pt>
                <c:pt idx="5">
                  <c:v>6</c:v>
                </c:pt>
                <c:pt idx="6">
                  <c:v>7</c:v>
                </c:pt>
                <c:pt idx="7">
                  <c:v>8</c:v>
                </c:pt>
                <c:pt idx="8">
                  <c:v>9</c:v>
                </c:pt>
                <c:pt idx="9">
                  <c:v>10</c:v>
                </c:pt>
                <c:pt idx="10">
                  <c:v>11</c:v>
                </c:pt>
                <c:pt idx="11">
                  <c:v>12</c:v>
                </c:pt>
              </c:strCache>
            </c:strRef>
          </c:cat>
          <c:val>
            <c:numRef>
              <c:f>Sheet1!$B$17:$B$29</c:f>
              <c:numCache>
                <c:formatCode>General</c:formatCode>
                <c:ptCount val="12"/>
                <c:pt idx="0">
                  <c:v>577972</c:v>
                </c:pt>
                <c:pt idx="1">
                  <c:v>456102</c:v>
                </c:pt>
                <c:pt idx="2">
                  <c:v>1053980</c:v>
                </c:pt>
                <c:pt idx="3">
                  <c:v>998453</c:v>
                </c:pt>
                <c:pt idx="4">
                  <c:v>1086920</c:v>
                </c:pt>
                <c:pt idx="5">
                  <c:v>1057808</c:v>
                </c:pt>
                <c:pt idx="6">
                  <c:v>1089385</c:v>
                </c:pt>
                <c:pt idx="7">
                  <c:v>1046807</c:v>
                </c:pt>
                <c:pt idx="8">
                  <c:v>2064266</c:v>
                </c:pt>
                <c:pt idx="9">
                  <c:v>1243289</c:v>
                </c:pt>
                <c:pt idx="10">
                  <c:v>2193924</c:v>
                </c:pt>
                <c:pt idx="11">
                  <c:v>2088076</c:v>
                </c:pt>
              </c:numCache>
            </c:numRef>
          </c:val>
          <c:smooth val="0"/>
          <c:extLst>
            <c:ext xmlns:c16="http://schemas.microsoft.com/office/drawing/2014/chart" uri="{C3380CC4-5D6E-409C-BE32-E72D297353CC}">
              <c16:uniqueId val="{00000000-9665-459B-B6B5-D3985D578264}"/>
            </c:ext>
          </c:extLst>
        </c:ser>
        <c:dLbls>
          <c:showLegendKey val="0"/>
          <c:showVal val="0"/>
          <c:showCatName val="0"/>
          <c:showSerName val="0"/>
          <c:showPercent val="0"/>
          <c:showBubbleSize val="0"/>
        </c:dLbls>
        <c:smooth val="0"/>
        <c:axId val="1682979679"/>
        <c:axId val="1682980095"/>
      </c:lineChart>
      <c:catAx>
        <c:axId val="168297967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82980095"/>
        <c:crosses val="autoZero"/>
        <c:auto val="1"/>
        <c:lblAlgn val="ctr"/>
        <c:lblOffset val="100"/>
        <c:noMultiLvlLbl val="0"/>
      </c:catAx>
      <c:valAx>
        <c:axId val="1682980095"/>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8297967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295940F-47E2-45F4-AFA1-0D0E3F4771B8}" type="datetimeFigureOut">
              <a:rPr lang="en-IN" smtClean="0"/>
              <a:t>27-01-2023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3FE21D5-C3B8-4A48-8554-CA70B2263D16}" type="slidenum">
              <a:rPr lang="en-IN" smtClean="0"/>
              <a:t>‹#›</a:t>
            </a:fld>
            <a:endParaRPr lang="en-IN" dirty="0"/>
          </a:p>
        </p:txBody>
      </p:sp>
    </p:spTree>
    <p:extLst>
      <p:ext uri="{BB962C8B-B14F-4D97-AF65-F5344CB8AC3E}">
        <p14:creationId xmlns:p14="http://schemas.microsoft.com/office/powerpoint/2010/main" val="38942024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95940F-47E2-45F4-AFA1-0D0E3F4771B8}" type="datetimeFigureOut">
              <a:rPr lang="en-IN" smtClean="0"/>
              <a:t>27-01-2023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3FE21D5-C3B8-4A48-8554-CA70B2263D16}" type="slidenum">
              <a:rPr lang="en-IN" smtClean="0"/>
              <a:t>‹#›</a:t>
            </a:fld>
            <a:endParaRPr lang="en-IN" dirty="0"/>
          </a:p>
        </p:txBody>
      </p:sp>
    </p:spTree>
    <p:extLst>
      <p:ext uri="{BB962C8B-B14F-4D97-AF65-F5344CB8AC3E}">
        <p14:creationId xmlns:p14="http://schemas.microsoft.com/office/powerpoint/2010/main" val="26080622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95940F-47E2-45F4-AFA1-0D0E3F4771B8}" type="datetimeFigureOut">
              <a:rPr lang="en-IN" smtClean="0"/>
              <a:t>27-01-2023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3FE21D5-C3B8-4A48-8554-CA70B2263D16}" type="slidenum">
              <a:rPr lang="en-IN" smtClean="0"/>
              <a:t>‹#›</a:t>
            </a:fld>
            <a:endParaRPr lang="en-IN" dirty="0"/>
          </a:p>
        </p:txBody>
      </p:sp>
    </p:spTree>
    <p:extLst>
      <p:ext uri="{BB962C8B-B14F-4D97-AF65-F5344CB8AC3E}">
        <p14:creationId xmlns:p14="http://schemas.microsoft.com/office/powerpoint/2010/main" val="27314894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95940F-47E2-45F4-AFA1-0D0E3F4771B8}" type="datetimeFigureOut">
              <a:rPr lang="en-IN" smtClean="0"/>
              <a:t>27-01-2023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3FE21D5-C3B8-4A48-8554-CA70B2263D16}" type="slidenum">
              <a:rPr lang="en-IN" smtClean="0"/>
              <a:t>‹#›</a:t>
            </a:fld>
            <a:endParaRPr lang="en-IN" dirty="0"/>
          </a:p>
        </p:txBody>
      </p:sp>
    </p:spTree>
    <p:extLst>
      <p:ext uri="{BB962C8B-B14F-4D97-AF65-F5344CB8AC3E}">
        <p14:creationId xmlns:p14="http://schemas.microsoft.com/office/powerpoint/2010/main" val="9644893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95940F-47E2-45F4-AFA1-0D0E3F4771B8}" type="datetimeFigureOut">
              <a:rPr lang="en-IN" smtClean="0"/>
              <a:t>27-01-2023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3FE21D5-C3B8-4A48-8554-CA70B2263D16}" type="slidenum">
              <a:rPr lang="en-IN" smtClean="0"/>
              <a:t>‹#›</a:t>
            </a:fld>
            <a:endParaRPr lang="en-IN" dirty="0"/>
          </a:p>
        </p:txBody>
      </p:sp>
    </p:spTree>
    <p:extLst>
      <p:ext uri="{BB962C8B-B14F-4D97-AF65-F5344CB8AC3E}">
        <p14:creationId xmlns:p14="http://schemas.microsoft.com/office/powerpoint/2010/main" val="35683999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295940F-47E2-45F4-AFA1-0D0E3F4771B8}" type="datetimeFigureOut">
              <a:rPr lang="en-IN" smtClean="0"/>
              <a:t>27-01-2023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3FE21D5-C3B8-4A48-8554-CA70B2263D16}" type="slidenum">
              <a:rPr lang="en-IN" smtClean="0"/>
              <a:t>‹#›</a:t>
            </a:fld>
            <a:endParaRPr lang="en-IN" dirty="0"/>
          </a:p>
        </p:txBody>
      </p:sp>
    </p:spTree>
    <p:extLst>
      <p:ext uri="{BB962C8B-B14F-4D97-AF65-F5344CB8AC3E}">
        <p14:creationId xmlns:p14="http://schemas.microsoft.com/office/powerpoint/2010/main" val="33512377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295940F-47E2-45F4-AFA1-0D0E3F4771B8}" type="datetimeFigureOut">
              <a:rPr lang="en-IN" smtClean="0"/>
              <a:t>27-01-2023</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B3FE21D5-C3B8-4A48-8554-CA70B2263D16}" type="slidenum">
              <a:rPr lang="en-IN" smtClean="0"/>
              <a:t>‹#›</a:t>
            </a:fld>
            <a:endParaRPr lang="en-IN" dirty="0"/>
          </a:p>
        </p:txBody>
      </p:sp>
    </p:spTree>
    <p:extLst>
      <p:ext uri="{BB962C8B-B14F-4D97-AF65-F5344CB8AC3E}">
        <p14:creationId xmlns:p14="http://schemas.microsoft.com/office/powerpoint/2010/main" val="20075923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295940F-47E2-45F4-AFA1-0D0E3F4771B8}" type="datetimeFigureOut">
              <a:rPr lang="en-IN" smtClean="0"/>
              <a:t>27-01-2023</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B3FE21D5-C3B8-4A48-8554-CA70B2263D16}" type="slidenum">
              <a:rPr lang="en-IN" smtClean="0"/>
              <a:t>‹#›</a:t>
            </a:fld>
            <a:endParaRPr lang="en-IN" dirty="0"/>
          </a:p>
        </p:txBody>
      </p:sp>
    </p:spTree>
    <p:extLst>
      <p:ext uri="{BB962C8B-B14F-4D97-AF65-F5344CB8AC3E}">
        <p14:creationId xmlns:p14="http://schemas.microsoft.com/office/powerpoint/2010/main" val="4152261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95940F-47E2-45F4-AFA1-0D0E3F4771B8}" type="datetimeFigureOut">
              <a:rPr lang="en-IN" smtClean="0"/>
              <a:t>27-01-2023</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B3FE21D5-C3B8-4A48-8554-CA70B2263D16}" type="slidenum">
              <a:rPr lang="en-IN" smtClean="0"/>
              <a:t>‹#›</a:t>
            </a:fld>
            <a:endParaRPr lang="en-IN" dirty="0"/>
          </a:p>
        </p:txBody>
      </p:sp>
    </p:spTree>
    <p:extLst>
      <p:ext uri="{BB962C8B-B14F-4D97-AF65-F5344CB8AC3E}">
        <p14:creationId xmlns:p14="http://schemas.microsoft.com/office/powerpoint/2010/main" val="14307965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95940F-47E2-45F4-AFA1-0D0E3F4771B8}" type="datetimeFigureOut">
              <a:rPr lang="en-IN" smtClean="0"/>
              <a:t>27-01-2023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3FE21D5-C3B8-4A48-8554-CA70B2263D16}" type="slidenum">
              <a:rPr lang="en-IN" smtClean="0"/>
              <a:t>‹#›</a:t>
            </a:fld>
            <a:endParaRPr lang="en-IN" dirty="0"/>
          </a:p>
        </p:txBody>
      </p:sp>
    </p:spTree>
    <p:extLst>
      <p:ext uri="{BB962C8B-B14F-4D97-AF65-F5344CB8AC3E}">
        <p14:creationId xmlns:p14="http://schemas.microsoft.com/office/powerpoint/2010/main" val="16223020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95940F-47E2-45F4-AFA1-0D0E3F4771B8}" type="datetimeFigureOut">
              <a:rPr lang="en-IN" smtClean="0"/>
              <a:t>27-01-2023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3FE21D5-C3B8-4A48-8554-CA70B2263D16}" type="slidenum">
              <a:rPr lang="en-IN" smtClean="0"/>
              <a:t>‹#›</a:t>
            </a:fld>
            <a:endParaRPr lang="en-IN" dirty="0"/>
          </a:p>
        </p:txBody>
      </p:sp>
    </p:spTree>
    <p:extLst>
      <p:ext uri="{BB962C8B-B14F-4D97-AF65-F5344CB8AC3E}">
        <p14:creationId xmlns:p14="http://schemas.microsoft.com/office/powerpoint/2010/main" val="19708545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95940F-47E2-45F4-AFA1-0D0E3F4771B8}" type="datetimeFigureOut">
              <a:rPr lang="en-IN" smtClean="0"/>
              <a:t>27-01-2023</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FE21D5-C3B8-4A48-8554-CA70B2263D16}" type="slidenum">
              <a:rPr lang="en-IN" smtClean="0"/>
              <a:t>‹#›</a:t>
            </a:fld>
            <a:endParaRPr lang="en-IN" dirty="0"/>
          </a:p>
        </p:txBody>
      </p:sp>
    </p:spTree>
    <p:extLst>
      <p:ext uri="{BB962C8B-B14F-4D97-AF65-F5344CB8AC3E}">
        <p14:creationId xmlns:p14="http://schemas.microsoft.com/office/powerpoint/2010/main" val="3577987579"/>
      </p:ext>
    </p:extLst>
  </p:cSld>
  <p:clrMap bg1="dk1" tx1="lt1" bg2="dk2" tx2="lt2" accent1="accent1" accent2="accent2" accent3="accent3" accent4="accent4" accent5="accent5" accent6="accent6" hlink="hlink" folHlink="folHlink"/>
  <p:sldLayoutIdLst>
    <p:sldLayoutId id="2147483948" r:id="rId1"/>
    <p:sldLayoutId id="2147483949" r:id="rId2"/>
    <p:sldLayoutId id="2147483950" r:id="rId3"/>
    <p:sldLayoutId id="2147483951" r:id="rId4"/>
    <p:sldLayoutId id="2147483952" r:id="rId5"/>
    <p:sldLayoutId id="2147483953" r:id="rId6"/>
    <p:sldLayoutId id="2147483954" r:id="rId7"/>
    <p:sldLayoutId id="2147483955" r:id="rId8"/>
    <p:sldLayoutId id="2147483956" r:id="rId9"/>
    <p:sldLayoutId id="2147483957" r:id="rId10"/>
    <p:sldLayoutId id="214748395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svg"/><Relationship Id="rId18" Type="http://schemas.openxmlformats.org/officeDocument/2006/relationships/slide" Target="slide4.xml"/><Relationship Id="rId3" Type="http://schemas.microsoft.com/office/2007/relationships/hdphoto" Target="../media/hdphoto1.wdp"/><Relationship Id="rId21" Type="http://schemas.openxmlformats.org/officeDocument/2006/relationships/slide" Target="slide7.xml"/><Relationship Id="rId7" Type="http://schemas.openxmlformats.org/officeDocument/2006/relationships/image" Target="../media/image5.svg"/><Relationship Id="rId12" Type="http://schemas.openxmlformats.org/officeDocument/2006/relationships/image" Target="../media/image10.png"/><Relationship Id="rId17" Type="http://schemas.openxmlformats.org/officeDocument/2006/relationships/slide" Target="slide3.xml"/><Relationship Id="rId2" Type="http://schemas.openxmlformats.org/officeDocument/2006/relationships/image" Target="../media/image1.png"/><Relationship Id="rId16" Type="http://schemas.openxmlformats.org/officeDocument/2006/relationships/slide" Target="slide2.xml"/><Relationship Id="rId20" Type="http://schemas.openxmlformats.org/officeDocument/2006/relationships/slide" Target="slide6.xml"/><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9.svg"/><Relationship Id="rId5" Type="http://schemas.openxmlformats.org/officeDocument/2006/relationships/image" Target="../media/image3.svg"/><Relationship Id="rId15" Type="http://schemas.openxmlformats.org/officeDocument/2006/relationships/image" Target="../media/image13.svg"/><Relationship Id="rId10" Type="http://schemas.openxmlformats.org/officeDocument/2006/relationships/image" Target="../media/image8.png"/><Relationship Id="rId19" Type="http://schemas.openxmlformats.org/officeDocument/2006/relationships/slide" Target="slide5.xml"/><Relationship Id="rId4" Type="http://schemas.openxmlformats.org/officeDocument/2006/relationships/image" Target="../media/image2.png"/><Relationship Id="rId9" Type="http://schemas.openxmlformats.org/officeDocument/2006/relationships/image" Target="../media/image7.svg"/><Relationship Id="rId1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chart" Target="../charts/chart1.xml"/><Relationship Id="rId1" Type="http://schemas.openxmlformats.org/officeDocument/2006/relationships/slideLayout" Target="../slideLayouts/slideLayout1.xml"/><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slides/_rels/slide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1.xml"/><Relationship Id="rId5" Type="http://schemas.openxmlformats.org/officeDocument/2006/relationships/image" Target="../media/image21.svg"/><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1.xml"/><Relationship Id="rId5" Type="http://schemas.openxmlformats.org/officeDocument/2006/relationships/image" Target="../media/image25.svg"/><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BEBA8EAE-BF5A-486C-A8C5-ECC9F3942E4B}">
                <a14:imgProps xmlns:a14="http://schemas.microsoft.com/office/drawing/2010/main">
                  <a14:imgLayer r:embed="rId3">
                    <a14:imgEffect>
                      <a14:colorTemperature colorTemp="8644"/>
                    </a14:imgEffect>
                    <a14:imgEffect>
                      <a14:saturation sat="0"/>
                    </a14:imgEffect>
                  </a14:imgLayer>
                </a14:imgProps>
              </a:ext>
            </a:extLst>
          </a:blip>
          <a:srcRect/>
          <a:stretch>
            <a:fillRect t="-8000" b="-8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F01CB-7E4C-D628-E2AB-FDFDED7984F6}"/>
              </a:ext>
            </a:extLst>
          </p:cNvPr>
          <p:cNvSpPr>
            <a:spLocks noGrp="1"/>
          </p:cNvSpPr>
          <p:nvPr>
            <p:ph type="title"/>
          </p:nvPr>
        </p:nvSpPr>
        <p:spPr>
          <a:xfrm>
            <a:off x="91441" y="235009"/>
            <a:ext cx="6004559" cy="580917"/>
          </a:xfrm>
        </p:spPr>
        <p:txBody>
          <a:bodyPr>
            <a:noAutofit/>
          </a:bodyPr>
          <a:lstStyle/>
          <a:p>
            <a:r>
              <a:rPr lang="en-IN" sz="3600" dirty="0">
                <a:latin typeface="Agency FB" panose="020B0503020202020204" pitchFamily="34" charset="0"/>
              </a:rPr>
              <a:t>Tamil Nadu Retail Analysis</a:t>
            </a:r>
          </a:p>
        </p:txBody>
      </p:sp>
      <mc:AlternateContent xmlns:mc="http://schemas.openxmlformats.org/markup-compatibility/2006">
        <mc:Choice xmlns:psuz="http://schemas.microsoft.com/office/powerpoint/2016/summaryzoom" Requires="psuz">
          <p:graphicFrame>
            <p:nvGraphicFramePr>
              <p:cNvPr id="5" name="Summary Zoom 4">
                <a:extLst>
                  <a:ext uri="{FF2B5EF4-FFF2-40B4-BE49-F238E27FC236}">
                    <a16:creationId xmlns:a16="http://schemas.microsoft.com/office/drawing/2014/main" id="{908B00A4-FF86-8C10-9614-626F8B8D8141}"/>
                  </a:ext>
                </a:extLst>
              </p:cNvPr>
              <p:cNvGraphicFramePr>
                <a:graphicFrameLocks noChangeAspect="1"/>
              </p:cNvGraphicFramePr>
              <p:nvPr>
                <p:extLst>
                  <p:ext uri="{D42A27DB-BD31-4B8C-83A1-F6EECF244321}">
                    <p14:modId xmlns:p14="http://schemas.microsoft.com/office/powerpoint/2010/main" val="1622625113"/>
                  </p:ext>
                </p:extLst>
              </p:nvPr>
            </p:nvGraphicFramePr>
            <p:xfrm>
              <a:off x="-881370" y="815926"/>
              <a:ext cx="15808364" cy="6847366"/>
            </p:xfrm>
            <a:graphic>
              <a:graphicData uri="http://schemas.microsoft.com/office/powerpoint/2016/summaryzoom">
                <psuz:summaryZm>
                  <psuz:summaryZmObj sectionId="{BD763251-3E89-4C0A-919E-4BB5F789421A}" offsetFactorX="43315" offsetFactorY="80871" scaleFactorX="18896" scaleFactorY="33592">
                    <psuz:zmPr id="{8C1595D7-2DC6-421D-AEE2-1F7C84943999}" imageType="cover" transitionDur="1000">
                      <p166:blipFill xmlns:p166="http://schemas.microsoft.com/office/powerpoint/2016/6/main">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166:blipFill>
                      <p166:spPr xmlns:p166="http://schemas.microsoft.com/office/powerpoint/2016/6/main">
                        <a:xfrm>
                          <a:off x="4589975" y="3710234"/>
                          <a:ext cx="896144" cy="896120"/>
                        </a:xfrm>
                        <a:prstGeom prst="rect">
                          <a:avLst/>
                        </a:prstGeom>
                        <a:ln w="3175">
                          <a:solidFill>
                            <a:prstClr val="ltGray"/>
                          </a:solidFill>
                        </a:ln>
                        <a:effectLst>
                          <a:glow rad="101600">
                            <a:schemeClr val="accent2">
                              <a:satMod val="175000"/>
                              <a:alpha val="40000"/>
                            </a:schemeClr>
                          </a:glow>
                        </a:effectLst>
                      </p166:spPr>
                    </psuz:zmPr>
                  </psuz:summaryZmObj>
                  <psuz:summaryZmObj sectionId="{6E9B79BE-C675-42BA-914F-6CCDD9158E06}" offsetFactorX="-33033" offsetFactorY="59483" scaleFactorX="17764" scaleFactorY="31581">
                    <psuz:zmPr id="{4E06719A-92F6-4679-8D92-42B8B01F44FB}" imageType="cover" transitionDur="1000">
                      <p166:blipFill xmlns:p166="http://schemas.microsoft.com/office/powerpoint/2016/6/main">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166:blipFill>
                      <p166:spPr xmlns:p166="http://schemas.microsoft.com/office/powerpoint/2016/6/main">
                        <a:xfrm>
                          <a:off x="5916360" y="3166499"/>
                          <a:ext cx="842459" cy="842473"/>
                        </a:xfrm>
                        <a:prstGeom prst="rect">
                          <a:avLst/>
                        </a:prstGeom>
                        <a:ln w="3175">
                          <a:solidFill>
                            <a:prstClr val="ltGray"/>
                          </a:solidFill>
                        </a:ln>
                        <a:effectLst>
                          <a:glow rad="101600">
                            <a:schemeClr val="accent2">
                              <a:satMod val="175000"/>
                              <a:alpha val="40000"/>
                            </a:schemeClr>
                          </a:glow>
                        </a:effectLst>
                      </p166:spPr>
                    </psuz:zmPr>
                  </psuz:summaryZmObj>
                  <psuz:summaryZmObj sectionId="{B82864CE-7E4E-415C-A7C6-F2F820AFAF8A}" offsetFactorX="-103956" offsetFactorY="37590" scaleFactorX="19120" scaleFactorY="33991">
                    <psuz:zmPr id="{B0E1F252-D7FF-404F-9225-D1949D2563B9}" imageType="cover" transitionDur="1000">
                      <p166:blipFill xmlns:p166="http://schemas.microsoft.com/office/powerpoint/2016/6/main">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166:blipFill>
                      <p166:spPr xmlns:p166="http://schemas.microsoft.com/office/powerpoint/2016/6/main">
                        <a:xfrm>
                          <a:off x="7441029" y="2550322"/>
                          <a:ext cx="906767" cy="906764"/>
                        </a:xfrm>
                        <a:prstGeom prst="rect">
                          <a:avLst/>
                        </a:prstGeom>
                        <a:ln w="3175">
                          <a:solidFill>
                            <a:prstClr val="ltGray"/>
                          </a:solidFill>
                        </a:ln>
                        <a:effectLst>
                          <a:glow rad="101600">
                            <a:schemeClr val="accent2">
                              <a:satMod val="175000"/>
                              <a:alpha val="40000"/>
                            </a:schemeClr>
                          </a:glow>
                        </a:effectLst>
                      </p166:spPr>
                    </psuz:zmPr>
                  </psuz:summaryZmObj>
                  <psuz:summaryZmObj sectionId="{67C5DF75-AB1A-4417-B552-99105DC9F5C3}" offsetFactorX="140462" offsetFactorY="-97052" scaleFactorX="25032" scaleFactorY="44502">
                    <psuz:zmPr id="{F9E1CDD1-7DE4-4638-9A3C-3319AFA82CBA}" imageType="cover" transitionDur="1000" showBg="0">
                      <p166:blipFill xmlns:p166="http://schemas.microsoft.com/office/powerpoint/2016/6/main">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166:blipFill>
                      <p166:spPr xmlns:p166="http://schemas.microsoft.com/office/powerpoint/2016/6/main">
                        <a:xfrm>
                          <a:off x="9051680" y="1663837"/>
                          <a:ext cx="1187144" cy="1187162"/>
                        </a:xfrm>
                        <a:prstGeom prst="rect">
                          <a:avLst/>
                        </a:prstGeom>
                        <a:effectLst>
                          <a:glow rad="101600">
                            <a:schemeClr val="accent2">
                              <a:satMod val="175000"/>
                              <a:alpha val="40000"/>
                            </a:schemeClr>
                          </a:glow>
                        </a:effectLst>
                      </p166:spPr>
                    </psuz:zmPr>
                  </psuz:summaryZmObj>
                  <psuz:summaryZmObj sectionId="{E877A67D-81E0-4CEF-AB18-25FBC65CDA95}" offsetFactorX="70648" offsetFactorY="-122351" scaleFactorX="18174" scaleFactorY="32309">
                    <psuz:zmPr id="{1BCCE59A-9ED9-4D22-AE0B-B523E3A36BF7}" imageType="cover" transitionDur="1000">
                      <p166:blipFill xmlns:p166="http://schemas.microsoft.com/office/powerpoint/2016/6/main">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166:blipFill>
                      <p166:spPr xmlns:p166="http://schemas.microsoft.com/office/powerpoint/2016/6/main">
                        <a:xfrm>
                          <a:off x="10823719" y="1151579"/>
                          <a:ext cx="861903" cy="861894"/>
                        </a:xfrm>
                        <a:prstGeom prst="rect">
                          <a:avLst/>
                        </a:prstGeom>
                        <a:ln w="3175">
                          <a:solidFill>
                            <a:prstClr val="ltGray"/>
                          </a:solidFill>
                        </a:ln>
                        <a:effectLst>
                          <a:glow rad="101600">
                            <a:schemeClr val="accent2">
                              <a:satMod val="175000"/>
                              <a:alpha val="40000"/>
                            </a:schemeClr>
                          </a:glow>
                        </a:effectLst>
                      </p166:spPr>
                    </psuz:zmPr>
                  </psuz:summaryZmObj>
                  <psuz:summaryZmObj sectionId="{24A8B2A0-5512-4782-8B2A-D76E9BA70AB1}" offsetFactorX="-7133" offsetFactorY="-151972" scaleFactorX="18184" scaleFactorY="32328">
                    <psuz:zmPr id="{0A8E42C3-A1D3-401C-B70B-EDF13E6A7E36}" imageType="cover" transitionDur="1000">
                      <p166:blipFill xmlns:p166="http://schemas.microsoft.com/office/powerpoint/2016/6/main">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166:blipFill>
                      <p166:spPr xmlns:p166="http://schemas.microsoft.com/office/powerpoint/2016/6/main">
                        <a:xfrm>
                          <a:off x="12055064" y="361139"/>
                          <a:ext cx="862377" cy="862401"/>
                        </a:xfrm>
                        <a:prstGeom prst="rect">
                          <a:avLst/>
                        </a:prstGeom>
                        <a:ln w="3175">
                          <a:solidFill>
                            <a:prstClr val="ltGray"/>
                          </a:solidFill>
                        </a:ln>
                        <a:effectLst>
                          <a:glow rad="101600">
                            <a:schemeClr val="accent2">
                              <a:satMod val="175000"/>
                              <a:alpha val="40000"/>
                            </a:schemeClr>
                          </a:glow>
                        </a:effectLst>
                      </p166:spPr>
                    </psuz:zmPr>
                  </psuz:summaryZmObj>
                  <psuz:gridLayout/>
                </psuz:summaryZm>
              </a:graphicData>
            </a:graphic>
          </p:graphicFrame>
        </mc:Choice>
        <mc:Fallback>
          <p:grpSp>
            <p:nvGrpSpPr>
              <p:cNvPr id="5" name="Summary Zoom 4">
                <a:extLst>
                  <a:ext uri="{FF2B5EF4-FFF2-40B4-BE49-F238E27FC236}">
                    <a16:creationId xmlns:a16="http://schemas.microsoft.com/office/drawing/2014/main" id="{908B00A4-FF86-8C10-9614-626F8B8D8141}"/>
                  </a:ext>
                </a:extLst>
              </p:cNvPr>
              <p:cNvGrpSpPr>
                <a:grpSpLocks noGrp="1" noUngrp="1" noRot="1" noChangeAspect="1" noMove="1" noResize="1"/>
              </p:cNvGrpSpPr>
              <p:nvPr/>
            </p:nvGrpSpPr>
            <p:grpSpPr>
              <a:xfrm>
                <a:off x="-881370" y="815926"/>
                <a:ext cx="15808364" cy="6847366"/>
                <a:chOff x="-881370" y="815926"/>
                <a:chExt cx="15808364" cy="6847366"/>
              </a:xfrm>
            </p:grpSpPr>
            <p:pic>
              <p:nvPicPr>
                <p:cNvPr id="3" name="Picture 3">
                  <a:hlinkClick r:id="rId16" action="ppaction://hlinksldjump"/>
                </p:cNvPr>
                <p:cNvPicPr>
                  <a:picLocks noSelect="1" noRot="1" noChangeAspect="1" noMove="1" noResize="1" noEditPoints="1" noAdjustHandles="1" noChangeArrowheads="1" noChangeShapeType="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708605" y="4526160"/>
                  <a:ext cx="896144" cy="896120"/>
                </a:xfrm>
                <a:prstGeom prst="rect">
                  <a:avLst/>
                </a:prstGeom>
                <a:ln w="3175">
                  <a:solidFill>
                    <a:prstClr val="ltGray"/>
                  </a:solidFill>
                </a:ln>
                <a:effectLst>
                  <a:glow rad="101600">
                    <a:schemeClr val="accent2">
                      <a:satMod val="175000"/>
                      <a:alpha val="40000"/>
                    </a:schemeClr>
                  </a:glow>
                </a:effectLst>
              </p:spPr>
            </p:pic>
            <p:pic>
              <p:nvPicPr>
                <p:cNvPr id="4" name="Picture 4">
                  <a:hlinkClick r:id="rId17" action="ppaction://hlinksldjump"/>
                </p:cNvPr>
                <p:cNvPicPr>
                  <a:picLocks noSelect="1" noRot="1" noChangeAspect="1" noMove="1" noResize="1" noEditPoints="1" noAdjustHandles="1" noChangeArrowheads="1" noChangeShapeType="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034990" y="3982425"/>
                  <a:ext cx="842459" cy="842473"/>
                </a:xfrm>
                <a:prstGeom prst="rect">
                  <a:avLst/>
                </a:prstGeom>
                <a:ln w="3175">
                  <a:solidFill>
                    <a:prstClr val="ltGray"/>
                  </a:solidFill>
                </a:ln>
                <a:effectLst>
                  <a:glow rad="101600">
                    <a:schemeClr val="accent2">
                      <a:satMod val="175000"/>
                      <a:alpha val="40000"/>
                    </a:schemeClr>
                  </a:glow>
                </a:effectLst>
              </p:spPr>
            </p:pic>
            <p:pic>
              <p:nvPicPr>
                <p:cNvPr id="6" name="Picture 6">
                  <a:hlinkClick r:id="rId18" action="ppaction://hlinksldjump"/>
                </p:cNvPr>
                <p:cNvPicPr>
                  <a:picLocks noSelect="1" noRot="1" noChangeAspect="1" noMove="1" noResize="1" noEditPoints="1" noAdjustHandles="1" noChangeArrowheads="1" noChangeShapeType="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559659" y="3366248"/>
                  <a:ext cx="906767" cy="906764"/>
                </a:xfrm>
                <a:prstGeom prst="rect">
                  <a:avLst/>
                </a:prstGeom>
                <a:ln w="3175">
                  <a:solidFill>
                    <a:prstClr val="ltGray"/>
                  </a:solidFill>
                </a:ln>
                <a:effectLst>
                  <a:glow rad="101600">
                    <a:schemeClr val="accent2">
                      <a:satMod val="175000"/>
                      <a:alpha val="40000"/>
                    </a:schemeClr>
                  </a:glow>
                </a:effectLst>
              </p:spPr>
            </p:pic>
            <p:pic>
              <p:nvPicPr>
                <p:cNvPr id="7" name="Picture 7">
                  <a:hlinkClick r:id="rId19" action="ppaction://hlinksldjump"/>
                </p:cNvPr>
                <p:cNvPicPr>
                  <a:picLocks noSelect="1" noRot="1" noChangeAspect="1" noMove="1" noResize="1" noEditPoints="1" noAdjustHandles="1" noChangeArrowheads="1" noChangeShapeType="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8170310" y="2479763"/>
                  <a:ext cx="1187144" cy="1187162"/>
                </a:xfrm>
                <a:prstGeom prst="rect">
                  <a:avLst/>
                </a:prstGeom>
                <a:effectLst>
                  <a:glow rad="101600">
                    <a:schemeClr val="accent2">
                      <a:satMod val="175000"/>
                      <a:alpha val="40000"/>
                    </a:schemeClr>
                  </a:glow>
                </a:effectLst>
              </p:spPr>
            </p:pic>
            <p:pic>
              <p:nvPicPr>
                <p:cNvPr id="8" name="Picture 8">
                  <a:hlinkClick r:id="rId20" action="ppaction://hlinksldjump"/>
                </p:cNvPr>
                <p:cNvPicPr>
                  <a:picLocks noSelect="1" noRot="1" noChangeAspect="1" noMove="1" noResize="1" noEditPoints="1" noAdjustHandles="1" noChangeArrowheads="1" noChangeShapeType="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9942349" y="1967505"/>
                  <a:ext cx="861903" cy="861894"/>
                </a:xfrm>
                <a:prstGeom prst="rect">
                  <a:avLst/>
                </a:prstGeom>
                <a:ln w="3175">
                  <a:solidFill>
                    <a:prstClr val="ltGray"/>
                  </a:solidFill>
                </a:ln>
                <a:effectLst>
                  <a:glow rad="101600">
                    <a:schemeClr val="accent2">
                      <a:satMod val="175000"/>
                      <a:alpha val="40000"/>
                    </a:schemeClr>
                  </a:glow>
                </a:effectLst>
              </p:spPr>
            </p:pic>
            <p:pic>
              <p:nvPicPr>
                <p:cNvPr id="9" name="Picture 9">
                  <a:hlinkClick r:id="rId21" action="ppaction://hlinksldjump"/>
                </p:cNvPr>
                <p:cNvPicPr>
                  <a:picLocks noSelect="1" noRot="1" noChangeAspect="1" noMove="1" noResize="1" noEditPoints="1" noAdjustHandles="1" noChangeArrowheads="1" noChangeShapeType="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1173694" y="1177065"/>
                  <a:ext cx="862377" cy="862401"/>
                </a:xfrm>
                <a:prstGeom prst="rect">
                  <a:avLst/>
                </a:prstGeom>
                <a:ln w="3175">
                  <a:solidFill>
                    <a:prstClr val="ltGray"/>
                  </a:solidFill>
                </a:ln>
                <a:effectLst>
                  <a:glow rad="101600">
                    <a:schemeClr val="accent2">
                      <a:satMod val="175000"/>
                      <a:alpha val="40000"/>
                    </a:schemeClr>
                  </a:glow>
                </a:effectLst>
              </p:spPr>
            </p:pic>
          </p:grpSp>
        </mc:Fallback>
      </mc:AlternateContent>
      <p:sp>
        <p:nvSpPr>
          <p:cNvPr id="13" name="TextBox 12">
            <a:extLst>
              <a:ext uri="{FF2B5EF4-FFF2-40B4-BE49-F238E27FC236}">
                <a16:creationId xmlns:a16="http://schemas.microsoft.com/office/drawing/2014/main" id="{AA56017A-0109-7ABC-BE94-13FE822AAC11}"/>
              </a:ext>
            </a:extLst>
          </p:cNvPr>
          <p:cNvSpPr txBox="1"/>
          <p:nvPr/>
        </p:nvSpPr>
        <p:spPr>
          <a:xfrm>
            <a:off x="3829929" y="5320252"/>
            <a:ext cx="1378635" cy="400110"/>
          </a:xfrm>
          <a:prstGeom prst="rect">
            <a:avLst/>
          </a:prstGeom>
          <a:noFill/>
        </p:spPr>
        <p:txBody>
          <a:bodyPr wrap="square">
            <a:spAutoFit/>
          </a:bodyPr>
          <a:lstStyle/>
          <a:p>
            <a:r>
              <a:rPr lang="en-US" sz="2000" b="1" dirty="0">
                <a:latin typeface="Calibri Light (Headings)"/>
              </a:rPr>
              <a:t>Overview</a:t>
            </a:r>
            <a:endParaRPr lang="en-IN" sz="2000" b="1" dirty="0"/>
          </a:p>
        </p:txBody>
      </p:sp>
      <p:sp>
        <p:nvSpPr>
          <p:cNvPr id="15" name="TextBox 14">
            <a:extLst>
              <a:ext uri="{FF2B5EF4-FFF2-40B4-BE49-F238E27FC236}">
                <a16:creationId xmlns:a16="http://schemas.microsoft.com/office/drawing/2014/main" id="{F647153C-959A-40DD-A26E-3144772351E1}"/>
              </a:ext>
            </a:extLst>
          </p:cNvPr>
          <p:cNvSpPr txBox="1"/>
          <p:nvPr/>
        </p:nvSpPr>
        <p:spPr>
          <a:xfrm>
            <a:off x="5504572" y="4720252"/>
            <a:ext cx="1055077" cy="725843"/>
          </a:xfrm>
          <a:prstGeom prst="rect">
            <a:avLst/>
          </a:prstGeom>
          <a:noFill/>
        </p:spPr>
        <p:txBody>
          <a:bodyPr wrap="square">
            <a:spAutoFit/>
          </a:bodyPr>
          <a:lstStyle/>
          <a:p>
            <a:r>
              <a:rPr lang="en-US" sz="2000" b="1" dirty="0">
                <a:latin typeface="Calibri Light (Headings)"/>
              </a:rPr>
              <a:t>Product Analysis</a:t>
            </a:r>
          </a:p>
        </p:txBody>
      </p:sp>
      <p:sp>
        <p:nvSpPr>
          <p:cNvPr id="17" name="TextBox 16">
            <a:extLst>
              <a:ext uri="{FF2B5EF4-FFF2-40B4-BE49-F238E27FC236}">
                <a16:creationId xmlns:a16="http://schemas.microsoft.com/office/drawing/2014/main" id="{6E84050C-FFEA-44DF-DAE2-B6664401082D}"/>
              </a:ext>
            </a:extLst>
          </p:cNvPr>
          <p:cNvSpPr txBox="1"/>
          <p:nvPr/>
        </p:nvSpPr>
        <p:spPr>
          <a:xfrm>
            <a:off x="6656365" y="4248388"/>
            <a:ext cx="1167618" cy="725843"/>
          </a:xfrm>
          <a:prstGeom prst="rect">
            <a:avLst/>
          </a:prstGeom>
          <a:noFill/>
        </p:spPr>
        <p:txBody>
          <a:bodyPr wrap="square">
            <a:spAutoFit/>
          </a:bodyPr>
          <a:lstStyle/>
          <a:p>
            <a:r>
              <a:rPr lang="en-US" sz="2000" b="1" dirty="0">
                <a:latin typeface="Calibri Light (Headings)"/>
              </a:rPr>
              <a:t>Seasonal </a:t>
            </a:r>
          </a:p>
          <a:p>
            <a:r>
              <a:rPr lang="en-US" sz="2000" b="1" dirty="0">
                <a:latin typeface="Calibri Light (Headings)"/>
              </a:rPr>
              <a:t>Trends</a:t>
            </a:r>
          </a:p>
        </p:txBody>
      </p:sp>
      <p:sp>
        <p:nvSpPr>
          <p:cNvPr id="19" name="TextBox 18">
            <a:extLst>
              <a:ext uri="{FF2B5EF4-FFF2-40B4-BE49-F238E27FC236}">
                <a16:creationId xmlns:a16="http://schemas.microsoft.com/office/drawing/2014/main" id="{04B90DBA-0EB8-5E98-807D-8D90660EBE22}"/>
              </a:ext>
            </a:extLst>
          </p:cNvPr>
          <p:cNvSpPr txBox="1"/>
          <p:nvPr/>
        </p:nvSpPr>
        <p:spPr>
          <a:xfrm>
            <a:off x="8063237" y="3628483"/>
            <a:ext cx="2841673" cy="707886"/>
          </a:xfrm>
          <a:prstGeom prst="rect">
            <a:avLst/>
          </a:prstGeom>
          <a:noFill/>
        </p:spPr>
        <p:txBody>
          <a:bodyPr wrap="square">
            <a:spAutoFit/>
          </a:bodyPr>
          <a:lstStyle/>
          <a:p>
            <a:r>
              <a:rPr lang="en-US" sz="2000" b="1" dirty="0">
                <a:latin typeface="Calibri Light (Headings)"/>
              </a:rPr>
              <a:t>Opportunities for Businesses</a:t>
            </a:r>
          </a:p>
        </p:txBody>
      </p:sp>
      <p:sp>
        <p:nvSpPr>
          <p:cNvPr id="21" name="TextBox 20">
            <a:extLst>
              <a:ext uri="{FF2B5EF4-FFF2-40B4-BE49-F238E27FC236}">
                <a16:creationId xmlns:a16="http://schemas.microsoft.com/office/drawing/2014/main" id="{D5E0F76F-2E0E-02C5-C1C1-0F18591D22EA}"/>
              </a:ext>
            </a:extLst>
          </p:cNvPr>
          <p:cNvSpPr txBox="1"/>
          <p:nvPr/>
        </p:nvSpPr>
        <p:spPr>
          <a:xfrm>
            <a:off x="9942340" y="2829407"/>
            <a:ext cx="1533377" cy="400110"/>
          </a:xfrm>
          <a:prstGeom prst="rect">
            <a:avLst/>
          </a:prstGeom>
          <a:noFill/>
        </p:spPr>
        <p:txBody>
          <a:bodyPr wrap="square">
            <a:spAutoFit/>
          </a:bodyPr>
          <a:lstStyle/>
          <a:p>
            <a:r>
              <a:rPr lang="en-US" sz="2000" b="1" dirty="0">
                <a:latin typeface="Calibri Light (Headings)"/>
              </a:rPr>
              <a:t>Key Findings </a:t>
            </a:r>
          </a:p>
        </p:txBody>
      </p:sp>
      <p:sp>
        <p:nvSpPr>
          <p:cNvPr id="23" name="TextBox 22">
            <a:extLst>
              <a:ext uri="{FF2B5EF4-FFF2-40B4-BE49-F238E27FC236}">
                <a16:creationId xmlns:a16="http://schemas.microsoft.com/office/drawing/2014/main" id="{58C5990A-4388-3172-578B-77AB1B15201B}"/>
              </a:ext>
            </a:extLst>
          </p:cNvPr>
          <p:cNvSpPr txBox="1"/>
          <p:nvPr/>
        </p:nvSpPr>
        <p:spPr>
          <a:xfrm>
            <a:off x="10904910" y="2052928"/>
            <a:ext cx="2194662" cy="338554"/>
          </a:xfrm>
          <a:prstGeom prst="rect">
            <a:avLst/>
          </a:prstGeom>
          <a:noFill/>
        </p:spPr>
        <p:txBody>
          <a:bodyPr wrap="square">
            <a:spAutoFit/>
          </a:bodyPr>
          <a:lstStyle/>
          <a:p>
            <a:r>
              <a:rPr lang="en-US" sz="1600" b="1" dirty="0">
                <a:latin typeface="Calibri Light (Headings)"/>
              </a:rPr>
              <a:t>Recommendations</a:t>
            </a:r>
            <a:endParaRPr lang="en-IN" b="1" dirty="0"/>
          </a:p>
        </p:txBody>
      </p:sp>
    </p:spTree>
    <p:extLst>
      <p:ext uri="{BB962C8B-B14F-4D97-AF65-F5344CB8AC3E}">
        <p14:creationId xmlns:p14="http://schemas.microsoft.com/office/powerpoint/2010/main" val="22615112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2">
            <a:lumMod val="25000"/>
          </a:schemeClr>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398B0B0-FA67-F45C-D2F9-FD54F29F080A}"/>
              </a:ext>
            </a:extLst>
          </p:cNvPr>
          <p:cNvSpPr txBox="1"/>
          <p:nvPr/>
        </p:nvSpPr>
        <p:spPr>
          <a:xfrm>
            <a:off x="844060" y="1074484"/>
            <a:ext cx="6098240" cy="523220"/>
          </a:xfrm>
          <a:prstGeom prst="rect">
            <a:avLst/>
          </a:prstGeom>
          <a:noFill/>
        </p:spPr>
        <p:txBody>
          <a:bodyPr wrap="square">
            <a:spAutoFit/>
          </a:bodyPr>
          <a:lstStyle/>
          <a:p>
            <a:r>
              <a:rPr lang="en-US" sz="2800" b="1" dirty="0">
                <a:latin typeface="Agency FB" panose="020B0503020202020204" pitchFamily="34" charset="0"/>
              </a:rPr>
              <a:t>Overview.</a:t>
            </a:r>
            <a:endParaRPr lang="en-IN" sz="2800" dirty="0">
              <a:latin typeface="Agency FB" panose="020B0503020202020204" pitchFamily="34" charset="0"/>
            </a:endParaRPr>
          </a:p>
        </p:txBody>
      </p:sp>
      <p:pic>
        <p:nvPicPr>
          <p:cNvPr id="12" name="Graphic 11" descr="Business Growth with solid fill">
            <a:extLst>
              <a:ext uri="{FF2B5EF4-FFF2-40B4-BE49-F238E27FC236}">
                <a16:creationId xmlns:a16="http://schemas.microsoft.com/office/drawing/2014/main" id="{6CEEF2A3-D982-A2AC-023D-115B6A32918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42300" y="1071988"/>
            <a:ext cx="3662591" cy="3662591"/>
          </a:xfrm>
          <a:prstGeom prst="rect">
            <a:avLst/>
          </a:prstGeom>
        </p:spPr>
      </p:pic>
      <p:sp>
        <p:nvSpPr>
          <p:cNvPr id="3" name="TextBox 2">
            <a:extLst>
              <a:ext uri="{FF2B5EF4-FFF2-40B4-BE49-F238E27FC236}">
                <a16:creationId xmlns:a16="http://schemas.microsoft.com/office/drawing/2014/main" id="{6E913A57-4BFB-D1EA-2A6A-E7B18F736997}"/>
              </a:ext>
            </a:extLst>
          </p:cNvPr>
          <p:cNvSpPr txBox="1"/>
          <p:nvPr/>
        </p:nvSpPr>
        <p:spPr>
          <a:xfrm flipH="1">
            <a:off x="844060" y="1690088"/>
            <a:ext cx="6098240" cy="4093428"/>
          </a:xfrm>
          <a:prstGeom prst="rect">
            <a:avLst/>
          </a:prstGeom>
          <a:noFill/>
        </p:spPr>
        <p:txBody>
          <a:bodyPr wrap="square" rtlCol="0">
            <a:spAutoFit/>
          </a:bodyPr>
          <a:lstStyle/>
          <a:p>
            <a:pPr marL="285750" indent="-285750">
              <a:buFont typeface="Arial" panose="020B0604020202020204" pitchFamily="34" charset="0"/>
              <a:buChar char="•"/>
            </a:pPr>
            <a:r>
              <a:rPr lang="en-US" sz="2000" dirty="0"/>
              <a:t>Sales Growth went Up to 22%.</a:t>
            </a:r>
          </a:p>
          <a:p>
            <a:pPr marL="285750" indent="-285750">
              <a:buFont typeface="Arial" panose="020B0604020202020204" pitchFamily="34" charset="0"/>
              <a:buChar char="•"/>
            </a:pPr>
            <a:r>
              <a:rPr lang="en-US" sz="2000" dirty="0"/>
              <a:t>An increasing trend over time in sales count, sales amount , profit was observed.</a:t>
            </a:r>
          </a:p>
          <a:p>
            <a:pPr marL="285750" indent="-285750">
              <a:buFont typeface="Arial" panose="020B0604020202020204" pitchFamily="34" charset="0"/>
              <a:buChar char="•"/>
            </a:pPr>
            <a:r>
              <a:rPr lang="en-US" sz="2000" dirty="0"/>
              <a:t>Based on Findings : Though west has the highest sales,</a:t>
            </a:r>
            <a:endParaRPr lang="en-IN" sz="2000" dirty="0"/>
          </a:p>
          <a:p>
            <a:r>
              <a:rPr lang="en-IN" sz="2000" dirty="0"/>
              <a:t>     but highest profit margin was seen in south region.</a:t>
            </a:r>
          </a:p>
          <a:p>
            <a:pPr marL="285750" indent="-285750">
              <a:buFont typeface="Arial" panose="020B0604020202020204" pitchFamily="34" charset="0"/>
              <a:buChar char="•"/>
            </a:pPr>
            <a:r>
              <a:rPr lang="en-IN" sz="2000" dirty="0"/>
              <a:t>South region tend to buy products that are </a:t>
            </a:r>
            <a:r>
              <a:rPr lang="en-IN" sz="2000" dirty="0" err="1"/>
              <a:t>lil</a:t>
            </a:r>
            <a:r>
              <a:rPr lang="en-IN" sz="2000" dirty="0"/>
              <a:t> costly which leads to highest sales in south region</a:t>
            </a:r>
            <a:r>
              <a:rPr lang="en-US" sz="2000" dirty="0"/>
              <a:t>.</a:t>
            </a:r>
          </a:p>
          <a:p>
            <a:pPr marL="285750" indent="-285750">
              <a:buFont typeface="Arial" panose="020B0604020202020204" pitchFamily="34" charset="0"/>
              <a:buChar char="•"/>
            </a:pPr>
            <a:r>
              <a:rPr lang="en-US" sz="2000" dirty="0"/>
              <a:t>The analysis will also look at the different types of products and cities that are popular in the state, as well as the different types of cities who are selling it.</a:t>
            </a:r>
          </a:p>
          <a:p>
            <a:pPr marL="285750" indent="-285750">
              <a:buFont typeface="Arial" panose="020B0604020202020204" pitchFamily="34" charset="0"/>
              <a:buChar char="•"/>
            </a:pPr>
            <a:r>
              <a:rPr lang="en-US" sz="2000" dirty="0"/>
              <a:t>This will help businesses better understand the market and develop strategies to target the right customers and increase their sales.</a:t>
            </a:r>
          </a:p>
        </p:txBody>
      </p:sp>
    </p:spTree>
    <p:extLst>
      <p:ext uri="{BB962C8B-B14F-4D97-AF65-F5344CB8AC3E}">
        <p14:creationId xmlns:p14="http://schemas.microsoft.com/office/powerpoint/2010/main" val="3167221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2">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98221-D253-2F02-2454-44F9D1F7B646}"/>
              </a:ext>
            </a:extLst>
          </p:cNvPr>
          <p:cNvSpPr>
            <a:spLocks noGrp="1"/>
          </p:cNvSpPr>
          <p:nvPr>
            <p:ph type="ctrTitle"/>
          </p:nvPr>
        </p:nvSpPr>
        <p:spPr>
          <a:xfrm>
            <a:off x="326763" y="1369742"/>
            <a:ext cx="6744595" cy="3916198"/>
          </a:xfrm>
        </p:spPr>
        <p:txBody>
          <a:bodyPr>
            <a:noAutofit/>
          </a:bodyPr>
          <a:lstStyle/>
          <a:p>
            <a:pPr algn="l"/>
            <a:r>
              <a:rPr lang="en-US" sz="2000" dirty="0"/>
              <a:t>The analysis showed that the most popular products are Snacks and meat/chicken, followed by beverages.</a:t>
            </a:r>
            <a:br>
              <a:rPr lang="en-US" sz="2000" dirty="0"/>
            </a:br>
            <a:br>
              <a:rPr lang="en-US" sz="2000" dirty="0"/>
            </a:br>
            <a:r>
              <a:rPr lang="en-US" sz="2000" dirty="0"/>
              <a:t>The analysis also found that the sales of some products, such as Foodgrains and Bakery, have been steadily increasing over the past few years.</a:t>
            </a:r>
            <a:br>
              <a:rPr lang="en-US" sz="2000" dirty="0"/>
            </a:br>
            <a:br>
              <a:rPr lang="en-US" sz="2000" dirty="0"/>
            </a:br>
            <a:r>
              <a:rPr lang="en-US" sz="2000" dirty="0">
                <a:latin typeface="Calibri Light (Headings)"/>
              </a:rPr>
              <a:t>Specific product lines such as health drinks and soft drinks usually have highest sales in Seasonal trends and have been identified and can be used to predict future sales.</a:t>
            </a:r>
            <a:br>
              <a:rPr lang="en-US" sz="2000" dirty="0">
                <a:latin typeface="Calibri Light (Headings)"/>
              </a:rPr>
            </a:br>
            <a:br>
              <a:rPr lang="en-US" sz="2000" dirty="0">
                <a:latin typeface="Calibri Light (Headings)"/>
              </a:rPr>
            </a:br>
            <a:r>
              <a:rPr lang="en-US" sz="2000" dirty="0">
                <a:latin typeface="Calibri Light (Headings)"/>
              </a:rPr>
              <a:t>This indicates </a:t>
            </a:r>
            <a:r>
              <a:rPr lang="en-US" sz="2000" dirty="0"/>
              <a:t>that there is a potential for businesses to capitalize on this trend by focusing their marketing on these products and targeting the right cities.</a:t>
            </a:r>
            <a:endParaRPr lang="en-IN" sz="2000" dirty="0"/>
          </a:p>
        </p:txBody>
      </p:sp>
      <p:sp>
        <p:nvSpPr>
          <p:cNvPr id="5" name="TextBox 4">
            <a:extLst>
              <a:ext uri="{FF2B5EF4-FFF2-40B4-BE49-F238E27FC236}">
                <a16:creationId xmlns:a16="http://schemas.microsoft.com/office/drawing/2014/main" id="{3A0F735B-3C72-6E8C-D98F-C674678FDA14}"/>
              </a:ext>
            </a:extLst>
          </p:cNvPr>
          <p:cNvSpPr txBox="1"/>
          <p:nvPr/>
        </p:nvSpPr>
        <p:spPr>
          <a:xfrm>
            <a:off x="382224" y="784967"/>
            <a:ext cx="6098240" cy="584775"/>
          </a:xfrm>
          <a:prstGeom prst="rect">
            <a:avLst/>
          </a:prstGeom>
          <a:noFill/>
        </p:spPr>
        <p:txBody>
          <a:bodyPr wrap="square">
            <a:spAutoFit/>
          </a:bodyPr>
          <a:lstStyle/>
          <a:p>
            <a:r>
              <a:rPr lang="en-IN" sz="3200" dirty="0">
                <a:latin typeface="Agency FB" panose="020B0503020202020204" pitchFamily="34" charset="0"/>
              </a:rPr>
              <a:t>Product</a:t>
            </a:r>
            <a:r>
              <a:rPr lang="en-IN" sz="2400" dirty="0"/>
              <a:t> </a:t>
            </a:r>
            <a:r>
              <a:rPr lang="en-IN" sz="2800" dirty="0">
                <a:latin typeface="Agency FB" panose="020B0503020202020204" pitchFamily="34" charset="0"/>
              </a:rPr>
              <a:t>Analysis</a:t>
            </a:r>
            <a:endParaRPr lang="en-IN" sz="2400" dirty="0">
              <a:latin typeface="Agency FB" panose="020B0503020202020204" pitchFamily="34" charset="0"/>
            </a:endParaRPr>
          </a:p>
        </p:txBody>
      </p:sp>
      <p:pic>
        <p:nvPicPr>
          <p:cNvPr id="9" name="Graphic 8" descr="Pie chart with solid fill">
            <a:extLst>
              <a:ext uri="{FF2B5EF4-FFF2-40B4-BE49-F238E27FC236}">
                <a16:creationId xmlns:a16="http://schemas.microsoft.com/office/drawing/2014/main" id="{F97BD9DB-0219-46C5-F9B4-D5B76FD1607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535925" y="579121"/>
            <a:ext cx="4484769" cy="4484769"/>
          </a:xfrm>
          <a:prstGeom prst="rect">
            <a:avLst/>
          </a:prstGeom>
        </p:spPr>
      </p:pic>
    </p:spTree>
    <p:extLst>
      <p:ext uri="{BB962C8B-B14F-4D97-AF65-F5344CB8AC3E}">
        <p14:creationId xmlns:p14="http://schemas.microsoft.com/office/powerpoint/2010/main" val="10626896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2">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98221-D253-2F02-2454-44F9D1F7B646}"/>
              </a:ext>
            </a:extLst>
          </p:cNvPr>
          <p:cNvSpPr>
            <a:spLocks noGrp="1"/>
          </p:cNvSpPr>
          <p:nvPr>
            <p:ph type="ctrTitle"/>
          </p:nvPr>
        </p:nvSpPr>
        <p:spPr>
          <a:xfrm>
            <a:off x="648795" y="494424"/>
            <a:ext cx="3402106" cy="494772"/>
          </a:xfrm>
        </p:spPr>
        <p:txBody>
          <a:bodyPr>
            <a:normAutofit/>
          </a:bodyPr>
          <a:lstStyle/>
          <a:p>
            <a:pPr algn="l"/>
            <a:r>
              <a:rPr lang="en-IN" sz="2800" dirty="0">
                <a:latin typeface="Agency FB" panose="020B0503020202020204" pitchFamily="34" charset="0"/>
              </a:rPr>
              <a:t>Seasonal Trends Insights</a:t>
            </a:r>
          </a:p>
        </p:txBody>
      </p:sp>
      <p:sp>
        <p:nvSpPr>
          <p:cNvPr id="3" name="Subtitle 2">
            <a:extLst>
              <a:ext uri="{FF2B5EF4-FFF2-40B4-BE49-F238E27FC236}">
                <a16:creationId xmlns:a16="http://schemas.microsoft.com/office/drawing/2014/main" id="{3E4B5D8E-4483-5BB4-EC0B-C08DF7FA2D82}"/>
              </a:ext>
            </a:extLst>
          </p:cNvPr>
          <p:cNvSpPr>
            <a:spLocks noGrp="1"/>
          </p:cNvSpPr>
          <p:nvPr>
            <p:ph type="subTitle" idx="1"/>
          </p:nvPr>
        </p:nvSpPr>
        <p:spPr>
          <a:xfrm>
            <a:off x="418650" y="2794952"/>
            <a:ext cx="7515115" cy="3187134"/>
          </a:xfrm>
        </p:spPr>
        <p:txBody>
          <a:bodyPr>
            <a:normAutofit lnSpcReduction="10000"/>
          </a:bodyPr>
          <a:lstStyle/>
          <a:p>
            <a:pPr marL="285750" indent="-285750" algn="l">
              <a:buFont typeface="Arial" panose="020B0604020202020204" pitchFamily="34" charset="0"/>
              <a:buChar char="•"/>
            </a:pPr>
            <a:r>
              <a:rPr lang="en-US" sz="1800" dirty="0">
                <a:latin typeface="Calibri Light (Headings)"/>
              </a:rPr>
              <a:t>A pattern was observed when the orders were categorized by months,</a:t>
            </a:r>
          </a:p>
          <a:p>
            <a:pPr marL="285750" indent="-285750" algn="l">
              <a:buFont typeface="Arial" panose="020B0604020202020204" pitchFamily="34" charset="0"/>
              <a:buChar char="•"/>
            </a:pPr>
            <a:r>
              <a:rPr lang="en-US" sz="1800" dirty="0">
                <a:latin typeface="Calibri Light (Headings)"/>
              </a:rPr>
              <a:t>Based on finding usually west and east has highest Sales in month of September November and  December  </a:t>
            </a:r>
          </a:p>
          <a:p>
            <a:pPr marL="285750" indent="-285750" algn="l">
              <a:buFont typeface="Arial" panose="020B0604020202020204" pitchFamily="34" charset="0"/>
              <a:buChar char="•"/>
            </a:pPr>
            <a:r>
              <a:rPr lang="en-US" sz="1800" dirty="0">
                <a:latin typeface="Calibri Light (Headings)"/>
              </a:rPr>
              <a:t>There are lower amount of sales in the months January and February.</a:t>
            </a:r>
          </a:p>
          <a:p>
            <a:pPr marL="285750" indent="-285750" algn="l">
              <a:buFont typeface="Arial" panose="020B0604020202020204" pitchFamily="34" charset="0"/>
              <a:buChar char="•"/>
            </a:pPr>
            <a:r>
              <a:rPr lang="en-IN" sz="1800" dirty="0">
                <a:latin typeface="Calibri Light (Headings)"/>
              </a:rPr>
              <a:t>Based on Analysis customer tend to buy more health drinks and soft drinks during the month of Sep, Nov and Dec. </a:t>
            </a:r>
            <a:r>
              <a:rPr lang="en-US" sz="1800" dirty="0">
                <a:latin typeface="Calibri Light (Headings)"/>
              </a:rPr>
              <a:t>This indicates that there is a potential for businesses to capitalize on this trend by focusing their marketing efforts on these products and targeting the right customers.</a:t>
            </a:r>
          </a:p>
          <a:p>
            <a:pPr marL="285750" indent="-285750" algn="l">
              <a:buFont typeface="Arial" panose="020B0604020202020204" pitchFamily="34" charset="0"/>
              <a:buChar char="•"/>
            </a:pPr>
            <a:r>
              <a:rPr lang="en-US" sz="1800" dirty="0">
                <a:latin typeface="Calibri Light (Headings)"/>
              </a:rPr>
              <a:t>Cities Karur, Perambalur, Krishnagri and </a:t>
            </a:r>
            <a:r>
              <a:rPr lang="en-IN" sz="1800" dirty="0">
                <a:latin typeface="Calibri Light (Headings)"/>
              </a:rPr>
              <a:t>Villipuram has shown highest Frequencies during Seasonal Trends. This indicate that retailer should focus their marketing efforts on these targeting cities.</a:t>
            </a:r>
          </a:p>
        </p:txBody>
      </p:sp>
      <p:graphicFrame>
        <p:nvGraphicFramePr>
          <p:cNvPr id="4" name="Chart 3">
            <a:extLst>
              <a:ext uri="{FF2B5EF4-FFF2-40B4-BE49-F238E27FC236}">
                <a16:creationId xmlns:a16="http://schemas.microsoft.com/office/drawing/2014/main" id="{EDA7EF68-9010-27B4-FBC6-104CD03462BB}"/>
              </a:ext>
            </a:extLst>
          </p:cNvPr>
          <p:cNvGraphicFramePr>
            <a:graphicFrameLocks/>
          </p:cNvGraphicFramePr>
          <p:nvPr>
            <p:extLst>
              <p:ext uri="{D42A27DB-BD31-4B8C-83A1-F6EECF244321}">
                <p14:modId xmlns:p14="http://schemas.microsoft.com/office/powerpoint/2010/main" val="707066306"/>
              </p:ext>
            </p:extLst>
          </p:nvPr>
        </p:nvGraphicFramePr>
        <p:xfrm>
          <a:off x="418650" y="1102478"/>
          <a:ext cx="7420985" cy="1482660"/>
        </p:xfrm>
        <a:graphic>
          <a:graphicData uri="http://schemas.openxmlformats.org/drawingml/2006/chart">
            <c:chart xmlns:c="http://schemas.openxmlformats.org/drawingml/2006/chart" xmlns:r="http://schemas.openxmlformats.org/officeDocument/2006/relationships" r:id="rId2"/>
          </a:graphicData>
        </a:graphic>
      </p:graphicFrame>
      <p:pic>
        <p:nvPicPr>
          <p:cNvPr id="5" name="Graphic 1" descr="Daily calendar with solid fill">
            <a:extLst>
              <a:ext uri="{FF2B5EF4-FFF2-40B4-BE49-F238E27FC236}">
                <a16:creationId xmlns:a16="http://schemas.microsoft.com/office/drawing/2014/main" id="{56F63C70-E3BC-36F5-8A4F-58A0BDE314A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52607" y="1199010"/>
            <a:ext cx="3981945" cy="2969945"/>
          </a:xfrm>
          <a:prstGeom prst="rect">
            <a:avLst/>
          </a:prstGeom>
        </p:spPr>
      </p:pic>
      <p:pic>
        <p:nvPicPr>
          <p:cNvPr id="7" name="Graphic 6" descr="Cloud with solid fill">
            <a:extLst>
              <a:ext uri="{FF2B5EF4-FFF2-40B4-BE49-F238E27FC236}">
                <a16:creationId xmlns:a16="http://schemas.microsoft.com/office/drawing/2014/main" id="{A85D75CB-0A43-542E-5CC3-09964D499D2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593701" y="284610"/>
            <a:ext cx="914400" cy="914400"/>
          </a:xfrm>
          <a:prstGeom prst="rect">
            <a:avLst/>
          </a:prstGeom>
        </p:spPr>
      </p:pic>
    </p:spTree>
    <p:extLst>
      <p:ext uri="{BB962C8B-B14F-4D97-AF65-F5344CB8AC3E}">
        <p14:creationId xmlns:p14="http://schemas.microsoft.com/office/powerpoint/2010/main" val="28823295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2">
            <a:lumMod val="25000"/>
          </a:schemeClr>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05BD333-FFAA-042D-A162-FBAF4602A1CF}"/>
              </a:ext>
            </a:extLst>
          </p:cNvPr>
          <p:cNvSpPr txBox="1"/>
          <p:nvPr/>
        </p:nvSpPr>
        <p:spPr>
          <a:xfrm>
            <a:off x="806821" y="853935"/>
            <a:ext cx="6098240" cy="461665"/>
          </a:xfrm>
          <a:prstGeom prst="rect">
            <a:avLst/>
          </a:prstGeom>
          <a:noFill/>
        </p:spPr>
        <p:txBody>
          <a:bodyPr wrap="square">
            <a:spAutoFit/>
          </a:bodyPr>
          <a:lstStyle/>
          <a:p>
            <a:r>
              <a:rPr lang="en-IN" sz="2400" dirty="0">
                <a:latin typeface="Agency FB" panose="020B0503020202020204" pitchFamily="34" charset="0"/>
              </a:rPr>
              <a:t>Opportunities for Businesses</a:t>
            </a:r>
          </a:p>
        </p:txBody>
      </p:sp>
      <p:sp>
        <p:nvSpPr>
          <p:cNvPr id="7" name="TextBox 6">
            <a:extLst>
              <a:ext uri="{FF2B5EF4-FFF2-40B4-BE49-F238E27FC236}">
                <a16:creationId xmlns:a16="http://schemas.microsoft.com/office/drawing/2014/main" id="{8A1364D8-079B-5EE0-0C82-AE585DCD69C4}"/>
              </a:ext>
            </a:extLst>
          </p:cNvPr>
          <p:cNvSpPr txBox="1"/>
          <p:nvPr/>
        </p:nvSpPr>
        <p:spPr>
          <a:xfrm>
            <a:off x="806821" y="1448972"/>
            <a:ext cx="6719394" cy="4093428"/>
          </a:xfrm>
          <a:prstGeom prst="rect">
            <a:avLst/>
          </a:prstGeom>
          <a:noFill/>
        </p:spPr>
        <p:txBody>
          <a:bodyPr wrap="square">
            <a:spAutoFit/>
          </a:bodyPr>
          <a:lstStyle/>
          <a:p>
            <a:r>
              <a:rPr lang="en-US" sz="2000" dirty="0">
                <a:latin typeface="Calibri Light (Headings)"/>
              </a:rPr>
              <a:t>The analysis of the Retail data in Tamil Nadu showed that there are some potential opportunities for businesses to expand and improve their sales in the cities like Karur , Bodi , Kanyakumari, Krishnagar has shown strong profit margin.</a:t>
            </a:r>
          </a:p>
          <a:p>
            <a:endParaRPr lang="en-US" sz="2000" dirty="0">
              <a:latin typeface="Calibri Light (Headings)"/>
            </a:endParaRPr>
          </a:p>
          <a:p>
            <a:r>
              <a:rPr lang="en-US" sz="2000" dirty="0">
                <a:latin typeface="Calibri Light (Headings)"/>
              </a:rPr>
              <a:t>It revealed that the most popular Category such as egg/meat, fruits and veggies , oil/masalas and Snacks, and that there is a wide range of Cities selling these products. This indicates that retailer should focus their marketing efforts on targeting these Cities and these Category.</a:t>
            </a:r>
          </a:p>
          <a:p>
            <a:endParaRPr lang="en-US" sz="2000" dirty="0">
              <a:latin typeface="Calibri Light (Headings)"/>
            </a:endParaRPr>
          </a:p>
          <a:p>
            <a:r>
              <a:rPr lang="en-US" sz="2000" dirty="0">
                <a:latin typeface="Calibri Light (Headings)"/>
              </a:rPr>
              <a:t>This will help businesses to increase their sales and maximize their profits.</a:t>
            </a:r>
          </a:p>
        </p:txBody>
      </p:sp>
      <p:pic>
        <p:nvPicPr>
          <p:cNvPr id="11" name="Graphic 10" descr="Bar graph with upward trend with solid fill">
            <a:extLst>
              <a:ext uri="{FF2B5EF4-FFF2-40B4-BE49-F238E27FC236}">
                <a16:creationId xmlns:a16="http://schemas.microsoft.com/office/drawing/2014/main" id="{C085FD12-4E69-8496-BBAC-4B375D0DB42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33028" y="490676"/>
            <a:ext cx="4777733" cy="4777733"/>
          </a:xfrm>
          <a:prstGeom prst="rect">
            <a:avLst/>
          </a:prstGeom>
        </p:spPr>
      </p:pic>
    </p:spTree>
    <p:extLst>
      <p:ext uri="{BB962C8B-B14F-4D97-AF65-F5344CB8AC3E}">
        <p14:creationId xmlns:p14="http://schemas.microsoft.com/office/powerpoint/2010/main" val="38002777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2">
            <a:lumMod val="25000"/>
          </a:schemeClr>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FE21072-BBB9-C0FC-BED1-4772D1853830}"/>
              </a:ext>
            </a:extLst>
          </p:cNvPr>
          <p:cNvSpPr txBox="1"/>
          <p:nvPr/>
        </p:nvSpPr>
        <p:spPr>
          <a:xfrm>
            <a:off x="1034368" y="1466956"/>
            <a:ext cx="6098240" cy="523220"/>
          </a:xfrm>
          <a:prstGeom prst="rect">
            <a:avLst/>
          </a:prstGeom>
          <a:noFill/>
        </p:spPr>
        <p:txBody>
          <a:bodyPr wrap="square">
            <a:spAutoFit/>
          </a:bodyPr>
          <a:lstStyle/>
          <a:p>
            <a:r>
              <a:rPr lang="en-US" sz="2800" dirty="0">
                <a:latin typeface="Agency FB" panose="020B0503020202020204" pitchFamily="34" charset="0"/>
              </a:rPr>
              <a:t>Key Findings</a:t>
            </a:r>
            <a:endParaRPr lang="en-IN" sz="2800" dirty="0">
              <a:latin typeface="Agency FB" panose="020B0503020202020204" pitchFamily="34" charset="0"/>
            </a:endParaRPr>
          </a:p>
        </p:txBody>
      </p:sp>
      <p:sp>
        <p:nvSpPr>
          <p:cNvPr id="7" name="TextBox 6">
            <a:extLst>
              <a:ext uri="{FF2B5EF4-FFF2-40B4-BE49-F238E27FC236}">
                <a16:creationId xmlns:a16="http://schemas.microsoft.com/office/drawing/2014/main" id="{4F06AC60-21FE-C358-0E34-D589DF83C755}"/>
              </a:ext>
            </a:extLst>
          </p:cNvPr>
          <p:cNvSpPr txBox="1"/>
          <p:nvPr/>
        </p:nvSpPr>
        <p:spPr>
          <a:xfrm>
            <a:off x="857251" y="2391489"/>
            <a:ext cx="8511832" cy="3170099"/>
          </a:xfrm>
          <a:prstGeom prst="rect">
            <a:avLst/>
          </a:prstGeom>
          <a:noFill/>
        </p:spPr>
        <p:txBody>
          <a:bodyPr wrap="square">
            <a:spAutoFit/>
          </a:bodyPr>
          <a:lstStyle/>
          <a:p>
            <a:pPr marL="285750" indent="-285750">
              <a:buFont typeface="Arial" panose="020B0604020202020204" pitchFamily="34" charset="0"/>
              <a:buChar char="•"/>
            </a:pPr>
            <a:r>
              <a:rPr lang="en-US" sz="2000" dirty="0">
                <a:latin typeface="Calibri Light (Headings)"/>
              </a:rPr>
              <a:t>Overall sales have increased in the past quarter compared to the same period last year.</a:t>
            </a:r>
          </a:p>
          <a:p>
            <a:pPr marL="285750" indent="-285750">
              <a:buFont typeface="Arial" panose="020B0604020202020204" pitchFamily="34" charset="0"/>
              <a:buChar char="•"/>
            </a:pPr>
            <a:r>
              <a:rPr lang="en-US" sz="2000" dirty="0">
                <a:latin typeface="Calibri Light (Headings)"/>
              </a:rPr>
              <a:t> A Snacks, meat and fish product line has seen a significant boost in profit over years.</a:t>
            </a:r>
          </a:p>
          <a:p>
            <a:pPr marL="285750" indent="-285750">
              <a:buFont typeface="Arial" panose="020B0604020202020204" pitchFamily="34" charset="0"/>
              <a:buChar char="•"/>
            </a:pPr>
            <a:r>
              <a:rPr lang="en-US" sz="2000" dirty="0">
                <a:latin typeface="Calibri Light (Headings)"/>
              </a:rPr>
              <a:t>Specific product lines such as health drinks and soft drinks usually have highest sales in Seasonal trends and have been identified and can be used to predict future sales</a:t>
            </a:r>
          </a:p>
          <a:p>
            <a:pPr marL="285750" indent="-285750">
              <a:buFont typeface="Arial" panose="020B0604020202020204" pitchFamily="34" charset="0"/>
              <a:buChar char="•"/>
            </a:pPr>
            <a:r>
              <a:rPr lang="en-US" sz="2000" dirty="0">
                <a:latin typeface="Calibri Light (Headings)"/>
              </a:rPr>
              <a:t>Decrease In sales growth retailer should focus on cost management.</a:t>
            </a:r>
          </a:p>
          <a:p>
            <a:pPr marL="285750" indent="-285750">
              <a:buFont typeface="Arial" panose="020B0604020202020204" pitchFamily="34" charset="0"/>
              <a:buChar char="•"/>
            </a:pPr>
            <a:r>
              <a:rPr lang="en-US" sz="2000" dirty="0">
                <a:latin typeface="Calibri Light (Headings)"/>
              </a:rPr>
              <a:t>Karur , Bodi , Kanyakumari, Krishnagar with the highest Profit-margin can be the city we will focus on marketing strategy in the future.</a:t>
            </a:r>
          </a:p>
        </p:txBody>
      </p:sp>
      <p:pic>
        <p:nvPicPr>
          <p:cNvPr id="9" name="Graphic 8" descr="Brain with solid fill">
            <a:extLst>
              <a:ext uri="{FF2B5EF4-FFF2-40B4-BE49-F238E27FC236}">
                <a16:creationId xmlns:a16="http://schemas.microsoft.com/office/drawing/2014/main" id="{73B521A2-B733-6B17-845C-8F226372590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09725" y="-598290"/>
            <a:ext cx="4882275" cy="4882275"/>
          </a:xfrm>
          <a:prstGeom prst="rect">
            <a:avLst/>
          </a:prstGeom>
        </p:spPr>
      </p:pic>
      <p:pic>
        <p:nvPicPr>
          <p:cNvPr id="11" name="Graphic 10" descr="Lightbulb and gear with solid fill">
            <a:extLst>
              <a:ext uri="{FF2B5EF4-FFF2-40B4-BE49-F238E27FC236}">
                <a16:creationId xmlns:a16="http://schemas.microsoft.com/office/drawing/2014/main" id="{EA25B8AE-36E7-F0F8-7620-0E93ADD138B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474302" y="896409"/>
            <a:ext cx="1141094" cy="1141094"/>
          </a:xfrm>
          <a:prstGeom prst="rect">
            <a:avLst/>
          </a:prstGeom>
        </p:spPr>
      </p:pic>
    </p:spTree>
    <p:extLst>
      <p:ext uri="{BB962C8B-B14F-4D97-AF65-F5344CB8AC3E}">
        <p14:creationId xmlns:p14="http://schemas.microsoft.com/office/powerpoint/2010/main" val="21869698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2">
            <a:lumMod val="25000"/>
          </a:schemeClr>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A89F2CE-F0A9-0731-F1C6-7CFF77E4C30D}"/>
              </a:ext>
            </a:extLst>
          </p:cNvPr>
          <p:cNvSpPr txBox="1"/>
          <p:nvPr/>
        </p:nvSpPr>
        <p:spPr>
          <a:xfrm>
            <a:off x="451769" y="981940"/>
            <a:ext cx="6098240" cy="523220"/>
          </a:xfrm>
          <a:prstGeom prst="rect">
            <a:avLst/>
          </a:prstGeom>
          <a:noFill/>
        </p:spPr>
        <p:txBody>
          <a:bodyPr wrap="square">
            <a:spAutoFit/>
          </a:bodyPr>
          <a:lstStyle/>
          <a:p>
            <a:r>
              <a:rPr lang="en-IN" sz="2800" dirty="0">
                <a:latin typeface="Agency FB" panose="020B0503020202020204" pitchFamily="34" charset="0"/>
              </a:rPr>
              <a:t>Recommendations</a:t>
            </a:r>
          </a:p>
        </p:txBody>
      </p:sp>
      <p:sp>
        <p:nvSpPr>
          <p:cNvPr id="7" name="TextBox 6">
            <a:extLst>
              <a:ext uri="{FF2B5EF4-FFF2-40B4-BE49-F238E27FC236}">
                <a16:creationId xmlns:a16="http://schemas.microsoft.com/office/drawing/2014/main" id="{7C4ECBD8-45ED-4BCF-C405-80D9860ACFAB}"/>
              </a:ext>
            </a:extLst>
          </p:cNvPr>
          <p:cNvSpPr txBox="1"/>
          <p:nvPr/>
        </p:nvSpPr>
        <p:spPr>
          <a:xfrm>
            <a:off x="451769" y="1828798"/>
            <a:ext cx="7482409" cy="3477875"/>
          </a:xfrm>
          <a:prstGeom prst="rect">
            <a:avLst/>
          </a:prstGeom>
          <a:noFill/>
        </p:spPr>
        <p:txBody>
          <a:bodyPr wrap="square">
            <a:spAutoFit/>
          </a:bodyPr>
          <a:lstStyle/>
          <a:p>
            <a:r>
              <a:rPr lang="en-US" sz="2000" dirty="0">
                <a:latin typeface="Calibri Light (Headings)"/>
              </a:rPr>
              <a:t>It is recommended that businesses should focus their marketing efforts on targeting the right Cities and the right products. This will help them to increase their sales and maximize their profits. </a:t>
            </a:r>
          </a:p>
          <a:p>
            <a:endParaRPr lang="en-US" sz="2000" dirty="0">
              <a:latin typeface="Calibri Light (Headings)"/>
            </a:endParaRPr>
          </a:p>
          <a:p>
            <a:r>
              <a:rPr lang="en-US" sz="2000" dirty="0">
                <a:latin typeface="Calibri Light (Headings)"/>
              </a:rPr>
              <a:t>Based on our analysis , we recommend that the Retailer should  focus on expanding its product offerings as well as offer discount in month of January and February.</a:t>
            </a:r>
          </a:p>
          <a:p>
            <a:endParaRPr lang="en-US" sz="2000" dirty="0">
              <a:latin typeface="Calibri Light (Headings)"/>
            </a:endParaRPr>
          </a:p>
          <a:p>
            <a:r>
              <a:rPr lang="en-US" sz="2000" dirty="0">
                <a:latin typeface="Calibri Light (Headings)"/>
              </a:rPr>
              <a:t>We also suggest that retailer can generate more revenue in seasonal trends .Additionally,  we also suggest offering promotions and discount for slow-moving sub-category to boost sales.</a:t>
            </a:r>
          </a:p>
        </p:txBody>
      </p:sp>
      <p:pic>
        <p:nvPicPr>
          <p:cNvPr id="9" name="Graphic 8" descr="Boardroom with solid fill">
            <a:extLst>
              <a:ext uri="{FF2B5EF4-FFF2-40B4-BE49-F238E27FC236}">
                <a16:creationId xmlns:a16="http://schemas.microsoft.com/office/drawing/2014/main" id="{9E687AD5-CA29-4D17-CA35-850B614535A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27892" y="756447"/>
            <a:ext cx="4464108" cy="4464108"/>
          </a:xfrm>
          <a:prstGeom prst="rect">
            <a:avLst/>
          </a:prstGeom>
        </p:spPr>
      </p:pic>
      <p:pic>
        <p:nvPicPr>
          <p:cNvPr id="17" name="Graphic 16" descr="Customer review with solid fill">
            <a:extLst>
              <a:ext uri="{FF2B5EF4-FFF2-40B4-BE49-F238E27FC236}">
                <a16:creationId xmlns:a16="http://schemas.microsoft.com/office/drawing/2014/main" id="{4897B69F-3F5C-78D5-7545-4DBADC8CB79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676027" y="506721"/>
            <a:ext cx="1051911" cy="1051911"/>
          </a:xfrm>
          <a:prstGeom prst="rect">
            <a:avLst/>
          </a:prstGeom>
        </p:spPr>
      </p:pic>
    </p:spTree>
    <p:extLst>
      <p:ext uri="{BB962C8B-B14F-4D97-AF65-F5344CB8AC3E}">
        <p14:creationId xmlns:p14="http://schemas.microsoft.com/office/powerpoint/2010/main" val="2503723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1593</TotalTime>
  <Words>678</Words>
  <Application>Microsoft Office PowerPoint</Application>
  <PresentationFormat>Widescreen</PresentationFormat>
  <Paragraphs>43</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Agency FB</vt:lpstr>
      <vt:lpstr>Arial</vt:lpstr>
      <vt:lpstr>Calibri</vt:lpstr>
      <vt:lpstr>Calibri Light</vt:lpstr>
      <vt:lpstr>Calibri Light (Headings)</vt:lpstr>
      <vt:lpstr>Office Theme</vt:lpstr>
      <vt:lpstr>Tamil Nadu Retail Analysis</vt:lpstr>
      <vt:lpstr>PowerPoint Presentation</vt:lpstr>
      <vt:lpstr>The analysis showed that the most popular products are Snacks and meat/chicken, followed by beverages.  The analysis also found that the sales of some products, such as Foodgrains and Bakery, have been steadily increasing over the past few years.  Specific product lines such as health drinks and soft drinks usually have highest sales in Seasonal trends and have been identified and can be used to predict future sales.  This indicates that there is a potential for businesses to capitalize on this trend by focusing their marketing on these products and targeting the right cities.</vt:lpstr>
      <vt:lpstr>Seasonal Trends Insights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Tamil Nadu Retail Analysis</dc:title>
  <dc:creator>bushra</dc:creator>
  <cp:lastModifiedBy>bushra</cp:lastModifiedBy>
  <cp:revision>3</cp:revision>
  <dcterms:created xsi:type="dcterms:W3CDTF">2023-01-22T06:15:11Z</dcterms:created>
  <dcterms:modified xsi:type="dcterms:W3CDTF">2023-01-28T09:54:30Z</dcterms:modified>
</cp:coreProperties>
</file>