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6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70" r:id="rId110"/>
    <p:sldId id="371" r:id="rId111"/>
    <p:sldId id="367" r:id="rId112"/>
    <p:sldId id="368" r:id="rId113"/>
    <p:sldId id="369" r:id="rId114"/>
    <p:sldId id="372" r:id="rId115"/>
    <p:sldId id="373" r:id="rId116"/>
    <p:sldId id="379" r:id="rId117"/>
    <p:sldId id="374" r:id="rId118"/>
    <p:sldId id="375" r:id="rId119"/>
    <p:sldId id="376" r:id="rId120"/>
    <p:sldId id="377" r:id="rId121"/>
    <p:sldId id="378" r:id="rId122"/>
    <p:sldId id="380" r:id="rId123"/>
    <p:sldId id="381" r:id="rId124"/>
    <p:sldId id="382" r:id="rId125"/>
    <p:sldId id="383" r:id="rId126"/>
    <p:sldId id="384" r:id="rId127"/>
    <p:sldId id="386" r:id="rId128"/>
    <p:sldId id="385" r:id="rId129"/>
    <p:sldId id="387" r:id="rId130"/>
    <p:sldId id="388" r:id="rId131"/>
    <p:sldId id="392" r:id="rId132"/>
    <p:sldId id="389" r:id="rId133"/>
    <p:sldId id="390" r:id="rId134"/>
    <p:sldId id="391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5 4 3 2 1</a:t>
            </a:r>
          </a:p>
          <a:p>
            <a:pPr marL="0" indent="0">
              <a:buNone/>
            </a:pPr>
            <a:r>
              <a:rPr lang="en-US" dirty="0"/>
              <a:t>4 5 3 2 1</a:t>
            </a:r>
          </a:p>
          <a:p>
            <a:pPr marL="0" indent="0">
              <a:buNone/>
            </a:pPr>
            <a:r>
              <a:rPr lang="en-US" dirty="0"/>
              <a:t>4 3 5 2 1</a:t>
            </a:r>
          </a:p>
          <a:p>
            <a:pPr marL="0" indent="0">
              <a:buNone/>
            </a:pPr>
            <a:r>
              <a:rPr lang="en-US" dirty="0"/>
              <a:t>3 4 5 2 1</a:t>
            </a:r>
          </a:p>
          <a:p>
            <a:pPr marL="0" indent="0">
              <a:buNone/>
            </a:pPr>
            <a:r>
              <a:rPr lang="en-US" dirty="0"/>
              <a:t>3 4 2 5 1</a:t>
            </a:r>
          </a:p>
          <a:p>
            <a:pPr marL="0" indent="0">
              <a:buNone/>
            </a:pPr>
            <a:r>
              <a:rPr lang="en-US" dirty="0"/>
              <a:t>3 2 4 5 1</a:t>
            </a:r>
          </a:p>
          <a:p>
            <a:pPr marL="0" indent="0">
              <a:buNone/>
            </a:pPr>
            <a:r>
              <a:rPr lang="en-US" dirty="0"/>
              <a:t>2 3 4 5 1</a:t>
            </a:r>
          </a:p>
          <a:p>
            <a:pPr marL="0" indent="0">
              <a:buNone/>
            </a:pPr>
            <a:r>
              <a:rPr lang="en-US" dirty="0"/>
              <a:t>2 3 4 1 5</a:t>
            </a:r>
          </a:p>
          <a:p>
            <a:pPr marL="0" indent="0">
              <a:buNone/>
            </a:pPr>
            <a:r>
              <a:rPr lang="en-US" dirty="0"/>
              <a:t>2 3 1 4 5</a:t>
            </a:r>
          </a:p>
          <a:p>
            <a:pPr marL="0" indent="0">
              <a:buNone/>
            </a:pPr>
            <a:r>
              <a:rPr lang="en-US" dirty="0"/>
              <a:t>2 1 3 4 5</a:t>
            </a:r>
          </a:p>
          <a:p>
            <a:pPr marL="0" indent="0">
              <a:buNone/>
            </a:pPr>
            <a:r>
              <a:rPr lang="en-US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36F-729A-4F8F-8850-8946EEE6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67D-78F4-444C-AF37-4F04F7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as base case</a:t>
            </a:r>
          </a:p>
          <a:p>
            <a:r>
              <a:rPr lang="en-US" dirty="0"/>
              <a:t>Sorted lists</a:t>
            </a:r>
          </a:p>
        </p:txBody>
      </p:sp>
    </p:spTree>
    <p:extLst>
      <p:ext uri="{BB962C8B-B14F-4D97-AF65-F5344CB8AC3E}">
        <p14:creationId xmlns:p14="http://schemas.microsoft.com/office/powerpoint/2010/main" val="2546038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918-7C6A-4F36-9F10-8A5F48AA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Presorting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00A0-2B38-452D-A881-743FF545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max/min</a:t>
            </a:r>
          </a:p>
          <a:p>
            <a:r>
              <a:rPr lang="en-US" dirty="0"/>
              <a:t>Find nearest elements</a:t>
            </a:r>
          </a:p>
          <a:p>
            <a:r>
              <a:rPr lang="en-US" dirty="0"/>
              <a:t>Find furthest elements</a:t>
            </a:r>
          </a:p>
          <a:p>
            <a:r>
              <a:rPr lang="en-US" dirty="0"/>
              <a:t>Set intersection</a:t>
            </a:r>
          </a:p>
          <a:p>
            <a:r>
              <a:rPr lang="en-US" dirty="0"/>
              <a:t>K largest elements</a:t>
            </a:r>
          </a:p>
          <a:p>
            <a:r>
              <a:rPr lang="en-US" dirty="0"/>
              <a:t>Element uniqueness</a:t>
            </a:r>
          </a:p>
        </p:txBody>
      </p:sp>
    </p:spTree>
    <p:extLst>
      <p:ext uri="{BB962C8B-B14F-4D97-AF65-F5344CB8AC3E}">
        <p14:creationId xmlns:p14="http://schemas.microsoft.com/office/powerpoint/2010/main" val="10976746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5A84-939B-481F-8258-2619DD7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FB9F-B39B-495D-9783-375E8A7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</a:t>
            </a:r>
          </a:p>
          <a:p>
            <a:r>
              <a:rPr lang="en-US" dirty="0" err="1"/>
              <a:t>Deepfake</a:t>
            </a:r>
            <a:endParaRPr lang="en-US" dirty="0"/>
          </a:p>
          <a:p>
            <a:r>
              <a:rPr lang="en-US" dirty="0"/>
              <a:t>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2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91B-9C06-4F9A-AC8B-B16A2A6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73F4-D7AB-46AE-9B49-2DDC3AD7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Search (get)				Bounds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Linear Search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Tree	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Search			Ω(1), O(lg 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Balanced BST			Ω(1), O(lg 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20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991-FFBA-46C2-9483-A7847E5E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3F65-B9D1-4D82-8391-4086A80B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Hashing is terrible at: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dirty="0"/>
              <a:t>, going through all of the elements in a well defined order</a:t>
            </a:r>
          </a:p>
          <a:p>
            <a:pPr marL="0" indent="0">
              <a:buNone/>
            </a:pPr>
            <a:r>
              <a:rPr lang="en-US" b="1" dirty="0"/>
              <a:t>Get max/min</a:t>
            </a:r>
            <a:r>
              <a:rPr lang="en-US" dirty="0"/>
              <a:t> finding the element with the minimum/maximum key</a:t>
            </a:r>
          </a:p>
          <a:p>
            <a:pPr marL="0" indent="0">
              <a:buNone/>
            </a:pPr>
            <a:r>
              <a:rPr lang="en-US" b="1" dirty="0"/>
              <a:t>Get next</a:t>
            </a:r>
            <a:r>
              <a:rPr lang="en-US" dirty="0"/>
              <a:t> - finding the element with the next largest/smallest key</a:t>
            </a:r>
          </a:p>
          <a:p>
            <a:pPr marL="0" indent="0">
              <a:buNone/>
            </a:pPr>
            <a:r>
              <a:rPr lang="en-US" b="1" dirty="0"/>
              <a:t>Range queries</a:t>
            </a:r>
            <a:r>
              <a:rPr lang="en-US" dirty="0"/>
              <a:t> - finding all values with keys in a given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</a:t>
            </a:r>
          </a:p>
          <a:p>
            <a:pPr marL="0" indent="0">
              <a:buNone/>
            </a:pPr>
            <a:r>
              <a:rPr lang="en-US" b="1" dirty="0"/>
              <a:t>Hash Table is Θ(1) average get, Θ(1</a:t>
            </a:r>
            <a:r>
              <a:rPr lang="en-US" b="1"/>
              <a:t>) amortized add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23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BE2-3B3E-416B-BA0F-84C77F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1C58-2D97-4AC2-B5B3-0E361F1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Hashing: Time and space efficient method for mapping a </a:t>
            </a:r>
            <a:r>
              <a:rPr lang="en-US" b="1" u="sng" dirty="0"/>
              <a:t>key</a:t>
            </a:r>
            <a:r>
              <a:rPr lang="en-US" b="1" dirty="0"/>
              <a:t> to the index of its associated </a:t>
            </a:r>
            <a:r>
              <a:rPr lang="en-US" b="1" u="sng" dirty="0"/>
              <a:t>value</a:t>
            </a:r>
            <a:r>
              <a:rPr lang="en-US" b="1" dirty="0"/>
              <a:t> in an </a:t>
            </a:r>
            <a:r>
              <a:rPr lang="en-US" b="1" u="sng" dirty="0"/>
              <a:t>unordered</a:t>
            </a:r>
            <a:r>
              <a:rPr lang="en-US" b="1" dirty="0"/>
              <a:t> collection.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HashMap Operations: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put(K key, V value)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or update</a:t>
            </a:r>
          </a:p>
          <a:p>
            <a:pPr marL="0" indent="0">
              <a:buNone/>
            </a:pPr>
            <a:r>
              <a:rPr lang="en-US" dirty="0"/>
              <a:t>key cannot be null</a:t>
            </a:r>
          </a:p>
          <a:p>
            <a:pPr marL="0" indent="0">
              <a:buNone/>
            </a:pPr>
            <a:r>
              <a:rPr lang="en-US" b="1" dirty="0"/>
              <a:t>get(K key)			Θ(1) average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remove(K key)	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value or null</a:t>
            </a:r>
          </a:p>
          <a:p>
            <a:pPr marL="0" indent="0">
              <a:buNone/>
            </a:pPr>
            <a:r>
              <a:rPr lang="en-US" b="1" dirty="0"/>
              <a:t>size() 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capacity()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2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73F-DCBD-4C56-8E7A-408C4BC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251F-FE45-4BAB-B3B2-88498435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89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4A4-9FFF-43C4-8B66-859E9FC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053-FC6F-4446-8750-485BC766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is a linked list</a:t>
            </a:r>
          </a:p>
          <a:p>
            <a:r>
              <a:rPr lang="en-US" dirty="0"/>
              <a:t>Element always maps to one particular spot</a:t>
            </a:r>
          </a:p>
        </p:txBody>
      </p:sp>
    </p:spTree>
    <p:extLst>
      <p:ext uri="{BB962C8B-B14F-4D97-AF65-F5344CB8AC3E}">
        <p14:creationId xmlns:p14="http://schemas.microsoft.com/office/powerpoint/2010/main" val="12467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8D12-0AA6-40A2-936B-3A01CBB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CBA7-DCA5-486E-AC89-28230072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256- Overenrolled.  The plan is to offer a new section in Fall 2020.  Only one section will be offered this spring (many students will be cut).  If you get cut and there is a section in the fall then you will get into that section.  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Average was 51/60, standard </a:t>
            </a:r>
            <a:r>
              <a:rPr lang="en-US"/>
              <a:t>deviation was 8.4</a:t>
            </a:r>
            <a:endParaRPr lang="en-US" dirty="0"/>
          </a:p>
          <a:p>
            <a:pPr lvl="1"/>
            <a:r>
              <a:rPr lang="en-US" dirty="0"/>
              <a:t>Test was too small, so I added a 15 point question that everyone got right.  </a:t>
            </a:r>
          </a:p>
          <a:p>
            <a:pPr lvl="1"/>
            <a:r>
              <a:rPr lang="en-US" dirty="0"/>
              <a:t>Worst questions were about the mystery function and selection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19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1FA1-16D2-41B2-8E84-AD9D2C61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C24B-F2A9-4D12-8EF8-3D16018F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count </a:t>
            </a:r>
          </a:p>
          <a:p>
            <a:pPr lvl="1"/>
            <a:r>
              <a:rPr lang="en-US" dirty="0"/>
              <a:t>char can be an index</a:t>
            </a:r>
          </a:p>
          <a:p>
            <a:pPr lvl="1"/>
            <a:r>
              <a:rPr lang="en-US" dirty="0"/>
              <a:t>Printing \n and \t</a:t>
            </a:r>
          </a:p>
          <a:p>
            <a:r>
              <a:rPr lang="en-US" dirty="0"/>
              <a:t>Make Tree </a:t>
            </a:r>
          </a:p>
          <a:p>
            <a:pPr lvl="1"/>
            <a:r>
              <a:rPr lang="en-US" dirty="0"/>
              <a:t>Need a tree class</a:t>
            </a:r>
          </a:p>
          <a:p>
            <a:pPr lvl="2"/>
            <a:r>
              <a:rPr lang="en-US" dirty="0"/>
              <a:t>It should implement comparable&lt;Itself&gt;</a:t>
            </a:r>
          </a:p>
          <a:p>
            <a:pPr lvl="2"/>
            <a:r>
              <a:rPr lang="en-US" dirty="0"/>
              <a:t>It should have a constructor that take two trees and combines them</a:t>
            </a:r>
          </a:p>
          <a:p>
            <a:pPr lvl="2"/>
            <a:r>
              <a:rPr lang="en-US" dirty="0"/>
              <a:t>It should have a level 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178663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30A6-08B4-4B9C-9822-2AD2BA1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5440-C002-4DBB-AC9A-2777CFCF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code</a:t>
            </a:r>
          </a:p>
          <a:p>
            <a:pPr lvl="1"/>
            <a:r>
              <a:rPr lang="en-US" dirty="0"/>
              <a:t>Treat code as string </a:t>
            </a:r>
          </a:p>
          <a:p>
            <a:pPr lvl="1"/>
            <a:r>
              <a:rPr lang="en-US" dirty="0"/>
              <a:t>Code of this node is code of parent + 0 or 1 (left or right child)</a:t>
            </a:r>
          </a:p>
          <a:p>
            <a:pPr lvl="1"/>
            <a:r>
              <a:rPr lang="en-US" dirty="0"/>
              <a:t>Add all codes to HashMap&lt;Character, String&gt; </a:t>
            </a:r>
          </a:p>
          <a:p>
            <a:pPr lvl="1"/>
            <a:endParaRPr lang="en-US" dirty="0"/>
          </a:p>
          <a:p>
            <a:r>
              <a:rPr lang="en-US" dirty="0"/>
              <a:t>Print message</a:t>
            </a:r>
          </a:p>
          <a:p>
            <a:pPr lvl="1"/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4780482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1E6D-3924-424F-835D-BC5766D4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hashing,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E4C3-08FF-4DC5-A25D-88820206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Probing- checking more than one place to put an element</a:t>
            </a:r>
          </a:p>
          <a:p>
            <a:r>
              <a:rPr lang="en-US" dirty="0"/>
              <a:t>Probe sequence- the sequence of places checked</a:t>
            </a:r>
          </a:p>
          <a:p>
            <a:r>
              <a:rPr lang="en-US" dirty="0"/>
              <a:t>Home index- the initial place to put an element</a:t>
            </a:r>
          </a:p>
          <a:p>
            <a:r>
              <a:rPr lang="en-US" dirty="0"/>
              <a:t>Clustering- creation of long runs of filled slots</a:t>
            </a:r>
          </a:p>
        </p:txBody>
      </p:sp>
    </p:spTree>
    <p:extLst>
      <p:ext uri="{BB962C8B-B14F-4D97-AF65-F5344CB8AC3E}">
        <p14:creationId xmlns:p14="http://schemas.microsoft.com/office/powerpoint/2010/main" val="7006043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B94-1F08-4B40-A07A-2DF6B1C1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failed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020A6-2709-4A7A-9420-816B127AA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 Math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If it’s in the home index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If it’s not… </a:t>
                </a:r>
              </a:p>
              <a:p>
                <a:pPr marL="50292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86868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020A6-2709-4A7A-9420-816B127AA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1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0D1-8A3E-4220-A6D2-1117D71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7CE2A-AF30-46EE-A41D-E38C82108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i="1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7CE2A-AF30-46EE-A41D-E38C82108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83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B129-74E7-4C0F-AF05-F7559D30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AD19A-01A5-4C04-8D07-52A4466E4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18288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Note: we resize so n/m &lt;= 0.5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0&lt;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nary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182880" marR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0AD19A-01A5-4C04-8D07-52A4466E4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036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2E60-B47F-4D54-9E8A-8B56252B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8CE23-05D5-4966-8068-23E980FC0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 going to do the analysis, but it’s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Intuition: It has to be faster than failing.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8CE23-05D5-4966-8068-23E980FC0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531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500A-9F6A-47B5-A432-D401A1F4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662C-2909-4148-9556-6A3F2B69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clustering- different home indexes have same probe sequence</a:t>
            </a:r>
          </a:p>
          <a:p>
            <a:r>
              <a:rPr lang="en-US" dirty="0"/>
              <a:t>Secondary clustering- same home index has same </a:t>
            </a:r>
            <a:r>
              <a:rPr lang="en-US"/>
              <a:t>probe sequence</a:t>
            </a:r>
          </a:p>
        </p:txBody>
      </p:sp>
    </p:spTree>
    <p:extLst>
      <p:ext uri="{BB962C8B-B14F-4D97-AF65-F5344CB8AC3E}">
        <p14:creationId xmlns:p14="http://schemas.microsoft.com/office/powerpoint/2010/main" val="35236966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5CA8-B289-40CA-BCE4-F780AB4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005E-A77D-4B44-961A-0CACAB28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index – initial index in the hash table checked to for an element</a:t>
            </a:r>
          </a:p>
          <a:p>
            <a:r>
              <a:rPr lang="en-US" dirty="0"/>
              <a:t>Probe sequence- sequence of indexes checked in a hash table.  Home index is </a:t>
            </a:r>
            <a:r>
              <a:rPr lang="en-US" dirty="0" err="1"/>
              <a:t>probeSequence</a:t>
            </a:r>
            <a:r>
              <a:rPr lang="en-US" dirty="0"/>
              <a:t>[0]</a:t>
            </a:r>
          </a:p>
          <a:p>
            <a:r>
              <a:rPr lang="en-US" dirty="0"/>
              <a:t>Probe function- function to generate probe </a:t>
            </a:r>
            <a:r>
              <a:rPr lang="en-US" dirty="0" err="1"/>
              <a:t>sequenc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7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2AEF-AD5A-418D-9435-32FEB0D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097-CAA6-4C25-B71B-976926C8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sequence- sequence of indexes to try to place an element</a:t>
            </a:r>
          </a:p>
          <a:p>
            <a:r>
              <a:rPr lang="en-US" dirty="0"/>
              <a:t>h(</a:t>
            </a:r>
            <a:r>
              <a:rPr lang="en-US" dirty="0" err="1"/>
              <a:t>i,k</a:t>
            </a:r>
            <a:r>
              <a:rPr lang="en-US" dirty="0"/>
              <a:t>) = (</a:t>
            </a:r>
            <a:r>
              <a:rPr lang="en-US" dirty="0" err="1"/>
              <a:t>i+k</a:t>
            </a:r>
            <a:r>
              <a:rPr lang="en-US" dirty="0"/>
              <a:t>)%m  &lt;- linear probing</a:t>
            </a:r>
          </a:p>
          <a:p>
            <a:r>
              <a:rPr lang="en-US" dirty="0"/>
              <a:t>h(</a:t>
            </a:r>
            <a:r>
              <a:rPr lang="en-US" dirty="0" err="1"/>
              <a:t>i,k</a:t>
            </a:r>
            <a:r>
              <a:rPr lang="en-US" dirty="0"/>
              <a:t>) = (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i+k</a:t>
            </a:r>
            <a:r>
              <a:rPr lang="en-US" dirty="0"/>
              <a:t>)%m &lt;- quadratic probing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96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11C7-FC60-429D-B631-872E1465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9041-645D-4210-8020-3DD2AC08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goals for a hash function-</a:t>
            </a:r>
          </a:p>
          <a:p>
            <a:pPr lvl="1"/>
            <a:r>
              <a:rPr lang="en-US" dirty="0"/>
              <a:t>1. Repeatable- gives same result every time</a:t>
            </a:r>
          </a:p>
          <a:p>
            <a:pPr lvl="1"/>
            <a:r>
              <a:rPr lang="en-US" dirty="0"/>
              <a:t>2. Approximates simple uniform hashing</a:t>
            </a:r>
          </a:p>
        </p:txBody>
      </p:sp>
    </p:spTree>
    <p:extLst>
      <p:ext uri="{BB962C8B-B14F-4D97-AF65-F5344CB8AC3E}">
        <p14:creationId xmlns:p14="http://schemas.microsoft.com/office/powerpoint/2010/main" val="11147843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7361-E9C3-414E-AD03-EA9AEB6B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CF57-2C32-4820-B3CB-E183590F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goals for a probe function</a:t>
            </a:r>
          </a:p>
          <a:p>
            <a:pPr lvl="1"/>
            <a:r>
              <a:rPr lang="en-US" dirty="0"/>
              <a:t>1. Avoid having two probe sequences with different home index being similar, i.e. avoid primary clustering.</a:t>
            </a:r>
          </a:p>
          <a:p>
            <a:pPr lvl="1"/>
            <a:r>
              <a:rPr lang="en-US" dirty="0"/>
              <a:t>2. Every index should be in the probe </a:t>
            </a:r>
            <a:r>
              <a:rPr lang="en-US" dirty="0" err="1"/>
              <a:t>sequenc</a:t>
            </a:r>
            <a:r>
              <a:rPr lang="en-US"/>
              <a:t>.  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687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4205</Words>
  <Application>Microsoft Office PowerPoint</Application>
  <PresentationFormat>Widescreen</PresentationFormat>
  <Paragraphs>872</Paragraphs>
  <Slides>132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132</vt:i4>
      </vt:variant>
    </vt:vector>
  </HeadingPairs>
  <TitlesOfParts>
    <vt:vector size="144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  <vt:lpstr>Optimizations for merge sort</vt:lpstr>
      <vt:lpstr>Presorting </vt:lpstr>
      <vt:lpstr>PowerPoint Presentation</vt:lpstr>
      <vt:lpstr>Hashing </vt:lpstr>
      <vt:lpstr>PowerPoint Presentation</vt:lpstr>
      <vt:lpstr>PowerPoint Presentation</vt:lpstr>
      <vt:lpstr>Open Hashing / closed addressing demo </vt:lpstr>
      <vt:lpstr>Open hashing / closed addressing</vt:lpstr>
      <vt:lpstr>PowerPoint Presentation</vt:lpstr>
      <vt:lpstr>Huffman</vt:lpstr>
      <vt:lpstr>PowerPoint Presentation</vt:lpstr>
      <vt:lpstr>Closed hashing, open addressing</vt:lpstr>
      <vt:lpstr>Analysis of failed search</vt:lpstr>
      <vt:lpstr>PowerPoint Presentation</vt:lpstr>
      <vt:lpstr>PowerPoint Presentation</vt:lpstr>
      <vt:lpstr>Analysis of successful search</vt:lpstr>
      <vt:lpstr>Probing options</vt:lpstr>
      <vt:lpstr>Definitions</vt:lpstr>
      <vt:lpstr>Probe function</vt:lpstr>
      <vt:lpstr>Probe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47</cp:revision>
  <dcterms:created xsi:type="dcterms:W3CDTF">2019-10-04T14:20:04Z</dcterms:created>
  <dcterms:modified xsi:type="dcterms:W3CDTF">2019-12-02T15:22:43Z</dcterms:modified>
</cp:coreProperties>
</file>