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68" r:id="rId5"/>
    <p:sldId id="257" r:id="rId6"/>
    <p:sldId id="259" r:id="rId7"/>
    <p:sldId id="260" r:id="rId8"/>
    <p:sldId id="261" r:id="rId9"/>
    <p:sldId id="262" r:id="rId10"/>
    <p:sldId id="264" r:id="rId11"/>
    <p:sldId id="265" r:id="rId12"/>
    <p:sldId id="280" r:id="rId13"/>
    <p:sldId id="266" r:id="rId14"/>
    <p:sldId id="267" r:id="rId15"/>
    <p:sldId id="270" r:id="rId16"/>
    <p:sldId id="258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6" r:id="rId26"/>
    <p:sldId id="278" r:id="rId27"/>
    <p:sldId id="279" r:id="rId28"/>
    <p:sldId id="281" r:id="rId29"/>
    <p:sldId id="282" r:id="rId30"/>
    <p:sldId id="283" r:id="rId31"/>
    <p:sldId id="284" r:id="rId32"/>
    <p:sldId id="285" r:id="rId33"/>
    <p:sldId id="288" r:id="rId34"/>
    <p:sldId id="287" r:id="rId35"/>
    <p:sldId id="298" r:id="rId36"/>
    <p:sldId id="297" r:id="rId37"/>
    <p:sldId id="296" r:id="rId38"/>
    <p:sldId id="295" r:id="rId39"/>
    <p:sldId id="290" r:id="rId40"/>
    <p:sldId id="294" r:id="rId41"/>
    <p:sldId id="291" r:id="rId42"/>
    <p:sldId id="293" r:id="rId43"/>
    <p:sldId id="292" r:id="rId44"/>
    <p:sldId id="306" r:id="rId45"/>
    <p:sldId id="299" r:id="rId46"/>
    <p:sldId id="301" r:id="rId47"/>
    <p:sldId id="303" r:id="rId48"/>
    <p:sldId id="307" r:id="rId49"/>
    <p:sldId id="302" r:id="rId50"/>
    <p:sldId id="308" r:id="rId51"/>
    <p:sldId id="304" r:id="rId52"/>
    <p:sldId id="313" r:id="rId53"/>
    <p:sldId id="309" r:id="rId54"/>
    <p:sldId id="310" r:id="rId55"/>
    <p:sldId id="311" r:id="rId56"/>
    <p:sldId id="312" r:id="rId57"/>
    <p:sldId id="314" r:id="rId58"/>
    <p:sldId id="316" r:id="rId59"/>
    <p:sldId id="318" r:id="rId60"/>
    <p:sldId id="315" r:id="rId61"/>
    <p:sldId id="320" r:id="rId62"/>
    <p:sldId id="317" r:id="rId63"/>
    <p:sldId id="319" r:id="rId64"/>
    <p:sldId id="323" r:id="rId65"/>
    <p:sldId id="321" r:id="rId66"/>
    <p:sldId id="322" r:id="rId67"/>
    <p:sldId id="324" r:id="rId68"/>
    <p:sldId id="325" r:id="rId69"/>
    <p:sldId id="326" r:id="rId70"/>
    <p:sldId id="263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7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9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1ED9-91E1-446B-BC63-9E83E5CB6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B3BA0-EAE5-4734-831B-44BBCC011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F4B1C-1ABB-4B51-8D90-D65523D6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7D91E-EBDD-410B-9E74-581FF761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AA9E-D6FF-4174-9201-C05268E8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0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3A53-C753-4DDC-953E-D6080EF0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E24C4-AA03-4CCB-9F8C-628B0EC26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E20D-B4F2-49B1-9372-A9C29978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6775D-BBBF-4EDF-B78E-A18EC927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D842-39DE-4910-8900-DE38FCEF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B5299-441A-4D29-A29F-04084F981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11432-5AB6-4D96-973D-85E31AE8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C25F-3DE6-4F80-852D-F4399959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8CC75-8581-4BD2-9626-C306BA09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0071-C4F2-4880-9A2E-37D7B9DE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0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93832A5B-7B4D-493D-9D21-2A0EDCA9DB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A0DADE4E-D272-4EB0-AD97-7A0678FC82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CC84D6B9-56F0-4A53-94EB-36B8265412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6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0EAF31A1-8771-43DD-B38E-65AC9040D3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884" y="6362700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28194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DE4F3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96152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8611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6902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1260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387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248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71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131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2830-7EF0-4DCE-9498-95E6BE2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13901-62A2-433F-B1F5-00BEC4FE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FD70-A02C-4AD8-9225-35B07324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2D3D-F329-41FF-80D9-FF15F045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4A15-F51E-4049-9B07-F631B377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60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5985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1920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0" y="228600"/>
            <a:ext cx="2743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28600"/>
            <a:ext cx="8026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0822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E20A4300-C747-401C-87BC-3B3F8AE591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37365748-A195-41CC-ACA4-6C326657A1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6CD50BC6-7257-4A97-AB7F-7FAD28E89B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6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7C6DCF21-0E86-494C-8CD1-9386CB0C5C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884" y="6362700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28194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DE4F3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514964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04055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3133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83318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7025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96230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28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FEAD-9EA6-4DDA-BD4E-384F79F3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68B8-CC05-48CA-A666-B181517D5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FAD2-97E7-45FE-92F4-B915FB5A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0DCE-E4ED-46F0-8CE6-A9F52482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1A97-C60D-45DC-8FF7-5A125A71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70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00965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33730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7312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0" y="228600"/>
            <a:ext cx="2743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28600"/>
            <a:ext cx="8026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797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59DD-D5EF-4100-B84E-E2445A92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D9F-4C99-474C-905D-03555A4D1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64D7B-80B2-4930-8BCB-1FC1DE5C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093A9-53E9-4646-B9F9-B53C4CF9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DB9D9-3F98-4BCA-BE33-126A04DA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26491-2836-4057-8068-F893CEBC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4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307E-BFDA-4C77-9EA5-4D9140FA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0C4E2-A72F-4309-8EFE-1D66791A8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F9625-B713-439E-B573-4B38457B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DA09E-16EE-41BF-9929-12F235ABC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9BCE3-FAD2-4293-8B98-A755F5D41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5596A-3CBC-46FC-80C0-C33C2A0C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9ED00-A423-402D-BB6C-2F23022A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F8B97-AAF5-4E5E-B0D6-839455FC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8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162E-9B82-4956-8D3E-C1496ED4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A4F17-2B11-4ABD-8902-BEFA94AE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F775E-BFB1-49EC-8EBB-54A0E07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192B-D6D9-4141-9BAA-606C05DA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9E98F-B414-4959-AF35-4D9970E4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E8249-CD8F-426E-9F94-E1762ABA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FED19-FE23-41A4-9B01-81030D61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BC84-3A10-42C4-8603-BD9A70F3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CD20-33EB-4ECD-A425-7FD12893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1C93F-5A59-439E-A50C-3B48EB52B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A136-9EAF-4D15-BF3E-9EB8D096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4D9E0-3906-4676-BC20-32634D08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593F7-EFB4-4C38-97CC-4B0C7E02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0033-4C7E-4C8D-9DD2-20A51120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02DD3-847B-4C4B-8AF0-0E41450AF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68CED-8A3F-480A-B6C3-D4D6545DE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64CB-EFDA-43E8-89D3-D5A9B31E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B8268-E503-4D12-9BA9-E19FAD1E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28954-3690-4585-887E-83143902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A21C3-876D-42D2-9F8B-5E633203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1FAFA-137C-4F63-AA10-ADBBD1A3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4E3A-5C9B-46E8-933B-FBD5611A7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76E02-7D44-4713-8078-8E0963CF8DD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E2A5-243C-447E-9487-FA47E7EC8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BB1B4-7D74-4574-905F-EE740FE3F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F3D86F-5FDC-4AED-B713-A0518D021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2286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578663-2A17-4955-AB00-CE0F783FD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6002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8">
            <a:extLst>
              <a:ext uri="{FF2B5EF4-FFF2-40B4-BE49-F238E27FC236}">
                <a16:creationId xmlns:a16="http://schemas.microsoft.com/office/drawing/2014/main" id="{0AD3378C-C744-4784-A6DB-26FBDB0601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9">
            <a:extLst>
              <a:ext uri="{FF2B5EF4-FFF2-40B4-BE49-F238E27FC236}">
                <a16:creationId xmlns:a16="http://schemas.microsoft.com/office/drawing/2014/main" id="{63918C02-6FF3-4297-82A8-D5FCA569C7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10">
            <a:extLst>
              <a:ext uri="{FF2B5EF4-FFF2-40B4-BE49-F238E27FC236}">
                <a16:creationId xmlns:a16="http://schemas.microsoft.com/office/drawing/2014/main" id="{26D3AF55-5B72-4885-B3E4-0AF63EACC0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8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2">
            <a:extLst>
              <a:ext uri="{FF2B5EF4-FFF2-40B4-BE49-F238E27FC236}">
                <a16:creationId xmlns:a16="http://schemas.microsoft.com/office/drawing/2014/main" id="{F8187748-1C52-472A-A827-C6A0E4A1E8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353175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7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960B1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87EB2"/>
        </a:buClr>
        <a:buFont typeface="Wingdings" panose="05000000000000000000" pitchFamily="2" charset="2"/>
        <a:buChar char="ü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58A88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47D70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68753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7164FB5-3C53-4913-A723-4751D480B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2286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587EF3E-1BA7-43DD-8651-DDCE044EB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6002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8">
            <a:extLst>
              <a:ext uri="{FF2B5EF4-FFF2-40B4-BE49-F238E27FC236}">
                <a16:creationId xmlns:a16="http://schemas.microsoft.com/office/drawing/2014/main" id="{F5BB2366-6222-4CDE-9674-05AB0AD5EA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9">
            <a:extLst>
              <a:ext uri="{FF2B5EF4-FFF2-40B4-BE49-F238E27FC236}">
                <a16:creationId xmlns:a16="http://schemas.microsoft.com/office/drawing/2014/main" id="{3D78D82D-D82C-45E9-A196-D1EB267914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10">
            <a:extLst>
              <a:ext uri="{FF2B5EF4-FFF2-40B4-BE49-F238E27FC236}">
                <a16:creationId xmlns:a16="http://schemas.microsoft.com/office/drawing/2014/main" id="{C9319648-858E-4305-873D-276712F4A7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8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2">
            <a:extLst>
              <a:ext uri="{FF2B5EF4-FFF2-40B4-BE49-F238E27FC236}">
                <a16:creationId xmlns:a16="http://schemas.microsoft.com/office/drawing/2014/main" id="{5E9B2684-FB82-4860-9093-3CC9DBE612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353175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54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960B1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87EB2"/>
        </a:buClr>
        <a:buFont typeface="Wingdings" panose="05000000000000000000" pitchFamily="2" charset="2"/>
        <a:buChar char="ü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58A88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47D70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68753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alakm/232" TargetMode="External"/><Relationship Id="rId2" Type="http://schemas.openxmlformats.org/officeDocument/2006/relationships/hyperlink" Target="http://people.cs.vt.edu/~shaffer/Book/JAVA3elatest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udoku_solving_algorithm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ashingtonpost.com/technology/2019/09/04/an-artificial-intelligence-first-voice-mimicking-software-reportedly-used-major-theft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verge.com/2019/9/23/20879485/google-quantum-supremacy-qubits-nasa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BAC2C2-70DE-41E2-8CFF-00E7DB3210D6}"/>
              </a:ext>
            </a:extLst>
          </p:cNvPr>
          <p:cNvSpPr txBox="1"/>
          <p:nvPr/>
        </p:nvSpPr>
        <p:spPr>
          <a:xfrm>
            <a:off x="1702965" y="931177"/>
            <a:ext cx="81876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Intro:</a:t>
            </a:r>
          </a:p>
          <a:p>
            <a:endParaRPr lang="en-US" dirty="0"/>
          </a:p>
          <a:p>
            <a:r>
              <a:rPr lang="en-US" dirty="0"/>
              <a:t>Class- Be on time</a:t>
            </a:r>
          </a:p>
          <a:p>
            <a:endParaRPr lang="en-US" dirty="0"/>
          </a:p>
          <a:p>
            <a:r>
              <a:rPr lang="en-US" dirty="0"/>
              <a:t>Homework:</a:t>
            </a:r>
          </a:p>
          <a:p>
            <a:endParaRPr lang="en-US" dirty="0"/>
          </a:p>
          <a:p>
            <a:r>
              <a:rPr lang="en-US" dirty="0"/>
              <a:t>Office Hours: Take survey</a:t>
            </a:r>
          </a:p>
          <a:p>
            <a:endParaRPr lang="en-US" dirty="0"/>
          </a:p>
          <a:p>
            <a:r>
              <a:rPr lang="en-US" dirty="0"/>
              <a:t>Text- free pdf </a:t>
            </a:r>
            <a:r>
              <a:rPr lang="en-US" dirty="0">
                <a:hlinkClick r:id="rId2"/>
              </a:rPr>
              <a:t>http://people.cs.vt.edu/~shaffer/Book/JAVA3elatest.pdf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Course repository</a:t>
            </a:r>
          </a:p>
          <a:p>
            <a:r>
              <a:rPr lang="en-US" dirty="0">
                <a:hlinkClick r:id="rId3"/>
              </a:rPr>
              <a:t>https://github.com/skalakm/232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7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6C34-4B76-4825-9626-26ADA7D7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7AD8-444A-4019-9968-1BEBA88A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0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9A1C-3AEC-4AF3-8094-7DBDB2E5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3C14-2D19-443E-8934-AFF86C4B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What, not how </a:t>
            </a:r>
          </a:p>
          <a:p>
            <a:pPr lvl="1"/>
            <a:r>
              <a:rPr lang="en-US" dirty="0"/>
              <a:t>Sorting- put elements in order</a:t>
            </a:r>
          </a:p>
          <a:p>
            <a:pPr lvl="1"/>
            <a:r>
              <a:rPr lang="en-US" dirty="0"/>
              <a:t>Searching- find a specific element in a collection</a:t>
            </a:r>
          </a:p>
          <a:p>
            <a:pPr lvl="1"/>
            <a:r>
              <a:rPr lang="en-US" dirty="0"/>
              <a:t>Find a path through a maze</a:t>
            </a:r>
          </a:p>
          <a:p>
            <a:r>
              <a:rPr lang="en-US" dirty="0"/>
              <a:t>Instance or Case</a:t>
            </a:r>
          </a:p>
          <a:p>
            <a:pPr lvl="1"/>
            <a:r>
              <a:rPr lang="en-US" dirty="0"/>
              <a:t>A set of inputs of a particular form of any size</a:t>
            </a:r>
          </a:p>
          <a:p>
            <a:pPr lvl="1"/>
            <a:r>
              <a:rPr lang="en-US" dirty="0"/>
              <a:t>NOT A SPECIFIC INPUT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9E78-E976-4E60-8E97-C8670CE5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1639-842F-492B-B0F1-3EB4D39A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  <a:p>
            <a:pPr lvl="1"/>
            <a:r>
              <a:rPr lang="en-US" dirty="0"/>
              <a:t>How</a:t>
            </a:r>
          </a:p>
          <a:p>
            <a:pPr lvl="1"/>
            <a:r>
              <a:rPr lang="en-US" dirty="0"/>
              <a:t>Many algorithms for same problem (sorting)</a:t>
            </a:r>
          </a:p>
          <a:p>
            <a:pPr lvl="1"/>
            <a:r>
              <a:rPr lang="en-US" dirty="0"/>
              <a:t>Properties</a:t>
            </a:r>
          </a:p>
          <a:p>
            <a:pPr lvl="2"/>
            <a:r>
              <a:rPr lang="en-US" dirty="0"/>
              <a:t>Correct</a:t>
            </a:r>
          </a:p>
          <a:p>
            <a:pPr lvl="2"/>
            <a:r>
              <a:rPr lang="en-US" dirty="0"/>
              <a:t>Concrete steps (doable in finite time)</a:t>
            </a:r>
          </a:p>
          <a:p>
            <a:pPr lvl="2"/>
            <a:r>
              <a:rPr lang="en-US" dirty="0"/>
              <a:t>Unambiguous order</a:t>
            </a:r>
          </a:p>
          <a:p>
            <a:pPr lvl="2"/>
            <a:r>
              <a:rPr lang="en-US" dirty="0"/>
              <a:t>Finite number of steps</a:t>
            </a:r>
          </a:p>
          <a:p>
            <a:pPr lvl="2"/>
            <a:r>
              <a:rPr lang="en-US" dirty="0"/>
              <a:t>Terminates</a:t>
            </a:r>
          </a:p>
          <a:p>
            <a:r>
              <a:rPr lang="en-US" dirty="0"/>
              <a:t>Program</a:t>
            </a:r>
          </a:p>
          <a:p>
            <a:pPr lvl="1"/>
            <a:r>
              <a:rPr lang="en-US" dirty="0"/>
              <a:t>Executable implementation of an algorithm in a programming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03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62F6-2AC3-4DD1-8882-CE82FC1E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0302-4CBE-4CD2-B95F-EFD6C4B08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Function- a mathematical function</a:t>
            </a:r>
          </a:p>
          <a:p>
            <a:pPr lvl="1"/>
            <a:r>
              <a:rPr lang="en-US" dirty="0"/>
              <a:t>Positive inputs, positive output, increasing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2D45-C13E-4B58-859F-7B2F0BD1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7CED-A3D4-4B45-96C0-8EBC63F3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A7FF-DF39-4420-A431-5C9BDAA1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1758-222B-4A21-87BF-700926FD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or more base cases</a:t>
            </a:r>
          </a:p>
          <a:p>
            <a:r>
              <a:rPr lang="en-US" dirty="0"/>
              <a:t>1 or more recursive calls</a:t>
            </a:r>
          </a:p>
        </p:txBody>
      </p:sp>
    </p:spTree>
    <p:extLst>
      <p:ext uri="{BB962C8B-B14F-4D97-AF65-F5344CB8AC3E}">
        <p14:creationId xmlns:p14="http://schemas.microsoft.com/office/powerpoint/2010/main" val="1439495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49BA-BF02-4494-B95D-7C5DE90A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E292-B848-450E-B23C-E4FF3428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countX</a:t>
            </a:r>
            <a:r>
              <a:rPr lang="en-US" dirty="0"/>
              <a:t>(s) =	Base Case(s):0 	if s is empty</a:t>
            </a:r>
          </a:p>
          <a:p>
            <a:pPr marL="0" indent="0">
              <a:buNone/>
            </a:pPr>
            <a:r>
              <a:rPr lang="en-US" dirty="0"/>
              <a:t>	Recursive Cases(s): 1 + </a:t>
            </a:r>
            <a:r>
              <a:rPr lang="en-US" dirty="0" err="1"/>
              <a:t>countX</a:t>
            </a:r>
            <a:r>
              <a:rPr lang="en-US" dirty="0"/>
              <a:t>(s - 1st char) 	if first char is ‘x’</a:t>
            </a:r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dirty="0" err="1"/>
              <a:t>countX</a:t>
            </a:r>
            <a:r>
              <a:rPr lang="en-US" dirty="0"/>
              <a:t>(s - 1st char) if first char is not ‘x’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Theater time</a:t>
            </a:r>
          </a:p>
          <a:p>
            <a:r>
              <a:rPr lang="en-US" dirty="0"/>
              <a:t>Code time</a:t>
            </a:r>
          </a:p>
        </p:txBody>
      </p:sp>
    </p:spTree>
    <p:extLst>
      <p:ext uri="{BB962C8B-B14F-4D97-AF65-F5344CB8AC3E}">
        <p14:creationId xmlns:p14="http://schemas.microsoft.com/office/powerpoint/2010/main" val="4585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2A6B-7CBD-431A-BBEA-49353E75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recursive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A2DF-A2F3-4477-B2E4-368488D80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permutations</a:t>
            </a:r>
          </a:p>
          <a:p>
            <a:r>
              <a:rPr lang="en-US" dirty="0"/>
              <a:t>Generate subsets</a:t>
            </a:r>
          </a:p>
          <a:p>
            <a:r>
              <a:rPr lang="en-US" dirty="0"/>
              <a:t>Generate combinations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7571-74E9-4907-AF31-2AA9FFA8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7005-7360-486B-97D3-B40B3EB9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 Case(s): {””} if s is empty</a:t>
            </a:r>
          </a:p>
          <a:p>
            <a:pPr marL="0" indent="0">
              <a:buNone/>
            </a:pPr>
            <a:r>
              <a:rPr lang="en-US" dirty="0"/>
              <a:t>Recursive Case(s):	for each char c in s</a:t>
            </a:r>
          </a:p>
          <a:p>
            <a:pPr marL="0" indent="0">
              <a:buNone/>
            </a:pPr>
            <a:r>
              <a:rPr lang="en-US" dirty="0"/>
              <a:t>			     Add c prepended to permute(s-c)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5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94E3-20B0-49CF-84E5-575410F1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Identicons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7E11-398A-42AB-8ED7-4F85F8FD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8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aghetti model friday 11AM">
            <a:extLst>
              <a:ext uri="{FF2B5EF4-FFF2-40B4-BE49-F238E27FC236}">
                <a16:creationId xmlns:a16="http://schemas.microsoft.com/office/drawing/2014/main" id="{BBED4ABF-DD1D-4A8B-BAA0-F7DD51385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85761"/>
            <a:ext cx="10470166" cy="589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5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0E57-E070-45EF-B1F8-6DB33222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DF09-02C8-40BB-9A61-85E28D12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 Case(s): if rest is empty-&gt; {prefix}</a:t>
            </a:r>
          </a:p>
          <a:p>
            <a:pPr marL="0" indent="0">
              <a:buNone/>
            </a:pPr>
            <a:r>
              <a:rPr lang="en-US" dirty="0"/>
              <a:t>Recursive Case(s):	Move first char of rest into prefix.</a:t>
            </a:r>
          </a:p>
          <a:p>
            <a:pPr marL="0" indent="0">
              <a:buNone/>
            </a:pPr>
            <a:r>
              <a:rPr lang="en-US" dirty="0"/>
              <a:t>			Add all subsets of rest prefixed by prefix.</a:t>
            </a:r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			Remove first char of rest.</a:t>
            </a:r>
          </a:p>
          <a:p>
            <a:pPr marL="0" indent="0">
              <a:buNone/>
            </a:pPr>
            <a:r>
              <a:rPr lang="en-US" dirty="0"/>
              <a:t>			Add a subsets of rest prefixed by prefix.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27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C2A2-5223-4E7B-A28A-9104170F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E6A9-E8D6-46AE-A893-034B09E9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247E-E51B-4AEC-927B-8B7916F4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58E6-EE6B-4ADF-86CD-F85F59D2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Maze solving</a:t>
            </a:r>
          </a:p>
        </p:txBody>
      </p:sp>
    </p:spTree>
    <p:extLst>
      <p:ext uri="{BB962C8B-B14F-4D97-AF65-F5344CB8AC3E}">
        <p14:creationId xmlns:p14="http://schemas.microsoft.com/office/powerpoint/2010/main" val="318988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7AF9-E0A3-4B1D-9BE3-CC85D1EB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32BE-74BA-4AD0-9D97-3A4C055AF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post first homework this afternoon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r>
              <a:rPr lang="en-US" dirty="0"/>
              <a:t>Wednesday is a lab day</a:t>
            </a:r>
          </a:p>
        </p:txBody>
      </p:sp>
    </p:spTree>
    <p:extLst>
      <p:ext uri="{BB962C8B-B14F-4D97-AF65-F5344CB8AC3E}">
        <p14:creationId xmlns:p14="http://schemas.microsoft.com/office/powerpoint/2010/main" val="550538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ACA9-9B3B-498B-A523-078AD701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E721-E8C7-48B0-B9DB-DA6042AB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Recursive Backtracking:</a:t>
            </a:r>
          </a:p>
          <a:p>
            <a:pPr marL="0" indent="0">
              <a:buNone/>
            </a:pPr>
            <a:r>
              <a:rPr lang="en-US" dirty="0"/>
              <a:t>	Make a choice</a:t>
            </a:r>
          </a:p>
          <a:p>
            <a:pPr marL="0" indent="0">
              <a:buNone/>
            </a:pPr>
            <a:r>
              <a:rPr lang="en-US" dirty="0"/>
              <a:t>	if (recursion can solve the remaining problem) </a:t>
            </a:r>
          </a:p>
          <a:p>
            <a:pPr marL="0" indent="0">
              <a:buNone/>
            </a:pPr>
            <a:r>
              <a:rPr lang="en-US" dirty="0"/>
              <a:t>		Done!</a:t>
            </a:r>
          </a:p>
          <a:p>
            <a:pPr marL="0" indent="0">
              <a:buNone/>
            </a:pPr>
            <a:r>
              <a:rPr lang="en-US" dirty="0"/>
              <a:t>	Undo the choice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Repeat with next choice…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Out of choices?</a:t>
            </a:r>
          </a:p>
          <a:p>
            <a:pPr marL="0" indent="0">
              <a:buNone/>
            </a:pPr>
            <a:r>
              <a:rPr lang="en-US" dirty="0"/>
              <a:t>		No solution.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D4CB-8C50-4BB0-91C0-5EC35291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D7ABE-9256-49CA-817D-7D7504AA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8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7028-C2AA-414E-BC33-DDC47AF7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2BD1-C7C2-46F5-86EA-8C3AE536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</a:t>
            </a:r>
            <a:r>
              <a:rPr lang="en-US" dirty="0" err="1"/>
              <a:t>nxn</a:t>
            </a:r>
            <a:r>
              <a:rPr lang="en-US" dirty="0"/>
              <a:t> chess board, place n queens on the board such that no two queens are attacking each other.  No two queens can be on the same column, row, or diagonal. </a:t>
            </a:r>
          </a:p>
        </p:txBody>
      </p:sp>
    </p:spTree>
    <p:extLst>
      <p:ext uri="{BB962C8B-B14F-4D97-AF65-F5344CB8AC3E}">
        <p14:creationId xmlns:p14="http://schemas.microsoft.com/office/powerpoint/2010/main" val="3854603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1F78-F2C3-4982-8B7B-FD4D8B9D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D398-445A-43D8-840A-325140985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https://en.wikipedia.org/wiki/Sudoku_solving_algorithms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94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B041-70D8-43E4-A222-FC17BB14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A30D-0D02-4266-8465-277FD2AF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array of int values, can the values be split in into 2 groups that have equal sum?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	{5, 1, 4}	Yes -&gt; {5}  {1, 4}	-&gt;	true</a:t>
            </a:r>
          </a:p>
          <a:p>
            <a:pPr marL="0" indent="0">
              <a:buNone/>
            </a:pPr>
            <a:r>
              <a:rPr lang="en-US" dirty="0"/>
              <a:t>	{3, 2, 6} 	No			-&gt;	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2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7D48-2268-4CB0-8526-3FBD3A9A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915B-CBC2-470E-96EC-CAE40E95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splitArray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, s1, s2, start)</a:t>
            </a:r>
          </a:p>
          <a:p>
            <a:pPr marL="0" indent="0">
              <a:buNone/>
            </a:pPr>
            <a:r>
              <a:rPr lang="en-US" dirty="0"/>
              <a:t> Can we put </a:t>
            </a:r>
            <a:r>
              <a:rPr lang="en-US" dirty="0" err="1"/>
              <a:t>nums</a:t>
            </a:r>
            <a:r>
              <a:rPr lang="en-US" dirty="0"/>
              <a:t> from start on into s1 &amp; s2 such that s1==s2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3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CA2B-CA8E-4DFF-BD1E-93AB4A00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Programming Class You Will Ever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C46F-AB8B-430A-A29E-8B299B45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structure- an organization of data in a computer’s memory</a:t>
            </a:r>
          </a:p>
          <a:p>
            <a:pPr lvl="1"/>
            <a:r>
              <a:rPr lang="en-US" dirty="0" err="1"/>
              <a:t>Eg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Make common operations efficient</a:t>
            </a:r>
          </a:p>
        </p:txBody>
      </p:sp>
    </p:spTree>
    <p:extLst>
      <p:ext uri="{BB962C8B-B14F-4D97-AF65-F5344CB8AC3E}">
        <p14:creationId xmlns:p14="http://schemas.microsoft.com/office/powerpoint/2010/main" val="15626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C9C9-1361-4832-A8B4-A7986CDF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find actual numbers?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3D71-2094-437E-AD0F-66D90BD9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90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A9B3-F811-42F1-A043-ACFFA01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3FFB-221B-4F66-8521-A8C492460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https://www.washingtonpost.com/technology/2019/09/04/an-artificial-intelligence-first-voice-mimicking-software-reportedly-used-major-theft/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/>
              <a:t>“An </a:t>
            </a:r>
            <a:r>
              <a:rPr lang="en-US" dirty="0"/>
              <a:t>artificial-intelligence first: Voice-mimicking software reportedly used in a </a:t>
            </a:r>
            <a:r>
              <a:rPr lang="en-US"/>
              <a:t>major theft”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17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E308-98F7-4B42-BCB1-1FBE13BD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A0075-2F2C-492E-9895-1DA0CA06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650"/>
            <a:ext cx="10515600" cy="5167313"/>
          </a:xfrm>
        </p:spPr>
        <p:txBody>
          <a:bodyPr>
            <a:normAutofit/>
          </a:bodyPr>
          <a:lstStyle/>
          <a:p>
            <a:r>
              <a:rPr lang="en-US" dirty="0"/>
              <a:t>Get the course repository on your machine and running in Eclipse.</a:t>
            </a:r>
          </a:p>
          <a:p>
            <a:r>
              <a:rPr lang="en-US" dirty="0"/>
              <a:t>Get your homework repository on your machine and running in Eclipse.</a:t>
            </a:r>
          </a:p>
          <a:p>
            <a:r>
              <a:rPr lang="en-US" dirty="0"/>
              <a:t>Make a text file for your written responses to homework 1 in your homework 1 folder.  </a:t>
            </a:r>
          </a:p>
          <a:p>
            <a:r>
              <a:rPr lang="en-US" dirty="0"/>
              <a:t>Get a </a:t>
            </a:r>
            <a:r>
              <a:rPr lang="en-US" dirty="0" err="1"/>
              <a:t>hackerrank</a:t>
            </a:r>
            <a:r>
              <a:rPr lang="en-US" dirty="0"/>
              <a:t> user name.</a:t>
            </a:r>
          </a:p>
          <a:p>
            <a:r>
              <a:rPr lang="en-US" dirty="0"/>
              <a:t>Submit your </a:t>
            </a:r>
            <a:r>
              <a:rPr lang="en-US" dirty="0" err="1"/>
              <a:t>hackerrank</a:t>
            </a:r>
            <a:r>
              <a:rPr lang="en-US" dirty="0"/>
              <a:t> username to </a:t>
            </a:r>
            <a:r>
              <a:rPr lang="en-US" dirty="0" err="1"/>
              <a:t>moodle</a:t>
            </a:r>
            <a:r>
              <a:rPr lang="en-US" dirty="0"/>
              <a:t>.  </a:t>
            </a:r>
          </a:p>
          <a:p>
            <a:r>
              <a:rPr lang="en-US" dirty="0"/>
              <a:t>Create a labs package in your homework repository in eclipse.</a:t>
            </a:r>
          </a:p>
          <a:p>
            <a:r>
              <a:rPr lang="en-US" dirty="0"/>
              <a:t>Do the “solve me first” problem in that folder, with test cases.  </a:t>
            </a:r>
          </a:p>
          <a:p>
            <a:r>
              <a:rPr lang="en-US" dirty="0"/>
              <a:t>Submit a solution to “solve me first” on </a:t>
            </a:r>
            <a:r>
              <a:rPr lang="en-US" dirty="0" err="1"/>
              <a:t>hackerrank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440214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4C19-4B29-4481-8C7B-04BDDF74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the speed of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8938-DE90-4E3B-A4C0-A19D8AD0D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Empirical: Run it and see how long it takes</a:t>
            </a:r>
          </a:p>
          <a:p>
            <a:r>
              <a:rPr lang="en-US" dirty="0"/>
              <a:t>Analytical: Carefully examine it determine its speed</a:t>
            </a:r>
          </a:p>
        </p:txBody>
      </p:sp>
    </p:spTree>
    <p:extLst>
      <p:ext uri="{BB962C8B-B14F-4D97-AF65-F5344CB8AC3E}">
        <p14:creationId xmlns:p14="http://schemas.microsoft.com/office/powerpoint/2010/main" val="3079017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basic operation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4098744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5257-3625-401B-B3FC-0832E509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array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3D9F-69B9-4B6D-8A92-8AF51BBE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69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6B05-C195-48F1-9B5B-DB0FB4EA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Spreadsheet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675E-BF2B-49FD-B980-644080B3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55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91C3-BA1D-43B1-891D-9F56EA10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6988"/>
            <a:ext cx="861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Common Functions for Growth Rate</a:t>
            </a:r>
          </a:p>
        </p:txBody>
      </p:sp>
      <p:sp>
        <p:nvSpPr>
          <p:cNvPr id="7171" name="TextBox 5">
            <a:extLst>
              <a:ext uri="{FF2B5EF4-FFF2-40B4-BE49-F238E27FC236}">
                <a16:creationId xmlns:a16="http://schemas.microsoft.com/office/drawing/2014/main" id="{605C844D-FBDA-4CAA-9387-CB4D8BDFD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219200"/>
            <a:ext cx="70866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 u="sng">
                <a:solidFill>
                  <a:srgbClr val="000000"/>
                </a:solidFill>
              </a:rPr>
              <a:t>Class:			Function: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Constant			T(n) = c			Slower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Logarithmic		T(n) = a * lg n + …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Linear			T(n) = a*n + 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Log-Linear		T(n) = a*n*lg n + … 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Polynomial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… 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Exponential		T(n) = a*2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a*3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Factorial 			T(n) = a*n! + ... 		Faster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NOTES:	lg n = log2n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… = any function that grows more slowly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e.g. T(n) = a</a:t>
            </a:r>
            <a:r>
              <a:rPr lang="en-US" altLang="en-US" sz="1800" baseline="-25000">
                <a:solidFill>
                  <a:srgbClr val="000000"/>
                </a:solidFill>
              </a:rPr>
              <a:t>1</a:t>
            </a:r>
            <a:r>
              <a:rPr lang="en-US" altLang="en-US" sz="1800">
                <a:solidFill>
                  <a:srgbClr val="000000"/>
                </a:solidFill>
              </a:rPr>
              <a:t>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a</a:t>
            </a:r>
            <a:r>
              <a:rPr lang="en-US" altLang="en-US" sz="1800" baseline="-25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*n*lg n + a</a:t>
            </a:r>
            <a:r>
              <a:rPr lang="en-US" altLang="en-US" sz="1800" baseline="-25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*n + a</a:t>
            </a:r>
            <a:r>
              <a:rPr lang="en-US" altLang="en-US" sz="1800" baseline="-25000">
                <a:solidFill>
                  <a:srgbClr val="000000"/>
                </a:solidFill>
              </a:rPr>
              <a:t>4</a:t>
            </a:r>
            <a:r>
              <a:rPr lang="en-US" altLang="en-US" sz="1800">
                <a:solidFill>
                  <a:srgbClr val="000000"/>
                </a:solidFill>
              </a:rPr>
              <a:t>*lg n + 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55747ED-7A05-4567-9C24-07FA4DEE68ED}"/>
              </a:ext>
            </a:extLst>
          </p:cNvPr>
          <p:cNvSpPr>
            <a:spLocks/>
          </p:cNvSpPr>
          <p:nvPr/>
        </p:nvSpPr>
        <p:spPr bwMode="auto">
          <a:xfrm>
            <a:off x="3352800" y="1600200"/>
            <a:ext cx="228600" cy="1066800"/>
          </a:xfrm>
          <a:prstGeom prst="leftBrace">
            <a:avLst>
              <a:gd name="adj1" fmla="val 83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126146D-5693-4AA8-B9B0-07F693D3AF26}"/>
              </a:ext>
            </a:extLst>
          </p:cNvPr>
          <p:cNvSpPr>
            <a:spLocks/>
          </p:cNvSpPr>
          <p:nvPr/>
        </p:nvSpPr>
        <p:spPr bwMode="auto">
          <a:xfrm>
            <a:off x="3352800" y="4038600"/>
            <a:ext cx="228600" cy="1143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6978FA-B614-4051-82F7-7FB096D211F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420938" y="1841501"/>
            <a:ext cx="1249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Efficient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4F01D-42C3-4848-B745-584E6E2843C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23307" y="4406107"/>
            <a:ext cx="145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Inefficient</a:t>
            </a:r>
          </a:p>
        </p:txBody>
      </p:sp>
      <p:cxnSp>
        <p:nvCxnSpPr>
          <p:cNvPr id="7176" name="Straight Arrow Connector 12">
            <a:extLst>
              <a:ext uri="{FF2B5EF4-FFF2-40B4-BE49-F238E27FC236}">
                <a16:creationId xmlns:a16="http://schemas.microsoft.com/office/drawing/2014/main" id="{6A2D60AF-670C-4E34-ADA9-C92C4A7FB4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29800" y="1905000"/>
            <a:ext cx="0" cy="289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use big-O (or </a:t>
            </a:r>
            <a:r>
              <a:rPr lang="el-GR" dirty="0"/>
              <a:t>Ω</a:t>
            </a:r>
            <a:r>
              <a:rPr lang="en-US" dirty="0"/>
              <a:t> or </a:t>
            </a:r>
            <a:r>
              <a:rPr lang="el-GR" dirty="0"/>
              <a:t>Θ</a:t>
            </a:r>
            <a:r>
              <a:rPr lang="en-US" dirty="0"/>
              <a:t>)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r>
              <a:rPr lang="en-US" dirty="0"/>
              <a:t>Cases (or instances)</a:t>
            </a:r>
          </a:p>
          <a:p>
            <a:r>
              <a:rPr lang="en-US" dirty="0"/>
              <a:t>Algorithms (or programs)</a:t>
            </a:r>
          </a:p>
          <a:p>
            <a:r>
              <a:rPr lang="en-US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3924693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3EB8-D653-48EB-A34F-AE218DAE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Formal Asymptotic Bound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41F4-FA14-426F-A2B1-FDF1904E98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7600" y="1609725"/>
            <a:ext cx="8229600" cy="510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b="1" dirty="0"/>
              <a:t>Algebraic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&lt;= c f(n)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&gt;= c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if there exists constants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&gt;0,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 g(n) &lt;= T(n) &lt;=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b="1" dirty="0"/>
          </a:p>
          <a:p>
            <a:pPr lvl="1" eaLnBrk="1" hangingPunct="1"/>
            <a:endParaRPr lang="en-US" altLang="en-US" sz="2000" dirty="0"/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4569-4603-4BAA-881B-41FB636F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9FDF-41BC-4280-A78B-EAE730A5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Efficient add/remove at “top”</a:t>
            </a:r>
          </a:p>
          <a:p>
            <a:pPr lvl="1"/>
            <a:r>
              <a:rPr lang="en-US" dirty="0"/>
              <a:t>Inefficient for anything else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Hashmap</a:t>
            </a:r>
            <a:endParaRPr lang="en-US" dirty="0"/>
          </a:p>
          <a:p>
            <a:pPr lvl="1"/>
            <a:r>
              <a:rPr lang="en-US" dirty="0"/>
              <a:t>Efficient for </a:t>
            </a:r>
            <a:r>
              <a:rPr lang="en-US"/>
              <a:t>finding value by key</a:t>
            </a:r>
            <a:endParaRPr lang="en-US" dirty="0"/>
          </a:p>
          <a:p>
            <a:pPr lvl="1"/>
            <a:r>
              <a:rPr lang="en-US" dirty="0"/>
              <a:t>Inefficient for accessing in some order (</a:t>
            </a:r>
            <a:r>
              <a:rPr lang="en-US" dirty="0" err="1"/>
              <a:t>eg</a:t>
            </a:r>
            <a:r>
              <a:rPr lang="en-US" dirty="0"/>
              <a:t> alphabetical)</a:t>
            </a:r>
          </a:p>
        </p:txBody>
      </p:sp>
    </p:spTree>
    <p:extLst>
      <p:ext uri="{BB962C8B-B14F-4D97-AF65-F5344CB8AC3E}">
        <p14:creationId xmlns:p14="http://schemas.microsoft.com/office/powerpoint/2010/main" val="365289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1C95-79A7-4040-8BBB-D436FCAA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en-US" sz="2400" b="1" dirty="0"/>
                  <a:t>Limit</a:t>
                </a:r>
              </a:p>
              <a:p>
                <a:pPr eaLnBrk="1" hangingPunct="1"/>
                <a:r>
                  <a:rPr lang="en-US" altLang="en-US" sz="2400" b="1" dirty="0"/>
                  <a:t>Upper Bound - O: 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Ο(f(n))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en-US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Lower Bound - Ω: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Ω(g(n))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altLang="en-US" sz="1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en-US" sz="2000" b="1" dirty="0">
                  <a:solidFill>
                    <a:srgbClr val="000000"/>
                  </a:solidFill>
                </a:endParaRPr>
              </a:p>
              <a:p>
                <a:pPr lvl="1" eaLnBrk="1" hangingPunct="1"/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Theta Bound - Θ: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Θ(g(n))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20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𝐧𝐨𝐧𝐳𝐞𝐫𝐨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𝐜𝐨𝐧𝐬𝐭𝐚𝐧𝐭</m:t>
                    </m:r>
                  </m:oMath>
                </a14:m>
                <a:endParaRPr lang="en-US" altLang="en-US" sz="2400" b="1" dirty="0"/>
              </a:p>
              <a:p>
                <a:pPr lvl="1" eaLnBrk="1" hangingPunct="1"/>
                <a:endParaRPr lang="en-US" altLang="en-US" sz="2000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049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CBB5-F820-43F1-A573-F0175996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317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Asymptotic Bound Simplification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C6473916-74D1-43D0-8ACF-29C7A106FE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0" y="1066800"/>
            <a:ext cx="8229600" cy="4572000"/>
          </a:xfrm>
        </p:spPr>
        <p:txBody>
          <a:bodyPr/>
          <a:lstStyle/>
          <a:p>
            <a:r>
              <a:rPr lang="en-US" altLang="en-US" sz="2800"/>
              <a:t>If f(n) is in Ο(g(n)) and g(n) is in O(h(n)), then f(n) is in Ο(h(n)).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f(n) is in O(k*g(n)) for any constant k&gt;0, then f(n) is in O(g(n)).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 +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O(max(g</a:t>
            </a:r>
            <a:r>
              <a:rPr lang="en-US" altLang="en-US" sz="2800" baseline="-25000"/>
              <a:t>1</a:t>
            </a:r>
            <a:r>
              <a:rPr lang="en-US" altLang="en-US" sz="2800"/>
              <a:t>(n),g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 + 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O(max(g</a:t>
            </a:r>
            <a:r>
              <a:rPr lang="en-US" altLang="en-US" sz="2400" baseline="-25000"/>
              <a:t>1</a:t>
            </a:r>
            <a:r>
              <a:rPr lang="en-US" altLang="en-US" sz="2400"/>
              <a:t>(n),g</a:t>
            </a:r>
            <a:r>
              <a:rPr lang="en-US" altLang="en-US" sz="2400" baseline="-25000"/>
              <a:t>2</a:t>
            </a:r>
            <a:r>
              <a:rPr lang="en-US" altLang="en-US" sz="2400"/>
              <a:t>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</a:t>
            </a:r>
            <a:r>
              <a:rPr lang="en-US" altLang="en-US" sz="2800" baseline="-25000"/>
              <a:t>1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(n)*f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(n)*g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(n))*O(g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O(g</a:t>
            </a:r>
            <a:r>
              <a:rPr lang="en-US" altLang="en-US" sz="2400" baseline="-25000"/>
              <a:t>1</a:t>
            </a:r>
            <a:r>
              <a:rPr lang="en-US" altLang="en-US" sz="2400"/>
              <a:t>(n)*g</a:t>
            </a:r>
            <a:r>
              <a:rPr lang="en-US" altLang="en-US" sz="2400" baseline="-25000"/>
              <a:t>2</a:t>
            </a:r>
            <a:r>
              <a:rPr lang="en-US" altLang="en-US" sz="2400"/>
              <a:t>(n))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5563-E2D4-4349-A584-74F819D5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0"/>
            <a:ext cx="10972800" cy="643855"/>
          </a:xfrm>
        </p:spPr>
        <p:txBody>
          <a:bodyPr/>
          <a:lstStyle/>
          <a:p>
            <a:r>
              <a:rPr lang="en-US" dirty="0"/>
              <a:t>Priestley lecture </a:t>
            </a:r>
            <a:r>
              <a:rPr lang="en-US"/>
              <a:t>(Wednesday 7pm, ATS)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52D99-BA68-446F-9AEC-CF5CF7970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538992"/>
            <a:ext cx="10972800" cy="5610138"/>
          </a:xfrm>
        </p:spPr>
        <p:txBody>
          <a:bodyPr/>
          <a:lstStyle/>
          <a:p>
            <a:r>
              <a:rPr lang="en-US" dirty="0"/>
              <a:t>Tim Gowers (2014)- Fields Medalist</a:t>
            </a:r>
          </a:p>
          <a:p>
            <a:r>
              <a:rPr lang="en-US" dirty="0"/>
              <a:t>James Hansen (2013)- discoverer of global warming</a:t>
            </a:r>
          </a:p>
          <a:p>
            <a:r>
              <a:rPr lang="en-US" dirty="0"/>
              <a:t>Vinton Cerf (2007)- invented the internet</a:t>
            </a:r>
          </a:p>
          <a:p>
            <a:r>
              <a:rPr lang="en-US" dirty="0"/>
              <a:t>John Conway (2001)</a:t>
            </a:r>
          </a:p>
          <a:p>
            <a:r>
              <a:rPr lang="en-US" dirty="0"/>
              <a:t>Marvin Minsky (1995)- invented AI</a:t>
            </a:r>
          </a:p>
          <a:p>
            <a:r>
              <a:rPr lang="en-US" dirty="0"/>
              <a:t>Francis Crick (1988)- discoverer of DNA</a:t>
            </a:r>
          </a:p>
          <a:p>
            <a:r>
              <a:rPr lang="en-US" dirty="0"/>
              <a:t>Donald Knuth (1982)- cs demigod</a:t>
            </a:r>
          </a:p>
          <a:p>
            <a:r>
              <a:rPr lang="en-US" dirty="0"/>
              <a:t>Carl Sagan (1975)</a:t>
            </a:r>
          </a:p>
          <a:p>
            <a:r>
              <a:rPr lang="en-US" dirty="0"/>
              <a:t>Margaret Mead (1972)- invented anthropology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99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B71F-A9B5-447B-91B5-D76097F8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wing it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4C43-EAA7-4FD2-AD3D-BD6F9FF1C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largest term, ignoring constants and slower growing terms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“&lt;=“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“&gt;=“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“=“ f(n) </a:t>
            </a:r>
            <a:endParaRPr lang="en-US" altLang="en-US" sz="2400" b="1" dirty="0"/>
          </a:p>
          <a:p>
            <a:pPr lvl="1" eaLnBrk="1" hangingPunct="1"/>
            <a:endParaRPr lang="en-US" altLang="en-US" sz="20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41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first x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arraylist</a:t>
            </a:r>
            <a:r>
              <a:rPr lang="en-US" dirty="0"/>
              <a:t> of Character</a:t>
            </a:r>
          </a:p>
          <a:p>
            <a:pPr lvl="1"/>
            <a:r>
              <a:rPr lang="en-US" dirty="0"/>
              <a:t>Change the first ‘x’ to a ‘y’ and stop</a:t>
            </a:r>
          </a:p>
          <a:p>
            <a:r>
              <a:rPr lang="en-US" dirty="0"/>
              <a:t>count 0s in 2d array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nxn</a:t>
            </a:r>
            <a:r>
              <a:rPr lang="en-US" dirty="0"/>
              <a:t> 2d array of int</a:t>
            </a:r>
          </a:p>
          <a:p>
            <a:pPr lvl="1"/>
            <a:r>
              <a:rPr lang="en-US" dirty="0"/>
              <a:t>Output is the number of 0s in the 2d array</a:t>
            </a:r>
          </a:p>
        </p:txBody>
      </p:sp>
    </p:spTree>
    <p:extLst>
      <p:ext uri="{BB962C8B-B14F-4D97-AF65-F5344CB8AC3E}">
        <p14:creationId xmlns:p14="http://schemas.microsoft.com/office/powerpoint/2010/main" val="5627751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an input measurement</a:t>
            </a:r>
          </a:p>
          <a:p>
            <a:r>
              <a:rPr lang="en-US" dirty="0"/>
              <a:t>Pick a basic operation</a:t>
            </a:r>
          </a:p>
          <a:p>
            <a:r>
              <a:rPr lang="en-US" dirty="0"/>
              <a:t>Consider if there is a worst case or best case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31135391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7A87-8BA8-44B5-B196-754C26A5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case and worst case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00CCE-84B1-4358-9D2C-7573D16FD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case vs worst case vs algorithm</a:t>
            </a:r>
          </a:p>
        </p:txBody>
      </p:sp>
    </p:spTree>
    <p:extLst>
      <p:ext uri="{BB962C8B-B14F-4D97-AF65-F5344CB8AC3E}">
        <p14:creationId xmlns:p14="http://schemas.microsoft.com/office/powerpoint/2010/main" val="2828200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3DDD-4313-46EF-868F-FC10ECD5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triangular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8412-693F-4E8A-A1E0-9D8F95748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2d array, find the sum of elements in the upper right side</a:t>
            </a:r>
          </a:p>
        </p:txBody>
      </p:sp>
    </p:spTree>
    <p:extLst>
      <p:ext uri="{BB962C8B-B14F-4D97-AF65-F5344CB8AC3E}">
        <p14:creationId xmlns:p14="http://schemas.microsoft.com/office/powerpoint/2010/main" val="559284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AD3C-A9A4-48E2-B9D3-5093A99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=1+2+3+…+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+1)/2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4230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CC5C-A56E-4C05-AF98-D8E2CD60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50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6BCA-0D29-4C8A-B96D-BD060B0C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778A-239F-4144-BE85-12CFD17F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 131/132</a:t>
            </a:r>
          </a:p>
          <a:p>
            <a:pPr lvl="1"/>
            <a:r>
              <a:rPr lang="en-US" dirty="0"/>
              <a:t>Most of the approach was already designed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 232</a:t>
            </a:r>
          </a:p>
          <a:p>
            <a:pPr lvl="1"/>
            <a:r>
              <a:rPr lang="en-US" dirty="0"/>
              <a:t>More often, given only a problem statement (input and output)</a:t>
            </a:r>
          </a:p>
        </p:txBody>
      </p:sp>
    </p:spTree>
    <p:extLst>
      <p:ext uri="{BB962C8B-B14F-4D97-AF65-F5344CB8AC3E}">
        <p14:creationId xmlns:p14="http://schemas.microsoft.com/office/powerpoint/2010/main" val="7241402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525E-827D-4329-B5BC-CED5DDED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77D4-02AE-41A0-8BD3-58B8A02B6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 = correct</a:t>
            </a:r>
          </a:p>
          <a:p>
            <a:r>
              <a:rPr lang="en-US" dirty="0"/>
              <a:t>v = mostly correct</a:t>
            </a:r>
          </a:p>
          <a:p>
            <a:r>
              <a:rPr lang="en-US" dirty="0"/>
              <a:t>- = incorrect</a:t>
            </a:r>
          </a:p>
          <a:p>
            <a:r>
              <a:rPr lang="en-US" dirty="0"/>
              <a:t>x = incorrect in an upsetting way</a:t>
            </a:r>
          </a:p>
        </p:txBody>
      </p:sp>
    </p:spTree>
    <p:extLst>
      <p:ext uri="{BB962C8B-B14F-4D97-AF65-F5344CB8AC3E}">
        <p14:creationId xmlns:p14="http://schemas.microsoft.com/office/powerpoint/2010/main" val="21579819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74EC-2BC5-4A86-9ED2-119A7F7D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5C81B-49B1-485E-867E-F8DD9501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replaceFirstX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16952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8AD6-7BB2-4E43-9C1B-DDF58103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7068D-F509-49FE-954E-A286AAA95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make an assumption about distribution.</a:t>
            </a:r>
          </a:p>
          <a:p>
            <a:r>
              <a:rPr lang="en-US" dirty="0"/>
              <a:t>Take the average running time over that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2953656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D6F8-6CD5-4FD6-9E5A-2813E93C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vs Algorithm vs Case vs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0ACE-208C-4CA0-B49C-49F483245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207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0D44-48BC-4913-9160-C86B6BB5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recursive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1ECAF-C425-4697-B5B9-928A3AA56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Make a recurrence relation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the first 1 is is the number of recursive calls, x-1 is the size of recursive call, and the last 1 is the amount of work done in a single call</a:t>
                </a:r>
              </a:p>
              <a:p>
                <a:r>
                  <a:rPr lang="en-US" dirty="0"/>
                  <a:t>Expansion, find pattern</a:t>
                </a:r>
              </a:p>
              <a:p>
                <a:r>
                  <a:rPr lang="en-US" dirty="0"/>
                  <a:t>Set inside equal to base case and solve for 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1ECAF-C425-4697-B5B9-928A3AA56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075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E1BF-D998-4907-B260-CBF05C49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Inheritance, Interface,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6CB7-DD8F-43BA-B0C9-DA3203853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that extends another class</a:t>
            </a:r>
          </a:p>
          <a:p>
            <a:r>
              <a:rPr lang="en-US" dirty="0"/>
              <a:t>Interface</a:t>
            </a:r>
          </a:p>
          <a:p>
            <a:r>
              <a:rPr lang="en-US" dirty="0"/>
              <a:t>Class that implements an interface</a:t>
            </a:r>
          </a:p>
          <a:p>
            <a:r>
              <a:rPr lang="en-US" dirty="0"/>
              <a:t>Class that implements two interfaces</a:t>
            </a:r>
          </a:p>
        </p:txBody>
      </p:sp>
    </p:spTree>
    <p:extLst>
      <p:ext uri="{BB962C8B-B14F-4D97-AF65-F5344CB8AC3E}">
        <p14:creationId xmlns:p14="http://schemas.microsoft.com/office/powerpoint/2010/main" val="1572020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474F-20B9-4C67-9E01-74046479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tomorrow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328F1-CD4B-4ACB-B949-EDB27563A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I go from here?</a:t>
            </a:r>
          </a:p>
          <a:p>
            <a:r>
              <a:rPr lang="en-US" dirty="0"/>
              <a:t>Homework due 1 week from today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729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3428-7C70-40A8-9C87-8A3DFED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F1566-6178-49C3-847C-1B63EB7BA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T(n) = 2 T(n/2) + n</a:t>
            </a:r>
          </a:p>
        </p:txBody>
      </p:sp>
    </p:spTree>
    <p:extLst>
      <p:ext uri="{BB962C8B-B14F-4D97-AF65-F5344CB8AC3E}">
        <p14:creationId xmlns:p14="http://schemas.microsoft.com/office/powerpoint/2010/main" val="12936874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7D18-101A-4979-8D68-03539C0E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List232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5342-B5EC-488A-AE98-9204DBD19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get, set are easy</a:t>
            </a:r>
          </a:p>
          <a:p>
            <a:r>
              <a:rPr lang="en-US" dirty="0"/>
              <a:t>add is trickier</a:t>
            </a:r>
          </a:p>
        </p:txBody>
      </p:sp>
    </p:spTree>
    <p:extLst>
      <p:ext uri="{BB962C8B-B14F-4D97-AF65-F5344CB8AC3E}">
        <p14:creationId xmlns:p14="http://schemas.microsoft.com/office/powerpoint/2010/main" val="24287629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AFAD-787B-4334-807B-3B49289A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3802B-E1C5-4CAD-BB79-6C46480FD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starting size so big that we never need to increase it</a:t>
            </a:r>
          </a:p>
        </p:txBody>
      </p:sp>
    </p:spTree>
    <p:extLst>
      <p:ext uri="{BB962C8B-B14F-4D97-AF65-F5344CB8AC3E}">
        <p14:creationId xmlns:p14="http://schemas.microsoft.com/office/powerpoint/2010/main" val="343599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3571-C5CD-4392-9260-E968E368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1470-3F1B-416B-9143-DA9F2979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Toolkit development</a:t>
            </a:r>
          </a:p>
          <a:p>
            <a:pPr lvl="1"/>
            <a:r>
              <a:rPr lang="en-US" dirty="0"/>
              <a:t>Know what data structures are possible and what they are good at</a:t>
            </a:r>
          </a:p>
          <a:p>
            <a:pPr lvl="1"/>
            <a:r>
              <a:rPr lang="en-US" dirty="0"/>
              <a:t>Choice</a:t>
            </a:r>
          </a:p>
          <a:p>
            <a:pPr lvl="2"/>
            <a:r>
              <a:rPr lang="en-US" dirty="0"/>
              <a:t>Static or dynamic</a:t>
            </a:r>
          </a:p>
          <a:p>
            <a:pPr lvl="2"/>
            <a:r>
              <a:rPr lang="en-US" dirty="0"/>
              <a:t>Common operations</a:t>
            </a:r>
          </a:p>
          <a:p>
            <a:pPr lvl="2"/>
            <a:r>
              <a:rPr lang="en-US" dirty="0"/>
              <a:t>Access pattern</a:t>
            </a:r>
          </a:p>
          <a:p>
            <a:pPr lvl="2"/>
            <a:r>
              <a:rPr lang="en-US" dirty="0"/>
              <a:t>Search types</a:t>
            </a:r>
          </a:p>
          <a:p>
            <a:pPr lvl="2"/>
            <a:r>
              <a:rPr lang="en-US" dirty="0"/>
              <a:t>Performance analysis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130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97FE-B8B3-463D-99CB-45FA6CDA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DFF01-6864-43E0-888B-F66A3457A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hit the capacity, increase it by 1</a:t>
            </a:r>
          </a:p>
        </p:txBody>
      </p:sp>
    </p:spTree>
    <p:extLst>
      <p:ext uri="{BB962C8B-B14F-4D97-AF65-F5344CB8AC3E}">
        <p14:creationId xmlns:p14="http://schemas.microsoft.com/office/powerpoint/2010/main" val="19808258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C097-CF2B-4A73-B9AC-26773A33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BB76F-40C6-4E05-A5D5-47B3FEE2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hit capacity, double the size</a:t>
            </a:r>
          </a:p>
        </p:txBody>
      </p:sp>
    </p:spTree>
    <p:extLst>
      <p:ext uri="{BB962C8B-B14F-4D97-AF65-F5344CB8AC3E}">
        <p14:creationId xmlns:p14="http://schemas.microsoft.com/office/powerpoint/2010/main" val="11253206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3D69-BD4D-4E3F-8E5F-4C8DA8C4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Supremacy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1340-C4BA-4ABE-8CE6-E91BC51CD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https://www.theverge.com/2019/9/23/20879485/google-quantum-supremacy-qubits-nasa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406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CACD-ECFD-4FEA-A28F-1C4A82F4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5A94-8A28-4A68-A6A7-B9EF493F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Hackerrank</a:t>
            </a:r>
            <a:r>
              <a:rPr lang="en-US" dirty="0"/>
              <a:t> testing</a:t>
            </a:r>
          </a:p>
          <a:p>
            <a:r>
              <a:rPr lang="en-US" dirty="0"/>
              <a:t>Readability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Student tests</a:t>
            </a:r>
          </a:p>
        </p:txBody>
      </p:sp>
    </p:spTree>
    <p:extLst>
      <p:ext uri="{BB962C8B-B14F-4D97-AF65-F5344CB8AC3E}">
        <p14:creationId xmlns:p14="http://schemas.microsoft.com/office/powerpoint/2010/main" val="4744421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DA92-990D-41BA-8B99-AE94A8C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3E69-E8AC-4409-819A-C7914FCF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Doubly linked</a:t>
            </a:r>
          </a:p>
          <a:p>
            <a:r>
              <a:rPr lang="en-US" dirty="0"/>
              <a:t>Head and tail nodes</a:t>
            </a:r>
          </a:p>
        </p:txBody>
      </p:sp>
    </p:spTree>
    <p:extLst>
      <p:ext uri="{BB962C8B-B14F-4D97-AF65-F5344CB8AC3E}">
        <p14:creationId xmlns:p14="http://schemas.microsoft.com/office/powerpoint/2010/main" val="34654776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AF07-0659-413B-B5F6-40855CE1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67ED1-77D9-4776-A104-87FD8A462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constructor()</a:t>
            </a:r>
            <a:endParaRPr lang="en-US" dirty="0">
              <a:ea typeface="+mn-ea"/>
            </a:endParaRPr>
          </a:p>
        </p:txBody>
      </p:sp>
      <p:sp>
        <p:nvSpPr>
          <p:cNvPr id="9220" name="Content Placeholder 2">
            <a:extLst>
              <a:ext uri="{FF2B5EF4-FFF2-40B4-BE49-F238E27FC236}">
                <a16:creationId xmlns:a16="http://schemas.microsoft.com/office/drawing/2014/main" id="{3DB8C79A-5473-4962-83AC-09F7DE3C68FE}"/>
              </a:ext>
            </a:extLst>
          </p:cNvPr>
          <p:cNvSpPr txBox="1">
            <a:spLocks/>
          </p:cNvSpPr>
          <p:nvPr/>
        </p:nvSpPr>
        <p:spPr bwMode="auto">
          <a:xfrm>
            <a:off x="2286000" y="3276600"/>
            <a:ext cx="358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add(element)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221" name="TextBox 6">
            <a:extLst>
              <a:ext uri="{FF2B5EF4-FFF2-40B4-BE49-F238E27FC236}">
                <a16:creationId xmlns:a16="http://schemas.microsoft.com/office/drawing/2014/main" id="{7B1F310C-DAA0-4947-9AB7-D3E3F97E0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9222" name="TextBox 7">
            <a:extLst>
              <a:ext uri="{FF2B5EF4-FFF2-40B4-BE49-F238E27FC236}">
                <a16:creationId xmlns:a16="http://schemas.microsoft.com/office/drawing/2014/main" id="{6209B83B-2965-4C2B-8CF0-4E5386E4D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7526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9223" name="Group 11">
            <a:extLst>
              <a:ext uri="{FF2B5EF4-FFF2-40B4-BE49-F238E27FC236}">
                <a16:creationId xmlns:a16="http://schemas.microsoft.com/office/drawing/2014/main" id="{01059E7B-125D-4D58-8A3F-C3A0AC94399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286000"/>
            <a:ext cx="838200" cy="762000"/>
            <a:chOff x="1752600" y="2590800"/>
            <a:chExt cx="838200" cy="762000"/>
          </a:xfrm>
        </p:grpSpPr>
        <p:sp>
          <p:nvSpPr>
            <p:cNvPr id="9260" name="Rectangle 5">
              <a:extLst>
                <a:ext uri="{FF2B5EF4-FFF2-40B4-BE49-F238E27FC236}">
                  <a16:creationId xmlns:a16="http://schemas.microsoft.com/office/drawing/2014/main" id="{1D44CF9A-484B-4F51-8B5D-89B154E7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61" name="TextBox 8">
              <a:extLst>
                <a:ext uri="{FF2B5EF4-FFF2-40B4-BE49-F238E27FC236}">
                  <a16:creationId xmlns:a16="http://schemas.microsoft.com/office/drawing/2014/main" id="{33B7867B-74A3-4332-A50C-2C282A05F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62" name="TextBox 9">
              <a:extLst>
                <a:ext uri="{FF2B5EF4-FFF2-40B4-BE49-F238E27FC236}">
                  <a16:creationId xmlns:a16="http://schemas.microsoft.com/office/drawing/2014/main" id="{C756F4B1-8A54-4D10-810F-6855E40335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63" name="TextBox 10">
              <a:extLst>
                <a:ext uri="{FF2B5EF4-FFF2-40B4-BE49-F238E27FC236}">
                  <a16:creationId xmlns:a16="http://schemas.microsoft.com/office/drawing/2014/main" id="{0DAD02D2-96DF-41FF-9127-534718246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9224" name="Group 12">
            <a:extLst>
              <a:ext uri="{FF2B5EF4-FFF2-40B4-BE49-F238E27FC236}">
                <a16:creationId xmlns:a16="http://schemas.microsoft.com/office/drawing/2014/main" id="{ACE0A9C3-C4F8-44E9-831E-148879BBE3DD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286000"/>
            <a:ext cx="838200" cy="762000"/>
            <a:chOff x="1752600" y="2590800"/>
            <a:chExt cx="838200" cy="762000"/>
          </a:xfrm>
        </p:grpSpPr>
        <p:sp>
          <p:nvSpPr>
            <p:cNvPr id="9256" name="Rectangle 13">
              <a:extLst>
                <a:ext uri="{FF2B5EF4-FFF2-40B4-BE49-F238E27FC236}">
                  <a16:creationId xmlns:a16="http://schemas.microsoft.com/office/drawing/2014/main" id="{C7FFA452-5188-49AB-9682-D08C1BB5E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57" name="TextBox 14">
              <a:extLst>
                <a:ext uri="{FF2B5EF4-FFF2-40B4-BE49-F238E27FC236}">
                  <a16:creationId xmlns:a16="http://schemas.microsoft.com/office/drawing/2014/main" id="{65572113-CC2F-4C7F-AF64-2D8881154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8" name="TextBox 15">
              <a:extLst>
                <a:ext uri="{FF2B5EF4-FFF2-40B4-BE49-F238E27FC236}">
                  <a16:creationId xmlns:a16="http://schemas.microsoft.com/office/drawing/2014/main" id="{2CED585E-5F8F-4CCB-9998-1ECE5F6F9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9" name="TextBox 16">
              <a:extLst>
                <a:ext uri="{FF2B5EF4-FFF2-40B4-BE49-F238E27FC236}">
                  <a16:creationId xmlns:a16="http://schemas.microsoft.com/office/drawing/2014/main" id="{AEA059A4-B8FB-4561-B37A-29FA5E330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25" name="TextBox 17">
            <a:extLst>
              <a:ext uri="{FF2B5EF4-FFF2-40B4-BE49-F238E27FC236}">
                <a16:creationId xmlns:a16="http://schemas.microsoft.com/office/drawing/2014/main" id="{2A6E7D2C-6188-4ACD-9D5A-770AF9B67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25146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6" name="TextBox 18">
            <a:extLst>
              <a:ext uri="{FF2B5EF4-FFF2-40B4-BE49-F238E27FC236}">
                <a16:creationId xmlns:a16="http://schemas.microsoft.com/office/drawing/2014/main" id="{C1F7D981-A3FB-40B4-BC4A-9A54770EA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7" name="TextBox 19">
            <a:extLst>
              <a:ext uri="{FF2B5EF4-FFF2-40B4-BE49-F238E27FC236}">
                <a16:creationId xmlns:a16="http://schemas.microsoft.com/office/drawing/2014/main" id="{788EE15C-368D-4564-8698-C43940BE0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8" name="TextBox 20">
            <a:extLst>
              <a:ext uri="{FF2B5EF4-FFF2-40B4-BE49-F238E27FC236}">
                <a16:creationId xmlns:a16="http://schemas.microsoft.com/office/drawing/2014/main" id="{204BBD24-B259-49FE-9071-2DA876B8D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9" name="TextBox 30">
            <a:extLst>
              <a:ext uri="{FF2B5EF4-FFF2-40B4-BE49-F238E27FC236}">
                <a16:creationId xmlns:a16="http://schemas.microsoft.com/office/drawing/2014/main" id="{0CE29945-6EB7-4FD2-A07A-160999726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8100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9230" name="TextBox 31">
            <a:extLst>
              <a:ext uri="{FF2B5EF4-FFF2-40B4-BE49-F238E27FC236}">
                <a16:creationId xmlns:a16="http://schemas.microsoft.com/office/drawing/2014/main" id="{9B43E890-60CD-4CA6-8428-C2A2CE6AA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100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9231" name="Group 32">
            <a:extLst>
              <a:ext uri="{FF2B5EF4-FFF2-40B4-BE49-F238E27FC236}">
                <a16:creationId xmlns:a16="http://schemas.microsoft.com/office/drawing/2014/main" id="{33A12A07-D97A-402B-ABFD-E5E00D0A958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343400"/>
            <a:ext cx="838200" cy="762000"/>
            <a:chOff x="1752600" y="2590800"/>
            <a:chExt cx="838200" cy="762000"/>
          </a:xfrm>
        </p:grpSpPr>
        <p:sp>
          <p:nvSpPr>
            <p:cNvPr id="9252" name="Rectangle 33">
              <a:extLst>
                <a:ext uri="{FF2B5EF4-FFF2-40B4-BE49-F238E27FC236}">
                  <a16:creationId xmlns:a16="http://schemas.microsoft.com/office/drawing/2014/main" id="{240711C5-AEF0-4071-A9F0-C454F8905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53" name="TextBox 34">
              <a:extLst>
                <a:ext uri="{FF2B5EF4-FFF2-40B4-BE49-F238E27FC236}">
                  <a16:creationId xmlns:a16="http://schemas.microsoft.com/office/drawing/2014/main" id="{3EF5D183-EDF3-4F1E-83A2-2B4586675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4" name="TextBox 35">
              <a:extLst>
                <a:ext uri="{FF2B5EF4-FFF2-40B4-BE49-F238E27FC236}">
                  <a16:creationId xmlns:a16="http://schemas.microsoft.com/office/drawing/2014/main" id="{D13CE4BB-09D1-43C7-BE9D-538758975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5" name="TextBox 36">
              <a:extLst>
                <a:ext uri="{FF2B5EF4-FFF2-40B4-BE49-F238E27FC236}">
                  <a16:creationId xmlns:a16="http://schemas.microsoft.com/office/drawing/2014/main" id="{19DC6D26-5CD4-40B6-BD4D-8624649CB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9232" name="Group 37">
            <a:extLst>
              <a:ext uri="{FF2B5EF4-FFF2-40B4-BE49-F238E27FC236}">
                <a16:creationId xmlns:a16="http://schemas.microsoft.com/office/drawing/2014/main" id="{901808E6-9CE1-4A96-8D14-028F2B4F934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343400"/>
            <a:ext cx="838200" cy="762000"/>
            <a:chOff x="1752600" y="2590800"/>
            <a:chExt cx="838200" cy="762000"/>
          </a:xfrm>
        </p:grpSpPr>
        <p:sp>
          <p:nvSpPr>
            <p:cNvPr id="9248" name="Rectangle 38">
              <a:extLst>
                <a:ext uri="{FF2B5EF4-FFF2-40B4-BE49-F238E27FC236}">
                  <a16:creationId xmlns:a16="http://schemas.microsoft.com/office/drawing/2014/main" id="{0E08AB3F-FB65-4DBB-AE73-5075C638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49" name="TextBox 39">
              <a:extLst>
                <a:ext uri="{FF2B5EF4-FFF2-40B4-BE49-F238E27FC236}">
                  <a16:creationId xmlns:a16="http://schemas.microsoft.com/office/drawing/2014/main" id="{82B4FCE4-C387-4225-9CE0-926DBA672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0" name="TextBox 40">
              <a:extLst>
                <a:ext uri="{FF2B5EF4-FFF2-40B4-BE49-F238E27FC236}">
                  <a16:creationId xmlns:a16="http://schemas.microsoft.com/office/drawing/2014/main" id="{193FD1D3-0B4B-42DE-B39B-C43E5F752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1" name="TextBox 41">
              <a:extLst>
                <a:ext uri="{FF2B5EF4-FFF2-40B4-BE49-F238E27FC236}">
                  <a16:creationId xmlns:a16="http://schemas.microsoft.com/office/drawing/2014/main" id="{261DD6F4-FA93-4971-82AC-DED86E756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33" name="TextBox 42">
            <a:extLst>
              <a:ext uri="{FF2B5EF4-FFF2-40B4-BE49-F238E27FC236}">
                <a16:creationId xmlns:a16="http://schemas.microsoft.com/office/drawing/2014/main" id="{E9B6E53E-0411-4897-88F4-FA196E94C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4" y="45720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4" name="TextBox 43">
            <a:extLst>
              <a:ext uri="{FF2B5EF4-FFF2-40B4-BE49-F238E27FC236}">
                <a16:creationId xmlns:a16="http://schemas.microsoft.com/office/drawing/2014/main" id="{DC081E3E-6EC4-40D3-9448-FA0CD1AC2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3434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5" name="TextBox 44">
            <a:extLst>
              <a:ext uri="{FF2B5EF4-FFF2-40B4-BE49-F238E27FC236}">
                <a16:creationId xmlns:a16="http://schemas.microsoft.com/office/drawing/2014/main" id="{17B6EF37-EB70-4C62-9EFF-6A044441C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6" name="TextBox 45">
            <a:extLst>
              <a:ext uri="{FF2B5EF4-FFF2-40B4-BE49-F238E27FC236}">
                <a16:creationId xmlns:a16="http://schemas.microsoft.com/office/drawing/2014/main" id="{83FA07D7-FAC1-4A20-808A-32A954E70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6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9237" name="Elbow Connector 48">
            <a:extLst>
              <a:ext uri="{FF2B5EF4-FFF2-40B4-BE49-F238E27FC236}">
                <a16:creationId xmlns:a16="http://schemas.microsoft.com/office/drawing/2014/main" id="{D23A66A3-7F76-4B02-9180-88A1C792F9B6}"/>
              </a:ext>
            </a:extLst>
          </p:cNvPr>
          <p:cNvCxnSpPr>
            <a:cxnSpLocks noChangeShapeType="1"/>
            <a:stCxn id="9229" idx="3"/>
          </p:cNvCxnSpPr>
          <p:nvPr/>
        </p:nvCxnSpPr>
        <p:spPr bwMode="auto">
          <a:xfrm>
            <a:off x="3371850" y="39798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8" name="Elbow Connector 49">
            <a:extLst>
              <a:ext uri="{FF2B5EF4-FFF2-40B4-BE49-F238E27FC236}">
                <a16:creationId xmlns:a16="http://schemas.microsoft.com/office/drawing/2014/main" id="{EA3FB76A-D8F9-4CCF-AF62-17E6534D5BEA}"/>
              </a:ext>
            </a:extLst>
          </p:cNvPr>
          <p:cNvCxnSpPr>
            <a:cxnSpLocks noChangeShapeType="1"/>
            <a:stCxn id="9230" idx="3"/>
          </p:cNvCxnSpPr>
          <p:nvPr/>
        </p:nvCxnSpPr>
        <p:spPr bwMode="auto">
          <a:xfrm>
            <a:off x="6446838" y="39798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239" name="Group 50">
            <a:extLst>
              <a:ext uri="{FF2B5EF4-FFF2-40B4-BE49-F238E27FC236}">
                <a16:creationId xmlns:a16="http://schemas.microsoft.com/office/drawing/2014/main" id="{88381633-2C2F-4E8B-8D74-59575505FE1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257800"/>
            <a:ext cx="838200" cy="762000"/>
            <a:chOff x="1752600" y="2590800"/>
            <a:chExt cx="838200" cy="762000"/>
          </a:xfrm>
        </p:grpSpPr>
        <p:sp>
          <p:nvSpPr>
            <p:cNvPr id="9244" name="Rectangle 51">
              <a:extLst>
                <a:ext uri="{FF2B5EF4-FFF2-40B4-BE49-F238E27FC236}">
                  <a16:creationId xmlns:a16="http://schemas.microsoft.com/office/drawing/2014/main" id="{4D737C7D-FA4B-412A-A9AB-A6E1F1B51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45" name="TextBox 52">
              <a:extLst>
                <a:ext uri="{FF2B5EF4-FFF2-40B4-BE49-F238E27FC236}">
                  <a16:creationId xmlns:a16="http://schemas.microsoft.com/office/drawing/2014/main" id="{4B421CE6-4120-4505-9308-E572133AB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46" name="TextBox 53">
              <a:extLst>
                <a:ext uri="{FF2B5EF4-FFF2-40B4-BE49-F238E27FC236}">
                  <a16:creationId xmlns:a16="http://schemas.microsoft.com/office/drawing/2014/main" id="{56BE5746-1FAE-4DFC-971A-4C23ADBAA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47" name="TextBox 54">
              <a:extLst>
                <a:ext uri="{FF2B5EF4-FFF2-40B4-BE49-F238E27FC236}">
                  <a16:creationId xmlns:a16="http://schemas.microsoft.com/office/drawing/2014/main" id="{244F1161-4AD4-4532-8DA2-457238909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40" name="TextBox 55">
            <a:extLst>
              <a:ext uri="{FF2B5EF4-FFF2-40B4-BE49-F238E27FC236}">
                <a16:creationId xmlns:a16="http://schemas.microsoft.com/office/drawing/2014/main" id="{E3624DE3-B117-4556-8C10-EAF0EF553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6019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sp>
        <p:nvSpPr>
          <p:cNvPr id="9241" name="Rectangle 57">
            <a:extLst>
              <a:ext uri="{FF2B5EF4-FFF2-40B4-BE49-F238E27FC236}">
                <a16:creationId xmlns:a16="http://schemas.microsoft.com/office/drawing/2014/main" id="{4BBC62BB-4020-427D-B7E2-9182CB631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324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9242" name="Elbow Connector 59">
            <a:extLst>
              <a:ext uri="{FF2B5EF4-FFF2-40B4-BE49-F238E27FC236}">
                <a16:creationId xmlns:a16="http://schemas.microsoft.com/office/drawing/2014/main" id="{C077F922-A65D-41D1-BCBB-94121F828758}"/>
              </a:ext>
            </a:extLst>
          </p:cNvPr>
          <p:cNvCxnSpPr>
            <a:cxnSpLocks noChangeShapeType="1"/>
            <a:stCxn id="9247" idx="3"/>
            <a:endCxn id="9241" idx="0"/>
          </p:cNvCxnSpPr>
          <p:nvPr/>
        </p:nvCxnSpPr>
        <p:spPr bwMode="auto">
          <a:xfrm>
            <a:off x="5364164" y="5849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3" name="Elbow Connector 70">
            <a:extLst>
              <a:ext uri="{FF2B5EF4-FFF2-40B4-BE49-F238E27FC236}">
                <a16:creationId xmlns:a16="http://schemas.microsoft.com/office/drawing/2014/main" id="{181A2FE3-078E-40F9-A2E9-5828E7ECC9F7}"/>
              </a:ext>
            </a:extLst>
          </p:cNvPr>
          <p:cNvCxnSpPr>
            <a:cxnSpLocks noChangeShapeType="1"/>
            <a:stCxn id="9240" idx="3"/>
            <a:endCxn id="9247" idx="1"/>
          </p:cNvCxnSpPr>
          <p:nvPr/>
        </p:nvCxnSpPr>
        <p:spPr bwMode="auto">
          <a:xfrm flipV="1">
            <a:off x="3611564" y="5849939"/>
            <a:ext cx="1112837" cy="3397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FCDF-6E1A-485A-B365-E64B82F1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1C94F-04D8-4A53-970E-B0B10EB69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constructor()</a:t>
            </a:r>
            <a:endParaRPr lang="en-US" dirty="0">
              <a:ea typeface="+mn-ea"/>
            </a:endParaRPr>
          </a:p>
        </p:txBody>
      </p:sp>
      <p:sp>
        <p:nvSpPr>
          <p:cNvPr id="10244" name="Content Placeholder 2">
            <a:extLst>
              <a:ext uri="{FF2B5EF4-FFF2-40B4-BE49-F238E27FC236}">
                <a16:creationId xmlns:a16="http://schemas.microsoft.com/office/drawing/2014/main" id="{9D358C4C-99AD-4EF1-94F7-211BECF9E6B5}"/>
              </a:ext>
            </a:extLst>
          </p:cNvPr>
          <p:cNvSpPr txBox="1">
            <a:spLocks/>
          </p:cNvSpPr>
          <p:nvPr/>
        </p:nvSpPr>
        <p:spPr bwMode="auto">
          <a:xfrm>
            <a:off x="2286000" y="3276600"/>
            <a:ext cx="358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add(element)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45" name="TextBox 6">
            <a:extLst>
              <a:ext uri="{FF2B5EF4-FFF2-40B4-BE49-F238E27FC236}">
                <a16:creationId xmlns:a16="http://schemas.microsoft.com/office/drawing/2014/main" id="{C81BF509-9381-49BE-9DF4-92C54FD7A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0246" name="TextBox 7">
            <a:extLst>
              <a:ext uri="{FF2B5EF4-FFF2-40B4-BE49-F238E27FC236}">
                <a16:creationId xmlns:a16="http://schemas.microsoft.com/office/drawing/2014/main" id="{B4B1EFB8-3FA5-424B-AA75-53BB18EF5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7526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0247" name="Group 11">
            <a:extLst>
              <a:ext uri="{FF2B5EF4-FFF2-40B4-BE49-F238E27FC236}">
                <a16:creationId xmlns:a16="http://schemas.microsoft.com/office/drawing/2014/main" id="{86E4A7E9-5ED4-4908-ABEE-B89E55AFFDF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286000"/>
            <a:ext cx="838200" cy="762000"/>
            <a:chOff x="1752600" y="2590800"/>
            <a:chExt cx="838200" cy="762000"/>
          </a:xfrm>
        </p:grpSpPr>
        <p:sp>
          <p:nvSpPr>
            <p:cNvPr id="10294" name="Rectangle 5">
              <a:extLst>
                <a:ext uri="{FF2B5EF4-FFF2-40B4-BE49-F238E27FC236}">
                  <a16:creationId xmlns:a16="http://schemas.microsoft.com/office/drawing/2014/main" id="{3B4BC8A0-6905-4325-BF13-B29B9C972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95" name="TextBox 8">
              <a:extLst>
                <a:ext uri="{FF2B5EF4-FFF2-40B4-BE49-F238E27FC236}">
                  <a16:creationId xmlns:a16="http://schemas.microsoft.com/office/drawing/2014/main" id="{B3FBFEC4-8954-4134-8DD2-C33A094CF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96" name="TextBox 9">
              <a:extLst>
                <a:ext uri="{FF2B5EF4-FFF2-40B4-BE49-F238E27FC236}">
                  <a16:creationId xmlns:a16="http://schemas.microsoft.com/office/drawing/2014/main" id="{2091D56B-23A5-45CB-9F63-83BFDC9EF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97" name="TextBox 10">
              <a:extLst>
                <a:ext uri="{FF2B5EF4-FFF2-40B4-BE49-F238E27FC236}">
                  <a16:creationId xmlns:a16="http://schemas.microsoft.com/office/drawing/2014/main" id="{F8ACFBC1-3670-4E3B-9AE7-05F7FDFD7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0248" name="Group 12">
            <a:extLst>
              <a:ext uri="{FF2B5EF4-FFF2-40B4-BE49-F238E27FC236}">
                <a16:creationId xmlns:a16="http://schemas.microsoft.com/office/drawing/2014/main" id="{22CFA301-59FC-44D2-A66E-D5D0521ED7E7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286000"/>
            <a:ext cx="838200" cy="762000"/>
            <a:chOff x="1752600" y="2590800"/>
            <a:chExt cx="838200" cy="762000"/>
          </a:xfrm>
        </p:grpSpPr>
        <p:sp>
          <p:nvSpPr>
            <p:cNvPr id="10290" name="Rectangle 13">
              <a:extLst>
                <a:ext uri="{FF2B5EF4-FFF2-40B4-BE49-F238E27FC236}">
                  <a16:creationId xmlns:a16="http://schemas.microsoft.com/office/drawing/2014/main" id="{50A5C829-FED1-49DA-8189-CDF6FF5D5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91" name="TextBox 14">
              <a:extLst>
                <a:ext uri="{FF2B5EF4-FFF2-40B4-BE49-F238E27FC236}">
                  <a16:creationId xmlns:a16="http://schemas.microsoft.com/office/drawing/2014/main" id="{69ABB42A-264B-4A92-8977-7ADE9D2D4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92" name="TextBox 15">
              <a:extLst>
                <a:ext uri="{FF2B5EF4-FFF2-40B4-BE49-F238E27FC236}">
                  <a16:creationId xmlns:a16="http://schemas.microsoft.com/office/drawing/2014/main" id="{D8D62393-8389-4DB4-B1A2-1079E1B21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93" name="TextBox 16">
              <a:extLst>
                <a:ext uri="{FF2B5EF4-FFF2-40B4-BE49-F238E27FC236}">
                  <a16:creationId xmlns:a16="http://schemas.microsoft.com/office/drawing/2014/main" id="{7F17E012-A5D7-43C6-A1C6-A7EE8A109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49" name="TextBox 17">
            <a:extLst>
              <a:ext uri="{FF2B5EF4-FFF2-40B4-BE49-F238E27FC236}">
                <a16:creationId xmlns:a16="http://schemas.microsoft.com/office/drawing/2014/main" id="{78809A45-EC16-4CAD-AEE4-45B643E5A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25146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0" name="TextBox 18">
            <a:extLst>
              <a:ext uri="{FF2B5EF4-FFF2-40B4-BE49-F238E27FC236}">
                <a16:creationId xmlns:a16="http://schemas.microsoft.com/office/drawing/2014/main" id="{15C915A2-271C-4334-9C20-4002A13F7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1" name="TextBox 19">
            <a:extLst>
              <a:ext uri="{FF2B5EF4-FFF2-40B4-BE49-F238E27FC236}">
                <a16:creationId xmlns:a16="http://schemas.microsoft.com/office/drawing/2014/main" id="{08196A7B-5C62-48FF-A5AD-818681330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2" name="TextBox 20">
            <a:extLst>
              <a:ext uri="{FF2B5EF4-FFF2-40B4-BE49-F238E27FC236}">
                <a16:creationId xmlns:a16="http://schemas.microsoft.com/office/drawing/2014/main" id="{D4B77792-73DA-4AB5-B178-E1C83C78B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0253" name="Straight Arrow Connector 22">
            <a:extLst>
              <a:ext uri="{FF2B5EF4-FFF2-40B4-BE49-F238E27FC236}">
                <a16:creationId xmlns:a16="http://schemas.microsoft.com/office/drawing/2014/main" id="{EE743118-47F7-4C58-AAB4-07F6ECD11D61}"/>
              </a:ext>
            </a:extLst>
          </p:cNvPr>
          <p:cNvCxnSpPr>
            <a:cxnSpLocks noChangeShapeType="1"/>
            <a:stCxn id="10296" idx="0"/>
            <a:endCxn id="10291" idx="1"/>
          </p:cNvCxnSpPr>
          <p:nvPr/>
        </p:nvCxnSpPr>
        <p:spPr bwMode="auto">
          <a:xfrm flipV="1">
            <a:off x="3427414" y="2455863"/>
            <a:ext cx="1373187" cy="2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4" name="Straight Arrow Connector 23">
            <a:extLst>
              <a:ext uri="{FF2B5EF4-FFF2-40B4-BE49-F238E27FC236}">
                <a16:creationId xmlns:a16="http://schemas.microsoft.com/office/drawing/2014/main" id="{C680CC7B-A4F7-4699-8B63-51C410255713}"/>
              </a:ext>
            </a:extLst>
          </p:cNvPr>
          <p:cNvCxnSpPr>
            <a:cxnSpLocks noChangeShapeType="1"/>
            <a:stCxn id="10292" idx="1"/>
            <a:endCxn id="10294" idx="3"/>
          </p:cNvCxnSpPr>
          <p:nvPr/>
        </p:nvCxnSpPr>
        <p:spPr bwMode="auto">
          <a:xfrm flipH="1">
            <a:off x="3733800" y="2649538"/>
            <a:ext cx="12954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5" name="Elbow Connector 27">
            <a:extLst>
              <a:ext uri="{FF2B5EF4-FFF2-40B4-BE49-F238E27FC236}">
                <a16:creationId xmlns:a16="http://schemas.microsoft.com/office/drawing/2014/main" id="{2437A26D-D31E-4B22-9CA0-9A789DA90AA5}"/>
              </a:ext>
            </a:extLst>
          </p:cNvPr>
          <p:cNvCxnSpPr>
            <a:cxnSpLocks noChangeShapeType="1"/>
            <a:stCxn id="10245" idx="3"/>
          </p:cNvCxnSpPr>
          <p:nvPr/>
        </p:nvCxnSpPr>
        <p:spPr bwMode="auto">
          <a:xfrm>
            <a:off x="3143250" y="19224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6" name="Elbow Connector 29">
            <a:extLst>
              <a:ext uri="{FF2B5EF4-FFF2-40B4-BE49-F238E27FC236}">
                <a16:creationId xmlns:a16="http://schemas.microsoft.com/office/drawing/2014/main" id="{074F8029-1142-47C3-83CF-B886FB7AD8CE}"/>
              </a:ext>
            </a:extLst>
          </p:cNvPr>
          <p:cNvCxnSpPr>
            <a:cxnSpLocks noChangeShapeType="1"/>
            <a:stCxn id="10246" idx="3"/>
          </p:cNvCxnSpPr>
          <p:nvPr/>
        </p:nvCxnSpPr>
        <p:spPr bwMode="auto">
          <a:xfrm>
            <a:off x="5151438" y="19224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7" name="TextBox 30">
            <a:extLst>
              <a:ext uri="{FF2B5EF4-FFF2-40B4-BE49-F238E27FC236}">
                <a16:creationId xmlns:a16="http://schemas.microsoft.com/office/drawing/2014/main" id="{FC1A8C39-2359-4482-B87F-F91DDF14A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8100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0258" name="TextBox 31">
            <a:extLst>
              <a:ext uri="{FF2B5EF4-FFF2-40B4-BE49-F238E27FC236}">
                <a16:creationId xmlns:a16="http://schemas.microsoft.com/office/drawing/2014/main" id="{50CEE3B1-6574-4C3E-9E06-0E64F4DF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100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0259" name="Group 32">
            <a:extLst>
              <a:ext uri="{FF2B5EF4-FFF2-40B4-BE49-F238E27FC236}">
                <a16:creationId xmlns:a16="http://schemas.microsoft.com/office/drawing/2014/main" id="{0120354D-B033-4329-B71E-462D0F34BCA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343400"/>
            <a:ext cx="838200" cy="762000"/>
            <a:chOff x="1752600" y="2590800"/>
            <a:chExt cx="838200" cy="762000"/>
          </a:xfrm>
        </p:grpSpPr>
        <p:sp>
          <p:nvSpPr>
            <p:cNvPr id="10286" name="Rectangle 33">
              <a:extLst>
                <a:ext uri="{FF2B5EF4-FFF2-40B4-BE49-F238E27FC236}">
                  <a16:creationId xmlns:a16="http://schemas.microsoft.com/office/drawing/2014/main" id="{777CB6FC-111E-4835-8142-2C321EBF0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87" name="TextBox 34">
              <a:extLst>
                <a:ext uri="{FF2B5EF4-FFF2-40B4-BE49-F238E27FC236}">
                  <a16:creationId xmlns:a16="http://schemas.microsoft.com/office/drawing/2014/main" id="{D015143D-B9D0-404A-B238-73E3EF58D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8" name="TextBox 35">
              <a:extLst>
                <a:ext uri="{FF2B5EF4-FFF2-40B4-BE49-F238E27FC236}">
                  <a16:creationId xmlns:a16="http://schemas.microsoft.com/office/drawing/2014/main" id="{66041F15-DF08-4C60-BD4B-438F4D877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9" name="TextBox 36">
              <a:extLst>
                <a:ext uri="{FF2B5EF4-FFF2-40B4-BE49-F238E27FC236}">
                  <a16:creationId xmlns:a16="http://schemas.microsoft.com/office/drawing/2014/main" id="{EB96F796-1A25-491C-ABBE-FB66F1C63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0260" name="Group 37">
            <a:extLst>
              <a:ext uri="{FF2B5EF4-FFF2-40B4-BE49-F238E27FC236}">
                <a16:creationId xmlns:a16="http://schemas.microsoft.com/office/drawing/2014/main" id="{E03FE294-2805-4835-A1E8-7F35EE220AEE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343400"/>
            <a:ext cx="838200" cy="762000"/>
            <a:chOff x="1752600" y="2590800"/>
            <a:chExt cx="838200" cy="762000"/>
          </a:xfrm>
        </p:grpSpPr>
        <p:sp>
          <p:nvSpPr>
            <p:cNvPr id="10282" name="Rectangle 38">
              <a:extLst>
                <a:ext uri="{FF2B5EF4-FFF2-40B4-BE49-F238E27FC236}">
                  <a16:creationId xmlns:a16="http://schemas.microsoft.com/office/drawing/2014/main" id="{0BAC2D9B-662F-45E8-B36A-A631EBB89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83" name="TextBox 39">
              <a:extLst>
                <a:ext uri="{FF2B5EF4-FFF2-40B4-BE49-F238E27FC236}">
                  <a16:creationId xmlns:a16="http://schemas.microsoft.com/office/drawing/2014/main" id="{558CFC71-F395-4E49-BEE6-B45AA5D2E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4" name="TextBox 40">
              <a:extLst>
                <a:ext uri="{FF2B5EF4-FFF2-40B4-BE49-F238E27FC236}">
                  <a16:creationId xmlns:a16="http://schemas.microsoft.com/office/drawing/2014/main" id="{6AD5AC8A-862B-46EE-95AB-6F9C224DC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5" name="TextBox 41">
              <a:extLst>
                <a:ext uri="{FF2B5EF4-FFF2-40B4-BE49-F238E27FC236}">
                  <a16:creationId xmlns:a16="http://schemas.microsoft.com/office/drawing/2014/main" id="{3519EB06-4993-416C-B92E-0A4459664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61" name="TextBox 42">
            <a:extLst>
              <a:ext uri="{FF2B5EF4-FFF2-40B4-BE49-F238E27FC236}">
                <a16:creationId xmlns:a16="http://schemas.microsoft.com/office/drawing/2014/main" id="{9B2FBF65-69D3-4692-94F9-12134E2E3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4" y="45720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2" name="TextBox 43">
            <a:extLst>
              <a:ext uri="{FF2B5EF4-FFF2-40B4-BE49-F238E27FC236}">
                <a16:creationId xmlns:a16="http://schemas.microsoft.com/office/drawing/2014/main" id="{898B5D7E-8F4E-4929-8DDF-A2E4C3F04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3434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3" name="TextBox 44">
            <a:extLst>
              <a:ext uri="{FF2B5EF4-FFF2-40B4-BE49-F238E27FC236}">
                <a16:creationId xmlns:a16="http://schemas.microsoft.com/office/drawing/2014/main" id="{00EBE8B2-AD77-46CC-9299-BC33D1B7C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4" name="TextBox 45">
            <a:extLst>
              <a:ext uri="{FF2B5EF4-FFF2-40B4-BE49-F238E27FC236}">
                <a16:creationId xmlns:a16="http://schemas.microsoft.com/office/drawing/2014/main" id="{B1D3B3BF-885B-4CF4-AFA8-B9880760A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6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0265" name="Elbow Connector 48">
            <a:extLst>
              <a:ext uri="{FF2B5EF4-FFF2-40B4-BE49-F238E27FC236}">
                <a16:creationId xmlns:a16="http://schemas.microsoft.com/office/drawing/2014/main" id="{D177F84A-6A1D-4737-B1A0-17912D4B1F3C}"/>
              </a:ext>
            </a:extLst>
          </p:cNvPr>
          <p:cNvCxnSpPr>
            <a:cxnSpLocks noChangeShapeType="1"/>
            <a:stCxn id="10257" idx="3"/>
          </p:cNvCxnSpPr>
          <p:nvPr/>
        </p:nvCxnSpPr>
        <p:spPr bwMode="auto">
          <a:xfrm>
            <a:off x="3371850" y="39798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6" name="Elbow Connector 49">
            <a:extLst>
              <a:ext uri="{FF2B5EF4-FFF2-40B4-BE49-F238E27FC236}">
                <a16:creationId xmlns:a16="http://schemas.microsoft.com/office/drawing/2014/main" id="{BDE2B358-F845-4F45-85E2-9EAEB3D3C01F}"/>
              </a:ext>
            </a:extLst>
          </p:cNvPr>
          <p:cNvCxnSpPr>
            <a:cxnSpLocks noChangeShapeType="1"/>
            <a:stCxn id="10258" idx="3"/>
          </p:cNvCxnSpPr>
          <p:nvPr/>
        </p:nvCxnSpPr>
        <p:spPr bwMode="auto">
          <a:xfrm>
            <a:off x="6446838" y="39798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267" name="Group 50">
            <a:extLst>
              <a:ext uri="{FF2B5EF4-FFF2-40B4-BE49-F238E27FC236}">
                <a16:creationId xmlns:a16="http://schemas.microsoft.com/office/drawing/2014/main" id="{71A57BB5-030A-47F0-BCA2-F2C12C6DA42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257800"/>
            <a:ext cx="838200" cy="762000"/>
            <a:chOff x="1752600" y="2590800"/>
            <a:chExt cx="838200" cy="762000"/>
          </a:xfrm>
        </p:grpSpPr>
        <p:sp>
          <p:nvSpPr>
            <p:cNvPr id="10278" name="Rectangle 51">
              <a:extLst>
                <a:ext uri="{FF2B5EF4-FFF2-40B4-BE49-F238E27FC236}">
                  <a16:creationId xmlns:a16="http://schemas.microsoft.com/office/drawing/2014/main" id="{EE5E71EC-9235-406E-99E2-1CCF4803B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79" name="TextBox 52">
              <a:extLst>
                <a:ext uri="{FF2B5EF4-FFF2-40B4-BE49-F238E27FC236}">
                  <a16:creationId xmlns:a16="http://schemas.microsoft.com/office/drawing/2014/main" id="{D0CB3853-F017-4AB1-B875-9AFE2A8AF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0" name="TextBox 53">
              <a:extLst>
                <a:ext uri="{FF2B5EF4-FFF2-40B4-BE49-F238E27FC236}">
                  <a16:creationId xmlns:a16="http://schemas.microsoft.com/office/drawing/2014/main" id="{027C95EE-B6A1-48C2-8013-7D6D891C9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1" name="TextBox 54">
              <a:extLst>
                <a:ext uri="{FF2B5EF4-FFF2-40B4-BE49-F238E27FC236}">
                  <a16:creationId xmlns:a16="http://schemas.microsoft.com/office/drawing/2014/main" id="{AE64A195-92C7-494A-BD4E-3381B0042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68" name="TextBox 55">
            <a:extLst>
              <a:ext uri="{FF2B5EF4-FFF2-40B4-BE49-F238E27FC236}">
                <a16:creationId xmlns:a16="http://schemas.microsoft.com/office/drawing/2014/main" id="{1E5237E0-EEBC-4F00-951F-B5D61018D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6019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sp>
        <p:nvSpPr>
          <p:cNvPr id="10269" name="TextBox 56">
            <a:extLst>
              <a:ext uri="{FF2B5EF4-FFF2-40B4-BE49-F238E27FC236}">
                <a16:creationId xmlns:a16="http://schemas.microsoft.com/office/drawing/2014/main" id="{02C45567-EA55-4E89-9473-8BCA4CE97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1" y="3657600"/>
            <a:ext cx="606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:pred</a:t>
            </a:r>
          </a:p>
        </p:txBody>
      </p:sp>
      <p:sp>
        <p:nvSpPr>
          <p:cNvPr id="10270" name="Rectangle 57">
            <a:extLst>
              <a:ext uri="{FF2B5EF4-FFF2-40B4-BE49-F238E27FC236}">
                <a16:creationId xmlns:a16="http://schemas.microsoft.com/office/drawing/2014/main" id="{8E75C0EF-4AAF-46C6-AA50-24873ADFF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324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0271" name="Elbow Connector 59">
            <a:extLst>
              <a:ext uri="{FF2B5EF4-FFF2-40B4-BE49-F238E27FC236}">
                <a16:creationId xmlns:a16="http://schemas.microsoft.com/office/drawing/2014/main" id="{A3FCC82E-594C-4DB7-B6DB-49E7B98F736A}"/>
              </a:ext>
            </a:extLst>
          </p:cNvPr>
          <p:cNvCxnSpPr>
            <a:cxnSpLocks noChangeShapeType="1"/>
            <a:stCxn id="10281" idx="3"/>
            <a:endCxn id="10270" idx="0"/>
          </p:cNvCxnSpPr>
          <p:nvPr/>
        </p:nvCxnSpPr>
        <p:spPr bwMode="auto">
          <a:xfrm>
            <a:off x="5364164" y="5849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2" name="Elbow Connector 61">
            <a:extLst>
              <a:ext uri="{FF2B5EF4-FFF2-40B4-BE49-F238E27FC236}">
                <a16:creationId xmlns:a16="http://schemas.microsoft.com/office/drawing/2014/main" id="{86C9C9CD-3C2D-4743-ABC5-A3A2F7F66590}"/>
              </a:ext>
            </a:extLst>
          </p:cNvPr>
          <p:cNvCxnSpPr>
            <a:cxnSpLocks noChangeShapeType="1"/>
            <a:stCxn id="10287" idx="3"/>
            <a:endCxn id="10279" idx="1"/>
          </p:cNvCxnSpPr>
          <p:nvPr/>
        </p:nvCxnSpPr>
        <p:spPr bwMode="auto">
          <a:xfrm>
            <a:off x="3719514" y="4513263"/>
            <a:ext cx="1004887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3" name="Elbow Connector 63">
            <a:extLst>
              <a:ext uri="{FF2B5EF4-FFF2-40B4-BE49-F238E27FC236}">
                <a16:creationId xmlns:a16="http://schemas.microsoft.com/office/drawing/2014/main" id="{9D4B49BE-97DD-4F4C-B734-ED4306D518E1}"/>
              </a:ext>
            </a:extLst>
          </p:cNvPr>
          <p:cNvCxnSpPr>
            <a:cxnSpLocks noChangeShapeType="1"/>
            <a:stCxn id="10279" idx="3"/>
            <a:endCxn id="10283" idx="1"/>
          </p:cNvCxnSpPr>
          <p:nvPr/>
        </p:nvCxnSpPr>
        <p:spPr bwMode="auto">
          <a:xfrm flipV="1">
            <a:off x="5319714" y="4513263"/>
            <a:ext cx="776287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4" name="Elbow Connector 66">
            <a:extLst>
              <a:ext uri="{FF2B5EF4-FFF2-40B4-BE49-F238E27FC236}">
                <a16:creationId xmlns:a16="http://schemas.microsoft.com/office/drawing/2014/main" id="{47C06010-E81E-4319-A11A-8E47EE8D188B}"/>
              </a:ext>
            </a:extLst>
          </p:cNvPr>
          <p:cNvCxnSpPr>
            <a:cxnSpLocks noChangeShapeType="1"/>
            <a:stCxn id="10284" idx="1"/>
            <a:endCxn id="10278" idx="3"/>
          </p:cNvCxnSpPr>
          <p:nvPr/>
        </p:nvCxnSpPr>
        <p:spPr bwMode="auto">
          <a:xfrm rot="10800000" flipV="1">
            <a:off x="5562600" y="4706938"/>
            <a:ext cx="762000" cy="9699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5" name="Elbow Connector 68">
            <a:extLst>
              <a:ext uri="{FF2B5EF4-FFF2-40B4-BE49-F238E27FC236}">
                <a16:creationId xmlns:a16="http://schemas.microsoft.com/office/drawing/2014/main" id="{A87005FF-652E-4934-A22F-219E02DF80B4}"/>
              </a:ext>
            </a:extLst>
          </p:cNvPr>
          <p:cNvCxnSpPr>
            <a:cxnSpLocks noChangeShapeType="1"/>
            <a:stCxn id="10280" idx="1"/>
            <a:endCxn id="10286" idx="2"/>
          </p:cNvCxnSpPr>
          <p:nvPr/>
        </p:nvCxnSpPr>
        <p:spPr bwMode="auto">
          <a:xfrm rot="10800000">
            <a:off x="3543300" y="5105400"/>
            <a:ext cx="1409700" cy="515938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6" name="Elbow Connector 70">
            <a:extLst>
              <a:ext uri="{FF2B5EF4-FFF2-40B4-BE49-F238E27FC236}">
                <a16:creationId xmlns:a16="http://schemas.microsoft.com/office/drawing/2014/main" id="{AAFADAED-4B13-429B-92DE-E4A188D37366}"/>
              </a:ext>
            </a:extLst>
          </p:cNvPr>
          <p:cNvCxnSpPr>
            <a:cxnSpLocks noChangeShapeType="1"/>
            <a:stCxn id="10268" idx="3"/>
            <a:endCxn id="10281" idx="1"/>
          </p:cNvCxnSpPr>
          <p:nvPr/>
        </p:nvCxnSpPr>
        <p:spPr bwMode="auto">
          <a:xfrm flipV="1">
            <a:off x="3611564" y="5849939"/>
            <a:ext cx="1112837" cy="3397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7" name="Elbow Connector 73">
            <a:extLst>
              <a:ext uri="{FF2B5EF4-FFF2-40B4-BE49-F238E27FC236}">
                <a16:creationId xmlns:a16="http://schemas.microsoft.com/office/drawing/2014/main" id="{5EAFF445-532C-410E-9648-ECBD15B977DF}"/>
              </a:ext>
            </a:extLst>
          </p:cNvPr>
          <p:cNvCxnSpPr>
            <a:cxnSpLocks noChangeShapeType="1"/>
            <a:stCxn id="10269" idx="1"/>
          </p:cNvCxnSpPr>
          <p:nvPr/>
        </p:nvCxnSpPr>
        <p:spPr bwMode="auto">
          <a:xfrm rot="10800000" flipV="1">
            <a:off x="3810000" y="3827464"/>
            <a:ext cx="228600" cy="5921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8C12-6788-4E4D-A33D-C27C4074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A29AF-A4C2-480A-989F-1D6550083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insert(index, element)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1800" dirty="0">
                <a:ea typeface="+mn-ea"/>
              </a:rPr>
              <a:t>E.g. insert(0,B)</a:t>
            </a:r>
          </a:p>
        </p:txBody>
      </p:sp>
      <p:sp>
        <p:nvSpPr>
          <p:cNvPr id="11268" name="TextBox 6">
            <a:extLst>
              <a:ext uri="{FF2B5EF4-FFF2-40B4-BE49-F238E27FC236}">
                <a16:creationId xmlns:a16="http://schemas.microsoft.com/office/drawing/2014/main" id="{7ED66BAF-6C41-4E34-97BE-183F9A595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4384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1269" name="TextBox 7">
            <a:extLst>
              <a:ext uri="{FF2B5EF4-FFF2-40B4-BE49-F238E27FC236}">
                <a16:creationId xmlns:a16="http://schemas.microsoft.com/office/drawing/2014/main" id="{15066EA7-416D-4D5C-9E03-957943CE0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4384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1270" name="Group 11">
            <a:extLst>
              <a:ext uri="{FF2B5EF4-FFF2-40B4-BE49-F238E27FC236}">
                <a16:creationId xmlns:a16="http://schemas.microsoft.com/office/drawing/2014/main" id="{F3EB901B-7141-4DE1-B77E-0B66D4A1B45D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838200" cy="762000"/>
            <a:chOff x="1752600" y="2590800"/>
            <a:chExt cx="838200" cy="762000"/>
          </a:xfrm>
        </p:grpSpPr>
        <p:sp>
          <p:nvSpPr>
            <p:cNvPr id="11300" name="Rectangle 5">
              <a:extLst>
                <a:ext uri="{FF2B5EF4-FFF2-40B4-BE49-F238E27FC236}">
                  <a16:creationId xmlns:a16="http://schemas.microsoft.com/office/drawing/2014/main" id="{901A5D41-B5FC-4BA5-967F-08D28706D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01" name="TextBox 8">
              <a:extLst>
                <a:ext uri="{FF2B5EF4-FFF2-40B4-BE49-F238E27FC236}">
                  <a16:creationId xmlns:a16="http://schemas.microsoft.com/office/drawing/2014/main" id="{D06B69CF-D927-4283-9CA1-0DBC53E87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302" name="TextBox 9">
              <a:extLst>
                <a:ext uri="{FF2B5EF4-FFF2-40B4-BE49-F238E27FC236}">
                  <a16:creationId xmlns:a16="http://schemas.microsoft.com/office/drawing/2014/main" id="{F07BEABF-50EA-4761-BEB2-2474AC95E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303" name="TextBox 10">
              <a:extLst>
                <a:ext uri="{FF2B5EF4-FFF2-40B4-BE49-F238E27FC236}">
                  <a16:creationId xmlns:a16="http://schemas.microsoft.com/office/drawing/2014/main" id="{5AF864F6-0C0E-439B-837C-C83FA50A5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1271" name="Group 12">
            <a:extLst>
              <a:ext uri="{FF2B5EF4-FFF2-40B4-BE49-F238E27FC236}">
                <a16:creationId xmlns:a16="http://schemas.microsoft.com/office/drawing/2014/main" id="{F86D6C3C-85AA-48E6-B79E-3F7C08D28DAA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971800"/>
            <a:ext cx="838200" cy="762000"/>
            <a:chOff x="1752600" y="2590800"/>
            <a:chExt cx="838200" cy="762000"/>
          </a:xfrm>
        </p:grpSpPr>
        <p:sp>
          <p:nvSpPr>
            <p:cNvPr id="11296" name="Rectangle 13">
              <a:extLst>
                <a:ext uri="{FF2B5EF4-FFF2-40B4-BE49-F238E27FC236}">
                  <a16:creationId xmlns:a16="http://schemas.microsoft.com/office/drawing/2014/main" id="{0BF049ED-9713-45CD-990F-C75B57C64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97" name="TextBox 14">
              <a:extLst>
                <a:ext uri="{FF2B5EF4-FFF2-40B4-BE49-F238E27FC236}">
                  <a16:creationId xmlns:a16="http://schemas.microsoft.com/office/drawing/2014/main" id="{01D8356A-78F6-4B42-8823-004BB5F14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8" name="TextBox 15">
              <a:extLst>
                <a:ext uri="{FF2B5EF4-FFF2-40B4-BE49-F238E27FC236}">
                  <a16:creationId xmlns:a16="http://schemas.microsoft.com/office/drawing/2014/main" id="{6F639186-57A5-4F01-B48B-5D8A85338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9" name="TextBox 16">
              <a:extLst>
                <a:ext uri="{FF2B5EF4-FFF2-40B4-BE49-F238E27FC236}">
                  <a16:creationId xmlns:a16="http://schemas.microsoft.com/office/drawing/2014/main" id="{F9496DA1-9DC9-4D39-97BD-5ADE829D4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72" name="TextBox 17">
            <a:extLst>
              <a:ext uri="{FF2B5EF4-FFF2-40B4-BE49-F238E27FC236}">
                <a16:creationId xmlns:a16="http://schemas.microsoft.com/office/drawing/2014/main" id="{F41463B6-21CF-48F2-97D0-0D61D22B7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32004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3" name="TextBox 18">
            <a:extLst>
              <a:ext uri="{FF2B5EF4-FFF2-40B4-BE49-F238E27FC236}">
                <a16:creationId xmlns:a16="http://schemas.microsoft.com/office/drawing/2014/main" id="{8D8FF6C5-CBC2-4572-83F1-5A04EE22A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9718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4" name="TextBox 19">
            <a:extLst>
              <a:ext uri="{FF2B5EF4-FFF2-40B4-BE49-F238E27FC236}">
                <a16:creationId xmlns:a16="http://schemas.microsoft.com/office/drawing/2014/main" id="{F1640583-FE3D-4763-A286-5142EDC59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5" name="TextBox 20">
            <a:extLst>
              <a:ext uri="{FF2B5EF4-FFF2-40B4-BE49-F238E27FC236}">
                <a16:creationId xmlns:a16="http://schemas.microsoft.com/office/drawing/2014/main" id="{458F69C1-8355-4FC1-BC97-88BBD2F9E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6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1276" name="Elbow Connector 27">
            <a:extLst>
              <a:ext uri="{FF2B5EF4-FFF2-40B4-BE49-F238E27FC236}">
                <a16:creationId xmlns:a16="http://schemas.microsoft.com/office/drawing/2014/main" id="{00DF7B37-8628-4C68-9DBE-763927EC28A0}"/>
              </a:ext>
            </a:extLst>
          </p:cNvPr>
          <p:cNvCxnSpPr>
            <a:cxnSpLocks noChangeShapeType="1"/>
            <a:stCxn id="11268" idx="3"/>
          </p:cNvCxnSpPr>
          <p:nvPr/>
        </p:nvCxnSpPr>
        <p:spPr bwMode="auto">
          <a:xfrm>
            <a:off x="3143250" y="26082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7" name="Elbow Connector 29">
            <a:extLst>
              <a:ext uri="{FF2B5EF4-FFF2-40B4-BE49-F238E27FC236}">
                <a16:creationId xmlns:a16="http://schemas.microsoft.com/office/drawing/2014/main" id="{92D9FCD8-1CA8-4757-9207-A0C7086B513C}"/>
              </a:ext>
            </a:extLst>
          </p:cNvPr>
          <p:cNvCxnSpPr>
            <a:cxnSpLocks noChangeShapeType="1"/>
            <a:stCxn id="11269" idx="3"/>
          </p:cNvCxnSpPr>
          <p:nvPr/>
        </p:nvCxnSpPr>
        <p:spPr bwMode="auto">
          <a:xfrm>
            <a:off x="7589838" y="26082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78" name="Group 50">
            <a:extLst>
              <a:ext uri="{FF2B5EF4-FFF2-40B4-BE49-F238E27FC236}">
                <a16:creationId xmlns:a16="http://schemas.microsoft.com/office/drawing/2014/main" id="{2AB0DE91-7CF6-432B-A1AF-B801B35C0017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971800"/>
            <a:ext cx="838200" cy="762000"/>
            <a:chOff x="1752600" y="2590800"/>
            <a:chExt cx="838200" cy="762000"/>
          </a:xfrm>
        </p:grpSpPr>
        <p:sp>
          <p:nvSpPr>
            <p:cNvPr id="11292" name="Rectangle 51">
              <a:extLst>
                <a:ext uri="{FF2B5EF4-FFF2-40B4-BE49-F238E27FC236}">
                  <a16:creationId xmlns:a16="http://schemas.microsoft.com/office/drawing/2014/main" id="{2CD99799-D478-4CF5-A446-1B28B1A16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93" name="TextBox 52">
              <a:extLst>
                <a:ext uri="{FF2B5EF4-FFF2-40B4-BE49-F238E27FC236}">
                  <a16:creationId xmlns:a16="http://schemas.microsoft.com/office/drawing/2014/main" id="{058F7EC3-2A96-42D0-8E8E-45822B40B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4" name="TextBox 53">
              <a:extLst>
                <a:ext uri="{FF2B5EF4-FFF2-40B4-BE49-F238E27FC236}">
                  <a16:creationId xmlns:a16="http://schemas.microsoft.com/office/drawing/2014/main" id="{C0F452E3-4288-4505-B54F-AF4061EFA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5" name="TextBox 54">
              <a:extLst>
                <a:ext uri="{FF2B5EF4-FFF2-40B4-BE49-F238E27FC236}">
                  <a16:creationId xmlns:a16="http://schemas.microsoft.com/office/drawing/2014/main" id="{22A34EBB-8780-4C14-831D-11FDA60DE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79" name="Rectangle 57">
            <a:extLst>
              <a:ext uri="{FF2B5EF4-FFF2-40B4-BE49-F238E27FC236}">
                <a16:creationId xmlns:a16="http://schemas.microsoft.com/office/drawing/2014/main" id="{900E3BE5-0B30-4F11-8A1A-0ED463B69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38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1280" name="Elbow Connector 59">
            <a:extLst>
              <a:ext uri="{FF2B5EF4-FFF2-40B4-BE49-F238E27FC236}">
                <a16:creationId xmlns:a16="http://schemas.microsoft.com/office/drawing/2014/main" id="{D96F69B8-76D4-4A4B-93BA-9F628516F63B}"/>
              </a:ext>
            </a:extLst>
          </p:cNvPr>
          <p:cNvCxnSpPr>
            <a:cxnSpLocks noChangeShapeType="1"/>
            <a:stCxn id="11295" idx="3"/>
            <a:endCxn id="11279" idx="0"/>
          </p:cNvCxnSpPr>
          <p:nvPr/>
        </p:nvCxnSpPr>
        <p:spPr bwMode="auto">
          <a:xfrm>
            <a:off x="6202364" y="3563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1" name="Straight Arrow Connector 28">
            <a:extLst>
              <a:ext uri="{FF2B5EF4-FFF2-40B4-BE49-F238E27FC236}">
                <a16:creationId xmlns:a16="http://schemas.microsoft.com/office/drawing/2014/main" id="{5593328C-6D1D-48F6-BF61-359DBC894973}"/>
              </a:ext>
            </a:extLst>
          </p:cNvPr>
          <p:cNvCxnSpPr>
            <a:cxnSpLocks noChangeShapeType="1"/>
            <a:stCxn id="11293" idx="3"/>
            <a:endCxn id="11297" idx="1"/>
          </p:cNvCxnSpPr>
          <p:nvPr/>
        </p:nvCxnSpPr>
        <p:spPr bwMode="auto">
          <a:xfrm>
            <a:off x="6157914" y="3141663"/>
            <a:ext cx="1081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2" name="Straight Arrow Connector 60">
            <a:extLst>
              <a:ext uri="{FF2B5EF4-FFF2-40B4-BE49-F238E27FC236}">
                <a16:creationId xmlns:a16="http://schemas.microsoft.com/office/drawing/2014/main" id="{0EEFC625-4B9E-474E-A3F8-CCECA873B307}"/>
              </a:ext>
            </a:extLst>
          </p:cNvPr>
          <p:cNvCxnSpPr>
            <a:cxnSpLocks noChangeShapeType="1"/>
            <a:stCxn id="11298" idx="1"/>
            <a:endCxn id="11292" idx="3"/>
          </p:cNvCxnSpPr>
          <p:nvPr/>
        </p:nvCxnSpPr>
        <p:spPr bwMode="auto">
          <a:xfrm flipH="1">
            <a:off x="6400800" y="3335338"/>
            <a:ext cx="10668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83" name="Group 74">
            <a:extLst>
              <a:ext uri="{FF2B5EF4-FFF2-40B4-BE49-F238E27FC236}">
                <a16:creationId xmlns:a16="http://schemas.microsoft.com/office/drawing/2014/main" id="{4B1B60E6-36FC-4681-AC4C-A38D654FF39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572000"/>
            <a:ext cx="838200" cy="762000"/>
            <a:chOff x="1752600" y="2590800"/>
            <a:chExt cx="838200" cy="762000"/>
          </a:xfrm>
        </p:grpSpPr>
        <p:sp>
          <p:nvSpPr>
            <p:cNvPr id="11288" name="Rectangle 75">
              <a:extLst>
                <a:ext uri="{FF2B5EF4-FFF2-40B4-BE49-F238E27FC236}">
                  <a16:creationId xmlns:a16="http://schemas.microsoft.com/office/drawing/2014/main" id="{B451FF97-5C89-4117-A511-8C2279619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89" name="TextBox 76">
              <a:extLst>
                <a:ext uri="{FF2B5EF4-FFF2-40B4-BE49-F238E27FC236}">
                  <a16:creationId xmlns:a16="http://schemas.microsoft.com/office/drawing/2014/main" id="{DE552130-93BA-4F1D-A27E-7CB1999F7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0" name="TextBox 77">
              <a:extLst>
                <a:ext uri="{FF2B5EF4-FFF2-40B4-BE49-F238E27FC236}">
                  <a16:creationId xmlns:a16="http://schemas.microsoft.com/office/drawing/2014/main" id="{571EE597-19EE-4DBD-957C-1C8AA2F5A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1" name="TextBox 78">
              <a:extLst>
                <a:ext uri="{FF2B5EF4-FFF2-40B4-BE49-F238E27FC236}">
                  <a16:creationId xmlns:a16="http://schemas.microsoft.com/office/drawing/2014/main" id="{B92EE468-85FE-420C-BE85-4E95B8C00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84" name="Rectangle 79">
            <a:extLst>
              <a:ext uri="{FF2B5EF4-FFF2-40B4-BE49-F238E27FC236}">
                <a16:creationId xmlns:a16="http://schemas.microsoft.com/office/drawing/2014/main" id="{88A9AC6B-5C2E-48B1-9650-F3F38E35F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638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1285" name="Elbow Connector 80">
            <a:extLst>
              <a:ext uri="{FF2B5EF4-FFF2-40B4-BE49-F238E27FC236}">
                <a16:creationId xmlns:a16="http://schemas.microsoft.com/office/drawing/2014/main" id="{F5B6298B-94E4-4119-BEC1-B1759A91D574}"/>
              </a:ext>
            </a:extLst>
          </p:cNvPr>
          <p:cNvCxnSpPr>
            <a:cxnSpLocks noChangeShapeType="1"/>
            <a:stCxn id="11291" idx="3"/>
            <a:endCxn id="11284" idx="0"/>
          </p:cNvCxnSpPr>
          <p:nvPr/>
        </p:nvCxnSpPr>
        <p:spPr bwMode="auto">
          <a:xfrm>
            <a:off x="4906964" y="51641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86" name="TextBox 81">
            <a:extLst>
              <a:ext uri="{FF2B5EF4-FFF2-40B4-BE49-F238E27FC236}">
                <a16:creationId xmlns:a16="http://schemas.microsoft.com/office/drawing/2014/main" id="{9853A048-089D-40A9-9444-A7D8BF6DD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257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cxnSp>
        <p:nvCxnSpPr>
          <p:cNvPr id="11287" name="Straight Arrow Connector 82">
            <a:extLst>
              <a:ext uri="{FF2B5EF4-FFF2-40B4-BE49-F238E27FC236}">
                <a16:creationId xmlns:a16="http://schemas.microsoft.com/office/drawing/2014/main" id="{E7B487FE-CBC0-4EA8-8312-DA954F7434DE}"/>
              </a:ext>
            </a:extLst>
          </p:cNvPr>
          <p:cNvCxnSpPr>
            <a:cxnSpLocks noChangeShapeType="1"/>
            <a:stCxn id="11286" idx="3"/>
            <a:endCxn id="11291" idx="1"/>
          </p:cNvCxnSpPr>
          <p:nvPr/>
        </p:nvCxnSpPr>
        <p:spPr bwMode="auto">
          <a:xfrm flipV="1">
            <a:off x="3306764" y="5164139"/>
            <a:ext cx="960437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23E9-AE60-41C0-A6FD-F9D7EDDA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2B77B-1B26-429B-A55C-EC10B6E8F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insert(index, element)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1800" dirty="0">
                <a:ea typeface="+mn-ea"/>
              </a:rPr>
              <a:t>E.g. insert(0,B)</a:t>
            </a:r>
          </a:p>
        </p:txBody>
      </p:sp>
      <p:sp>
        <p:nvSpPr>
          <p:cNvPr id="12292" name="TextBox 6">
            <a:extLst>
              <a:ext uri="{FF2B5EF4-FFF2-40B4-BE49-F238E27FC236}">
                <a16:creationId xmlns:a16="http://schemas.microsoft.com/office/drawing/2014/main" id="{E89A49D1-3181-4AAC-AB0D-EF455242A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4384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2293" name="TextBox 7">
            <a:extLst>
              <a:ext uri="{FF2B5EF4-FFF2-40B4-BE49-F238E27FC236}">
                <a16:creationId xmlns:a16="http://schemas.microsoft.com/office/drawing/2014/main" id="{12E13FB2-DCDF-40F6-9D6C-8E4D29761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4384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2294" name="Group 11">
            <a:extLst>
              <a:ext uri="{FF2B5EF4-FFF2-40B4-BE49-F238E27FC236}">
                <a16:creationId xmlns:a16="http://schemas.microsoft.com/office/drawing/2014/main" id="{A0C82A32-2E9E-4BD4-B4A6-A7D6328BCF1E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838200" cy="762000"/>
            <a:chOff x="1752600" y="2590800"/>
            <a:chExt cx="838200" cy="762000"/>
          </a:xfrm>
        </p:grpSpPr>
        <p:sp>
          <p:nvSpPr>
            <p:cNvPr id="12330" name="Rectangle 5">
              <a:extLst>
                <a:ext uri="{FF2B5EF4-FFF2-40B4-BE49-F238E27FC236}">
                  <a16:creationId xmlns:a16="http://schemas.microsoft.com/office/drawing/2014/main" id="{EFD5114D-F595-4986-8D99-13AC9027A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31" name="TextBox 8">
              <a:extLst>
                <a:ext uri="{FF2B5EF4-FFF2-40B4-BE49-F238E27FC236}">
                  <a16:creationId xmlns:a16="http://schemas.microsoft.com/office/drawing/2014/main" id="{6FC9C144-3702-4C29-A654-46A22B2E3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32" name="TextBox 9">
              <a:extLst>
                <a:ext uri="{FF2B5EF4-FFF2-40B4-BE49-F238E27FC236}">
                  <a16:creationId xmlns:a16="http://schemas.microsoft.com/office/drawing/2014/main" id="{F93855C9-C6AD-41BB-BA8E-8A8B926EB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33" name="TextBox 10">
              <a:extLst>
                <a:ext uri="{FF2B5EF4-FFF2-40B4-BE49-F238E27FC236}">
                  <a16:creationId xmlns:a16="http://schemas.microsoft.com/office/drawing/2014/main" id="{4399E154-EFA8-4D41-A703-DEFDDB5CD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2295" name="Group 12">
            <a:extLst>
              <a:ext uri="{FF2B5EF4-FFF2-40B4-BE49-F238E27FC236}">
                <a16:creationId xmlns:a16="http://schemas.microsoft.com/office/drawing/2014/main" id="{6F885782-B2CD-4258-8E43-FA2BBC3ACD5F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971800"/>
            <a:ext cx="838200" cy="762000"/>
            <a:chOff x="1752600" y="2590800"/>
            <a:chExt cx="838200" cy="762000"/>
          </a:xfrm>
        </p:grpSpPr>
        <p:sp>
          <p:nvSpPr>
            <p:cNvPr id="12326" name="Rectangle 13">
              <a:extLst>
                <a:ext uri="{FF2B5EF4-FFF2-40B4-BE49-F238E27FC236}">
                  <a16:creationId xmlns:a16="http://schemas.microsoft.com/office/drawing/2014/main" id="{5E7A2781-8A96-4228-B17B-A75946E0B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27" name="TextBox 14">
              <a:extLst>
                <a:ext uri="{FF2B5EF4-FFF2-40B4-BE49-F238E27FC236}">
                  <a16:creationId xmlns:a16="http://schemas.microsoft.com/office/drawing/2014/main" id="{8B30CBBC-1037-480C-9F00-251DC9A36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8" name="TextBox 15">
              <a:extLst>
                <a:ext uri="{FF2B5EF4-FFF2-40B4-BE49-F238E27FC236}">
                  <a16:creationId xmlns:a16="http://schemas.microsoft.com/office/drawing/2014/main" id="{861F4572-CA8B-4A26-A29D-DDE4155A5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9" name="TextBox 16">
              <a:extLst>
                <a:ext uri="{FF2B5EF4-FFF2-40B4-BE49-F238E27FC236}">
                  <a16:creationId xmlns:a16="http://schemas.microsoft.com/office/drawing/2014/main" id="{3885BD27-AB7A-4856-80C0-DDA880BAC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296" name="TextBox 17">
            <a:extLst>
              <a:ext uri="{FF2B5EF4-FFF2-40B4-BE49-F238E27FC236}">
                <a16:creationId xmlns:a16="http://schemas.microsoft.com/office/drawing/2014/main" id="{9D2BBE43-B5B8-405D-B857-67C3F1DC6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32004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7" name="TextBox 18">
            <a:extLst>
              <a:ext uri="{FF2B5EF4-FFF2-40B4-BE49-F238E27FC236}">
                <a16:creationId xmlns:a16="http://schemas.microsoft.com/office/drawing/2014/main" id="{BB447AC4-DDF2-406F-A781-89E057B0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9718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8" name="TextBox 19">
            <a:extLst>
              <a:ext uri="{FF2B5EF4-FFF2-40B4-BE49-F238E27FC236}">
                <a16:creationId xmlns:a16="http://schemas.microsoft.com/office/drawing/2014/main" id="{A3144E66-405B-47B9-8216-7988668BC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9" name="TextBox 20">
            <a:extLst>
              <a:ext uri="{FF2B5EF4-FFF2-40B4-BE49-F238E27FC236}">
                <a16:creationId xmlns:a16="http://schemas.microsoft.com/office/drawing/2014/main" id="{D0F8807C-41E5-4755-900E-771FC86D4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6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2300" name="Elbow Connector 27">
            <a:extLst>
              <a:ext uri="{FF2B5EF4-FFF2-40B4-BE49-F238E27FC236}">
                <a16:creationId xmlns:a16="http://schemas.microsoft.com/office/drawing/2014/main" id="{C5BD057D-5D2E-49E4-A785-51CEC8FC8D31}"/>
              </a:ext>
            </a:extLst>
          </p:cNvPr>
          <p:cNvCxnSpPr>
            <a:cxnSpLocks noChangeShapeType="1"/>
            <a:stCxn id="12292" idx="3"/>
          </p:cNvCxnSpPr>
          <p:nvPr/>
        </p:nvCxnSpPr>
        <p:spPr bwMode="auto">
          <a:xfrm>
            <a:off x="3143250" y="26082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1" name="Elbow Connector 29">
            <a:extLst>
              <a:ext uri="{FF2B5EF4-FFF2-40B4-BE49-F238E27FC236}">
                <a16:creationId xmlns:a16="http://schemas.microsoft.com/office/drawing/2014/main" id="{5B1340CE-C6F9-4BB6-9AB0-9AD56DD2DF20}"/>
              </a:ext>
            </a:extLst>
          </p:cNvPr>
          <p:cNvCxnSpPr>
            <a:cxnSpLocks noChangeShapeType="1"/>
            <a:stCxn id="12293" idx="3"/>
          </p:cNvCxnSpPr>
          <p:nvPr/>
        </p:nvCxnSpPr>
        <p:spPr bwMode="auto">
          <a:xfrm>
            <a:off x="7589838" y="26082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302" name="Group 50">
            <a:extLst>
              <a:ext uri="{FF2B5EF4-FFF2-40B4-BE49-F238E27FC236}">
                <a16:creationId xmlns:a16="http://schemas.microsoft.com/office/drawing/2014/main" id="{99469AAC-92FC-4002-9737-8E8D2B801822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971800"/>
            <a:ext cx="838200" cy="762000"/>
            <a:chOff x="1752600" y="2590800"/>
            <a:chExt cx="838200" cy="762000"/>
          </a:xfrm>
        </p:grpSpPr>
        <p:sp>
          <p:nvSpPr>
            <p:cNvPr id="12322" name="Rectangle 51">
              <a:extLst>
                <a:ext uri="{FF2B5EF4-FFF2-40B4-BE49-F238E27FC236}">
                  <a16:creationId xmlns:a16="http://schemas.microsoft.com/office/drawing/2014/main" id="{3983F5CC-3761-4C46-B5ED-48E246351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23" name="TextBox 52">
              <a:extLst>
                <a:ext uri="{FF2B5EF4-FFF2-40B4-BE49-F238E27FC236}">
                  <a16:creationId xmlns:a16="http://schemas.microsoft.com/office/drawing/2014/main" id="{1757B4C9-0A2A-45DD-8D49-23B211C3B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4" name="TextBox 53">
              <a:extLst>
                <a:ext uri="{FF2B5EF4-FFF2-40B4-BE49-F238E27FC236}">
                  <a16:creationId xmlns:a16="http://schemas.microsoft.com/office/drawing/2014/main" id="{61631268-6919-4F46-91B5-F062DAD32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5" name="TextBox 54">
              <a:extLst>
                <a:ext uri="{FF2B5EF4-FFF2-40B4-BE49-F238E27FC236}">
                  <a16:creationId xmlns:a16="http://schemas.microsoft.com/office/drawing/2014/main" id="{C5970D27-D376-4A93-A8E9-D5390BFAA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303" name="Rectangle 57">
            <a:extLst>
              <a:ext uri="{FF2B5EF4-FFF2-40B4-BE49-F238E27FC236}">
                <a16:creationId xmlns:a16="http://schemas.microsoft.com/office/drawing/2014/main" id="{8F2F0187-4532-4990-B419-66713242C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38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2304" name="Elbow Connector 59">
            <a:extLst>
              <a:ext uri="{FF2B5EF4-FFF2-40B4-BE49-F238E27FC236}">
                <a16:creationId xmlns:a16="http://schemas.microsoft.com/office/drawing/2014/main" id="{8583F0DF-36D4-47DF-B782-042432DA9827}"/>
              </a:ext>
            </a:extLst>
          </p:cNvPr>
          <p:cNvCxnSpPr>
            <a:cxnSpLocks noChangeShapeType="1"/>
            <a:stCxn id="12325" idx="3"/>
            <a:endCxn id="12303" idx="0"/>
          </p:cNvCxnSpPr>
          <p:nvPr/>
        </p:nvCxnSpPr>
        <p:spPr bwMode="auto">
          <a:xfrm>
            <a:off x="6202364" y="3563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5" name="Straight Arrow Connector 28">
            <a:extLst>
              <a:ext uri="{FF2B5EF4-FFF2-40B4-BE49-F238E27FC236}">
                <a16:creationId xmlns:a16="http://schemas.microsoft.com/office/drawing/2014/main" id="{4A90FDB8-640C-4EEF-98D1-8EF4363FB765}"/>
              </a:ext>
            </a:extLst>
          </p:cNvPr>
          <p:cNvCxnSpPr>
            <a:cxnSpLocks noChangeShapeType="1"/>
            <a:stCxn id="12323" idx="3"/>
            <a:endCxn id="12327" idx="1"/>
          </p:cNvCxnSpPr>
          <p:nvPr/>
        </p:nvCxnSpPr>
        <p:spPr bwMode="auto">
          <a:xfrm>
            <a:off x="6157914" y="3141663"/>
            <a:ext cx="1081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6" name="Straight Arrow Connector 60">
            <a:extLst>
              <a:ext uri="{FF2B5EF4-FFF2-40B4-BE49-F238E27FC236}">
                <a16:creationId xmlns:a16="http://schemas.microsoft.com/office/drawing/2014/main" id="{F2FE4D34-1089-4A38-9BC9-C62F9364050A}"/>
              </a:ext>
            </a:extLst>
          </p:cNvPr>
          <p:cNvCxnSpPr>
            <a:cxnSpLocks noChangeShapeType="1"/>
            <a:stCxn id="12328" idx="1"/>
            <a:endCxn id="12322" idx="3"/>
          </p:cNvCxnSpPr>
          <p:nvPr/>
        </p:nvCxnSpPr>
        <p:spPr bwMode="auto">
          <a:xfrm flipH="1">
            <a:off x="6400800" y="3335338"/>
            <a:ext cx="10668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7" name="TextBox 71">
            <a:extLst>
              <a:ext uri="{FF2B5EF4-FFF2-40B4-BE49-F238E27FC236}">
                <a16:creationId xmlns:a16="http://schemas.microsoft.com/office/drawing/2014/main" id="{90781C33-15F7-4190-8BB7-D45BBF4F8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4" y="2209800"/>
            <a:ext cx="606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succ:</a:t>
            </a:r>
          </a:p>
        </p:txBody>
      </p:sp>
      <p:cxnSp>
        <p:nvCxnSpPr>
          <p:cNvPr id="12308" name="Elbow Connector 69">
            <a:extLst>
              <a:ext uri="{FF2B5EF4-FFF2-40B4-BE49-F238E27FC236}">
                <a16:creationId xmlns:a16="http://schemas.microsoft.com/office/drawing/2014/main" id="{D6E5846C-76E0-4BA3-80CD-0FE8A4A5E454}"/>
              </a:ext>
            </a:extLst>
          </p:cNvPr>
          <p:cNvCxnSpPr>
            <a:cxnSpLocks noChangeShapeType="1"/>
            <a:stCxn id="12307" idx="3"/>
          </p:cNvCxnSpPr>
          <p:nvPr/>
        </p:nvCxnSpPr>
        <p:spPr bwMode="auto">
          <a:xfrm>
            <a:off x="5722938" y="2379664"/>
            <a:ext cx="220662" cy="6683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309" name="Group 74">
            <a:extLst>
              <a:ext uri="{FF2B5EF4-FFF2-40B4-BE49-F238E27FC236}">
                <a16:creationId xmlns:a16="http://schemas.microsoft.com/office/drawing/2014/main" id="{AA686667-BA13-4207-B606-5275F8FD7132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572000"/>
            <a:ext cx="838200" cy="762000"/>
            <a:chOff x="1752600" y="2590800"/>
            <a:chExt cx="838200" cy="762000"/>
          </a:xfrm>
        </p:grpSpPr>
        <p:sp>
          <p:nvSpPr>
            <p:cNvPr id="12318" name="Rectangle 75">
              <a:extLst>
                <a:ext uri="{FF2B5EF4-FFF2-40B4-BE49-F238E27FC236}">
                  <a16:creationId xmlns:a16="http://schemas.microsoft.com/office/drawing/2014/main" id="{2FFD3266-7573-48B8-A98C-8C5564D6B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19" name="TextBox 76">
              <a:extLst>
                <a:ext uri="{FF2B5EF4-FFF2-40B4-BE49-F238E27FC236}">
                  <a16:creationId xmlns:a16="http://schemas.microsoft.com/office/drawing/2014/main" id="{83FFC310-4B2B-4D6E-BE5B-78BF39DB2C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0" name="TextBox 77">
              <a:extLst>
                <a:ext uri="{FF2B5EF4-FFF2-40B4-BE49-F238E27FC236}">
                  <a16:creationId xmlns:a16="http://schemas.microsoft.com/office/drawing/2014/main" id="{A4C2023C-D41B-449E-888E-6F2573013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1" name="TextBox 78">
              <a:extLst>
                <a:ext uri="{FF2B5EF4-FFF2-40B4-BE49-F238E27FC236}">
                  <a16:creationId xmlns:a16="http://schemas.microsoft.com/office/drawing/2014/main" id="{F51D6C27-51BC-405A-A8A8-F61944EAD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310" name="Rectangle 79">
            <a:extLst>
              <a:ext uri="{FF2B5EF4-FFF2-40B4-BE49-F238E27FC236}">
                <a16:creationId xmlns:a16="http://schemas.microsoft.com/office/drawing/2014/main" id="{0853AE27-C900-4731-B527-DD6C68E3D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638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2311" name="Elbow Connector 80">
            <a:extLst>
              <a:ext uri="{FF2B5EF4-FFF2-40B4-BE49-F238E27FC236}">
                <a16:creationId xmlns:a16="http://schemas.microsoft.com/office/drawing/2014/main" id="{823D64D6-B74C-4A6C-A28D-BA9DF49EDA5E}"/>
              </a:ext>
            </a:extLst>
          </p:cNvPr>
          <p:cNvCxnSpPr>
            <a:cxnSpLocks noChangeShapeType="1"/>
            <a:stCxn id="12321" idx="3"/>
            <a:endCxn id="12310" idx="0"/>
          </p:cNvCxnSpPr>
          <p:nvPr/>
        </p:nvCxnSpPr>
        <p:spPr bwMode="auto">
          <a:xfrm>
            <a:off x="4906964" y="51641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2" name="TextBox 81">
            <a:extLst>
              <a:ext uri="{FF2B5EF4-FFF2-40B4-BE49-F238E27FC236}">
                <a16:creationId xmlns:a16="http://schemas.microsoft.com/office/drawing/2014/main" id="{319416FC-B3AC-4AFC-98E7-BBD248746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257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cxnSp>
        <p:nvCxnSpPr>
          <p:cNvPr id="12313" name="Straight Arrow Connector 82">
            <a:extLst>
              <a:ext uri="{FF2B5EF4-FFF2-40B4-BE49-F238E27FC236}">
                <a16:creationId xmlns:a16="http://schemas.microsoft.com/office/drawing/2014/main" id="{A1F38D6C-CF2B-47F1-A50D-79FFB2603AE8}"/>
              </a:ext>
            </a:extLst>
          </p:cNvPr>
          <p:cNvCxnSpPr>
            <a:cxnSpLocks noChangeShapeType="1"/>
            <a:stCxn id="12312" idx="3"/>
            <a:endCxn id="12321" idx="1"/>
          </p:cNvCxnSpPr>
          <p:nvPr/>
        </p:nvCxnSpPr>
        <p:spPr bwMode="auto">
          <a:xfrm flipV="1">
            <a:off x="3306764" y="5164139"/>
            <a:ext cx="960437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4" name="Elbow Connector 87">
            <a:extLst>
              <a:ext uri="{FF2B5EF4-FFF2-40B4-BE49-F238E27FC236}">
                <a16:creationId xmlns:a16="http://schemas.microsoft.com/office/drawing/2014/main" id="{F9C15DD6-1E28-43E6-B959-34BC599F226A}"/>
              </a:ext>
            </a:extLst>
          </p:cNvPr>
          <p:cNvCxnSpPr>
            <a:cxnSpLocks noChangeShapeType="1"/>
            <a:stCxn id="12331" idx="3"/>
            <a:endCxn id="12319" idx="1"/>
          </p:cNvCxnSpPr>
          <p:nvPr/>
        </p:nvCxnSpPr>
        <p:spPr bwMode="auto">
          <a:xfrm>
            <a:off x="3490914" y="3141663"/>
            <a:ext cx="776287" cy="1600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5" name="Elbow Connector 89">
            <a:extLst>
              <a:ext uri="{FF2B5EF4-FFF2-40B4-BE49-F238E27FC236}">
                <a16:creationId xmlns:a16="http://schemas.microsoft.com/office/drawing/2014/main" id="{C6FD4461-3FF7-447A-A617-EAB394626B98}"/>
              </a:ext>
            </a:extLst>
          </p:cNvPr>
          <p:cNvCxnSpPr>
            <a:cxnSpLocks noChangeShapeType="1"/>
            <a:stCxn id="12320" idx="1"/>
            <a:endCxn id="12330" idx="2"/>
          </p:cNvCxnSpPr>
          <p:nvPr/>
        </p:nvCxnSpPr>
        <p:spPr bwMode="auto">
          <a:xfrm rot="10800000">
            <a:off x="3314700" y="3733800"/>
            <a:ext cx="1181100" cy="1201738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6" name="Elbow Connector 94">
            <a:extLst>
              <a:ext uri="{FF2B5EF4-FFF2-40B4-BE49-F238E27FC236}">
                <a16:creationId xmlns:a16="http://schemas.microsoft.com/office/drawing/2014/main" id="{0C2DB4C1-CCF9-44A8-B8A3-909DC887CCF9}"/>
              </a:ext>
            </a:extLst>
          </p:cNvPr>
          <p:cNvCxnSpPr>
            <a:cxnSpLocks noChangeShapeType="1"/>
            <a:stCxn id="12319" idx="3"/>
            <a:endCxn id="12323" idx="1"/>
          </p:cNvCxnSpPr>
          <p:nvPr/>
        </p:nvCxnSpPr>
        <p:spPr bwMode="auto">
          <a:xfrm flipV="1">
            <a:off x="4862514" y="3141663"/>
            <a:ext cx="700087" cy="1600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7" name="Elbow Connector 96">
            <a:extLst>
              <a:ext uri="{FF2B5EF4-FFF2-40B4-BE49-F238E27FC236}">
                <a16:creationId xmlns:a16="http://schemas.microsoft.com/office/drawing/2014/main" id="{C9A3238D-C9D2-4536-A2D1-B07E2BD4876B}"/>
              </a:ext>
            </a:extLst>
          </p:cNvPr>
          <p:cNvCxnSpPr>
            <a:cxnSpLocks noChangeShapeType="1"/>
            <a:stCxn id="12324" idx="1"/>
            <a:endCxn id="12318" idx="3"/>
          </p:cNvCxnSpPr>
          <p:nvPr/>
        </p:nvCxnSpPr>
        <p:spPr bwMode="auto">
          <a:xfrm rot="10800000" flipV="1">
            <a:off x="5105400" y="3335338"/>
            <a:ext cx="685800" cy="16557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497A-3975-4EE6-88FC-858D0D16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2E62-43CC-4260-BD2D-708E4AA9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Big-O, omega, theta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Time vs space</a:t>
            </a:r>
          </a:p>
          <a:p>
            <a:pPr lvl="1"/>
            <a:r>
              <a:rPr lang="en-US" dirty="0"/>
              <a:t>Readability/maintainability vs code size/efficiency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2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2233-0D58-48B2-8AE3-E36B910E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60FC-4DD9-4CF6-BE24-D3C43814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C869-1060-4791-B874-33407280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99BD-78DA-4E5C-9D97-3695F501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Simple/primitive data type</a:t>
            </a:r>
          </a:p>
          <a:p>
            <a:r>
              <a:rPr lang="en-US" dirty="0"/>
              <a:t>Aggregate/composite data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Abstract data type</a:t>
            </a:r>
          </a:p>
          <a:p>
            <a:pPr lvl="1"/>
            <a:r>
              <a:rPr lang="en-US" dirty="0"/>
              <a:t>Operations, but not implementation</a:t>
            </a:r>
          </a:p>
          <a:p>
            <a:r>
              <a:rPr lang="en-US" dirty="0"/>
              <a:t>Data structure</a:t>
            </a:r>
          </a:p>
          <a:p>
            <a:pPr lvl="1"/>
            <a:r>
              <a:rPr lang="en-US" dirty="0"/>
              <a:t>Implementation of an abstract data type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2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s">
  <a:themeElements>
    <a:clrScheme name="Circui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rcuits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Circ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ircuits">
  <a:themeElements>
    <a:clrScheme name="Circui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rcuits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Circ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9638</TotalTime>
  <Words>1975</Words>
  <Application>Microsoft Office PowerPoint</Application>
  <PresentationFormat>Widescreen</PresentationFormat>
  <Paragraphs>440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68</vt:i4>
      </vt:variant>
    </vt:vector>
  </HeadingPairs>
  <TitlesOfParts>
    <vt:vector size="79" baseType="lpstr">
      <vt:lpstr>MS PGothic</vt:lpstr>
      <vt:lpstr>Arial</vt:lpstr>
      <vt:lpstr>Calibri</vt:lpstr>
      <vt:lpstr>Calibri Light</vt:lpstr>
      <vt:lpstr>Cambria Math</vt:lpstr>
      <vt:lpstr>Times</vt:lpstr>
      <vt:lpstr>Webdings</vt:lpstr>
      <vt:lpstr>Wingdings</vt:lpstr>
      <vt:lpstr>Office Theme</vt:lpstr>
      <vt:lpstr>Circuits</vt:lpstr>
      <vt:lpstr>1_Circuits</vt:lpstr>
      <vt:lpstr>PowerPoint Presentation</vt:lpstr>
      <vt:lpstr>PowerPoint Presentation</vt:lpstr>
      <vt:lpstr>The Last Programming Class You Will Ever Take</vt:lpstr>
      <vt:lpstr>Computer examples</vt:lpstr>
      <vt:lpstr>Problem solving</vt:lpstr>
      <vt:lpstr>Course goals:</vt:lpstr>
      <vt:lpstr>Asymptotic performance analysis</vt:lpstr>
      <vt:lpstr>Problem solving skills</vt:lpstr>
      <vt:lpstr>Terminology</vt:lpstr>
      <vt:lpstr>Demo github </vt:lpstr>
      <vt:lpstr>PowerPoint Presentation</vt:lpstr>
      <vt:lpstr>PowerPoint Presentation</vt:lpstr>
      <vt:lpstr>PowerPoint Presentation</vt:lpstr>
      <vt:lpstr>Physical examples</vt:lpstr>
      <vt:lpstr>Recursion</vt:lpstr>
      <vt:lpstr>CountX</vt:lpstr>
      <vt:lpstr>Important recursive algorithms</vt:lpstr>
      <vt:lpstr>Permutations</vt:lpstr>
      <vt:lpstr>Identicons</vt:lpstr>
      <vt:lpstr>Subsets</vt:lpstr>
      <vt:lpstr>Combinations</vt:lpstr>
      <vt:lpstr>Recursive backtracking</vt:lpstr>
      <vt:lpstr>Homework</vt:lpstr>
      <vt:lpstr>PowerPoint Presentation</vt:lpstr>
      <vt:lpstr>Maze</vt:lpstr>
      <vt:lpstr>N queens</vt:lpstr>
      <vt:lpstr>Sudoku</vt:lpstr>
      <vt:lpstr>Split array</vt:lpstr>
      <vt:lpstr>Split array</vt:lpstr>
      <vt:lpstr>How can we find actual numbers?</vt:lpstr>
      <vt:lpstr>PowerPoint Presentation</vt:lpstr>
      <vt:lpstr>Goals for today</vt:lpstr>
      <vt:lpstr>How to measure the speed of an algorithm</vt:lpstr>
      <vt:lpstr>Iterative Algorithms Process</vt:lpstr>
      <vt:lpstr>Double array entries</vt:lpstr>
      <vt:lpstr>Spreadsheet demo</vt:lpstr>
      <vt:lpstr>Common Functions for Growth Rate</vt:lpstr>
      <vt:lpstr>Things we use big-O (or Ω or Θ) for</vt:lpstr>
      <vt:lpstr>Formal Asymptotic Bound Definitions</vt:lpstr>
      <vt:lpstr>PowerPoint Presentation</vt:lpstr>
      <vt:lpstr>Asymptotic Bound Simplification</vt:lpstr>
      <vt:lpstr>Priestley lecture (Wednesday 7pm, ATS)</vt:lpstr>
      <vt:lpstr>Just wing it method</vt:lpstr>
      <vt:lpstr>More examples</vt:lpstr>
      <vt:lpstr>Actual Iterative Algorithms Process</vt:lpstr>
      <vt:lpstr>Best case and worst case discussion</vt:lpstr>
      <vt:lpstr>Upper triangular sum</vt:lpstr>
      <vt:lpstr>PowerPoint Presentation</vt:lpstr>
      <vt:lpstr>Summation </vt:lpstr>
      <vt:lpstr>Homework</vt:lpstr>
      <vt:lpstr>Average case</vt:lpstr>
      <vt:lpstr>Average</vt:lpstr>
      <vt:lpstr>Function vs Algorithm vs Case vs Problem</vt:lpstr>
      <vt:lpstr>Analyzing recursive methods</vt:lpstr>
      <vt:lpstr>Inheritance, Interface, Generic</vt:lpstr>
      <vt:lpstr>Talk tomorrow</vt:lpstr>
      <vt:lpstr>PowerPoint Presentation</vt:lpstr>
      <vt:lpstr>List232</vt:lpstr>
      <vt:lpstr>Add options </vt:lpstr>
      <vt:lpstr>Add options</vt:lpstr>
      <vt:lpstr>Add options</vt:lpstr>
      <vt:lpstr>Quantum Supremacy</vt:lpstr>
      <vt:lpstr>Lab grading</vt:lpstr>
      <vt:lpstr>Linked list</vt:lpstr>
      <vt:lpstr>Doubly Linked List Operations</vt:lpstr>
      <vt:lpstr>Doubly Linked List Operations</vt:lpstr>
      <vt:lpstr>Doubly Linked List Operations</vt:lpstr>
      <vt:lpstr>Doubly Linked List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Skalak</dc:creator>
  <cp:lastModifiedBy>Michael Skalak</cp:lastModifiedBy>
  <cp:revision>65</cp:revision>
  <dcterms:created xsi:type="dcterms:W3CDTF">2019-07-30T18:41:05Z</dcterms:created>
  <dcterms:modified xsi:type="dcterms:W3CDTF">2019-09-27T14:27:33Z</dcterms:modified>
</cp:coreProperties>
</file>