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17"/>
  </p:notesMasterIdLst>
  <p:sldIdLst>
    <p:sldId id="256" r:id="rId4"/>
    <p:sldId id="268" r:id="rId5"/>
    <p:sldId id="257" r:id="rId6"/>
    <p:sldId id="259" r:id="rId7"/>
    <p:sldId id="260" r:id="rId8"/>
    <p:sldId id="261" r:id="rId9"/>
    <p:sldId id="262" r:id="rId10"/>
    <p:sldId id="264" r:id="rId11"/>
    <p:sldId id="265" r:id="rId12"/>
    <p:sldId id="280" r:id="rId13"/>
    <p:sldId id="266" r:id="rId14"/>
    <p:sldId id="267" r:id="rId15"/>
    <p:sldId id="270" r:id="rId16"/>
    <p:sldId id="25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6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8" r:id="rId34"/>
    <p:sldId id="287" r:id="rId35"/>
    <p:sldId id="298" r:id="rId36"/>
    <p:sldId id="297" r:id="rId37"/>
    <p:sldId id="296" r:id="rId38"/>
    <p:sldId id="295" r:id="rId39"/>
    <p:sldId id="290" r:id="rId40"/>
    <p:sldId id="294" r:id="rId41"/>
    <p:sldId id="291" r:id="rId42"/>
    <p:sldId id="293" r:id="rId43"/>
    <p:sldId id="292" r:id="rId44"/>
    <p:sldId id="306" r:id="rId45"/>
    <p:sldId id="299" r:id="rId46"/>
    <p:sldId id="301" r:id="rId47"/>
    <p:sldId id="303" r:id="rId48"/>
    <p:sldId id="307" r:id="rId49"/>
    <p:sldId id="302" r:id="rId50"/>
    <p:sldId id="308" r:id="rId51"/>
    <p:sldId id="304" r:id="rId52"/>
    <p:sldId id="313" r:id="rId53"/>
    <p:sldId id="309" r:id="rId54"/>
    <p:sldId id="310" r:id="rId55"/>
    <p:sldId id="311" r:id="rId56"/>
    <p:sldId id="312" r:id="rId57"/>
    <p:sldId id="314" r:id="rId58"/>
    <p:sldId id="316" r:id="rId59"/>
    <p:sldId id="318" r:id="rId60"/>
    <p:sldId id="315" r:id="rId61"/>
    <p:sldId id="320" r:id="rId62"/>
    <p:sldId id="317" r:id="rId63"/>
    <p:sldId id="319" r:id="rId64"/>
    <p:sldId id="323" r:id="rId65"/>
    <p:sldId id="321" r:id="rId66"/>
    <p:sldId id="322" r:id="rId67"/>
    <p:sldId id="324" r:id="rId68"/>
    <p:sldId id="325" r:id="rId69"/>
    <p:sldId id="326" r:id="rId70"/>
    <p:sldId id="263" r:id="rId71"/>
    <p:sldId id="328" r:id="rId72"/>
    <p:sldId id="330" r:id="rId73"/>
    <p:sldId id="329" r:id="rId74"/>
    <p:sldId id="334" r:id="rId75"/>
    <p:sldId id="331" r:id="rId76"/>
    <p:sldId id="332" r:id="rId77"/>
    <p:sldId id="333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4" r:id="rId87"/>
    <p:sldId id="343" r:id="rId88"/>
    <p:sldId id="345" r:id="rId89"/>
    <p:sldId id="346" r:id="rId90"/>
    <p:sldId id="347" r:id="rId91"/>
    <p:sldId id="354" r:id="rId92"/>
    <p:sldId id="348" r:id="rId93"/>
    <p:sldId id="349" r:id="rId94"/>
    <p:sldId id="351" r:id="rId95"/>
    <p:sldId id="352" r:id="rId96"/>
    <p:sldId id="350" r:id="rId97"/>
    <p:sldId id="353" r:id="rId98"/>
    <p:sldId id="359" r:id="rId99"/>
    <p:sldId id="355" r:id="rId100"/>
    <p:sldId id="358" r:id="rId101"/>
    <p:sldId id="356" r:id="rId102"/>
    <p:sldId id="357" r:id="rId103"/>
    <p:sldId id="360" r:id="rId104"/>
    <p:sldId id="365" r:id="rId105"/>
    <p:sldId id="362" r:id="rId106"/>
    <p:sldId id="366" r:id="rId107"/>
    <p:sldId id="363" r:id="rId108"/>
    <p:sldId id="364" r:id="rId109"/>
    <p:sldId id="370" r:id="rId110"/>
    <p:sldId id="371" r:id="rId111"/>
    <p:sldId id="367" r:id="rId112"/>
    <p:sldId id="368" r:id="rId113"/>
    <p:sldId id="369" r:id="rId114"/>
    <p:sldId id="372" r:id="rId115"/>
    <p:sldId id="373" r:id="rId1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15002" custLinFactNeighborY="-3938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31255" custLinFactNeighborY="-196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 custLinFactNeighborX="-39297" custLinFactNeighborY="-13348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37348" custLinFactNeighborY="-8792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 custLinFactNeighborX="-5555" custLinFactNeighborY="-14561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43584" custLinFactNeighborY="-560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 custLinFactNeighborX="-39297" custLinFactNeighborY="-13348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37348" custLinFactNeighborY="-8792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 custLinFactNeighborX="-5555" custLinFactNeighborY="-14561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43584" custLinFactNeighborY="-560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5442633" y="1647490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644710" y="209091"/>
              </a:lnTo>
              <a:lnTo>
                <a:pt x="64471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4797923" y="1647490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644710" y="0"/>
              </a:moveTo>
              <a:lnTo>
                <a:pt x="644710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3992035" y="670754"/>
          <a:ext cx="1450598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1450598" y="209091"/>
              </a:lnTo>
              <a:lnTo>
                <a:pt x="1450598" y="3068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3178768" y="2624226"/>
          <a:ext cx="329734" cy="293632"/>
        </a:xfrm>
        <a:custGeom>
          <a:avLst/>
          <a:gdLst/>
          <a:ahLst/>
          <a:cxnLst/>
          <a:rect l="0" t="0" r="0" b="0"/>
          <a:pathLst>
            <a:path>
              <a:moveTo>
                <a:pt x="329734" y="0"/>
              </a:moveTo>
              <a:lnTo>
                <a:pt x="329734" y="195900"/>
              </a:lnTo>
              <a:lnTo>
                <a:pt x="0" y="195900"/>
              </a:lnTo>
              <a:lnTo>
                <a:pt x="0" y="293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2541437" y="1647490"/>
          <a:ext cx="967065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967065" y="209091"/>
              </a:lnTo>
              <a:lnTo>
                <a:pt x="967065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1574371" y="2624226"/>
          <a:ext cx="486442" cy="280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710"/>
              </a:lnTo>
              <a:lnTo>
                <a:pt x="486442" y="182710"/>
              </a:lnTo>
              <a:lnTo>
                <a:pt x="486442" y="280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929661" y="2624226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644710" y="0"/>
              </a:moveTo>
              <a:lnTo>
                <a:pt x="644710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1574371" y="1647490"/>
          <a:ext cx="967065" cy="306823"/>
        </a:xfrm>
        <a:custGeom>
          <a:avLst/>
          <a:gdLst/>
          <a:ahLst/>
          <a:cxnLst/>
          <a:rect l="0" t="0" r="0" b="0"/>
          <a:pathLst>
            <a:path>
              <a:moveTo>
                <a:pt x="967065" y="0"/>
              </a:moveTo>
              <a:lnTo>
                <a:pt x="967065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2541437" y="670754"/>
          <a:ext cx="1450598" cy="306823"/>
        </a:xfrm>
        <a:custGeom>
          <a:avLst/>
          <a:gdLst/>
          <a:ahLst/>
          <a:cxnLst/>
          <a:rect l="0" t="0" r="0" b="0"/>
          <a:pathLst>
            <a:path>
              <a:moveTo>
                <a:pt x="1450598" y="0"/>
              </a:moveTo>
              <a:lnTo>
                <a:pt x="1450598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3464544" y="841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3581765" y="112200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</a:t>
          </a:r>
        </a:p>
      </dsp:txBody>
      <dsp:txXfrm>
        <a:off x="3601386" y="131821"/>
        <a:ext cx="1015738" cy="630670"/>
      </dsp:txXfrm>
    </dsp:sp>
    <dsp:sp modelId="{6029B922-7CE4-4C81-AFAE-F7137D13B20C}">
      <dsp:nvSpPr>
        <dsp:cNvPr id="0" name=""/>
        <dsp:cNvSpPr/>
      </dsp:nvSpPr>
      <dsp:spPr>
        <a:xfrm>
          <a:off x="2013946" y="977577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2131166" y="1088936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20</a:t>
          </a:r>
        </a:p>
      </dsp:txBody>
      <dsp:txXfrm>
        <a:off x="2150787" y="1108557"/>
        <a:ext cx="1015738" cy="630670"/>
      </dsp:txXfrm>
    </dsp:sp>
    <dsp:sp modelId="{D65FE7E5-B8B9-4A46-8280-C250D6A1175F}">
      <dsp:nvSpPr>
        <dsp:cNvPr id="0" name=""/>
        <dsp:cNvSpPr/>
      </dsp:nvSpPr>
      <dsp:spPr>
        <a:xfrm>
          <a:off x="1046881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1164101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30</a:t>
          </a:r>
        </a:p>
      </dsp:txBody>
      <dsp:txXfrm>
        <a:off x="1183722" y="2085293"/>
        <a:ext cx="1015738" cy="630670"/>
      </dsp:txXfrm>
    </dsp:sp>
    <dsp:sp modelId="{EF496608-825F-49F2-88A4-1C01F260C505}">
      <dsp:nvSpPr>
        <dsp:cNvPr id="0" name=""/>
        <dsp:cNvSpPr/>
      </dsp:nvSpPr>
      <dsp:spPr>
        <a:xfrm>
          <a:off x="402171" y="2931049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519391" y="3042408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37</a:t>
          </a:r>
        </a:p>
      </dsp:txBody>
      <dsp:txXfrm>
        <a:off x="539012" y="3062029"/>
        <a:ext cx="1015738" cy="630670"/>
      </dsp:txXfrm>
    </dsp:sp>
    <dsp:sp modelId="{C686088B-66B1-4954-830B-6F2199978CDF}">
      <dsp:nvSpPr>
        <dsp:cNvPr id="0" name=""/>
        <dsp:cNvSpPr/>
      </dsp:nvSpPr>
      <dsp:spPr>
        <a:xfrm>
          <a:off x="1533323" y="2904668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1650543" y="3016027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36</a:t>
          </a:r>
        </a:p>
      </dsp:txBody>
      <dsp:txXfrm>
        <a:off x="1670164" y="3035648"/>
        <a:ext cx="1015738" cy="630670"/>
      </dsp:txXfrm>
    </dsp:sp>
    <dsp:sp modelId="{FDD6D939-53B6-4425-AF1E-201659349EBC}">
      <dsp:nvSpPr>
        <dsp:cNvPr id="0" name=""/>
        <dsp:cNvSpPr/>
      </dsp:nvSpPr>
      <dsp:spPr>
        <a:xfrm>
          <a:off x="2981012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3098232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50</a:t>
          </a:r>
        </a:p>
      </dsp:txBody>
      <dsp:txXfrm>
        <a:off x="3117853" y="2085293"/>
        <a:ext cx="1015738" cy="630670"/>
      </dsp:txXfrm>
    </dsp:sp>
    <dsp:sp modelId="{E202EAD5-9758-48B0-B9CD-168D1D05AAFC}">
      <dsp:nvSpPr>
        <dsp:cNvPr id="0" name=""/>
        <dsp:cNvSpPr/>
      </dsp:nvSpPr>
      <dsp:spPr>
        <a:xfrm>
          <a:off x="2651278" y="2917859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2768498" y="3029218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70</a:t>
          </a:r>
        </a:p>
      </dsp:txBody>
      <dsp:txXfrm>
        <a:off x="2788119" y="3048839"/>
        <a:ext cx="1015738" cy="630670"/>
      </dsp:txXfrm>
    </dsp:sp>
    <dsp:sp modelId="{50741B49-1FD9-499B-AE6E-45E0C189BBF7}">
      <dsp:nvSpPr>
        <dsp:cNvPr id="0" name=""/>
        <dsp:cNvSpPr/>
      </dsp:nvSpPr>
      <dsp:spPr>
        <a:xfrm>
          <a:off x="4915143" y="977577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5032363" y="1088936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13</a:t>
          </a:r>
        </a:p>
      </dsp:txBody>
      <dsp:txXfrm>
        <a:off x="5051984" y="1108557"/>
        <a:ext cx="1015738" cy="630670"/>
      </dsp:txXfrm>
    </dsp:sp>
    <dsp:sp modelId="{99D19C82-22B4-44FC-A057-0E8689B40A24}">
      <dsp:nvSpPr>
        <dsp:cNvPr id="0" name=""/>
        <dsp:cNvSpPr/>
      </dsp:nvSpPr>
      <dsp:spPr>
        <a:xfrm>
          <a:off x="4270432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4387652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108</a:t>
          </a:r>
        </a:p>
      </dsp:txBody>
      <dsp:txXfrm>
        <a:off x="4407273" y="2085293"/>
        <a:ext cx="1015738" cy="630670"/>
      </dsp:txXfrm>
    </dsp:sp>
    <dsp:sp modelId="{AFCC1141-C73D-4D61-BA3A-79784016E8E3}">
      <dsp:nvSpPr>
        <dsp:cNvPr id="0" name=""/>
        <dsp:cNvSpPr/>
      </dsp:nvSpPr>
      <dsp:spPr>
        <a:xfrm>
          <a:off x="5559853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5677073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105</a:t>
          </a:r>
        </a:p>
      </dsp:txBody>
      <dsp:txXfrm>
        <a:off x="5696694" y="2085293"/>
        <a:ext cx="1015738" cy="630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7455396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6699972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5755692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699703" y="244997"/>
              </a:lnTo>
              <a:lnTo>
                <a:pt x="1699703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4650362" y="2960841"/>
          <a:ext cx="470094" cy="429782"/>
        </a:xfrm>
        <a:custGeom>
          <a:avLst/>
          <a:gdLst/>
          <a:ahLst/>
          <a:cxnLst/>
          <a:rect l="0" t="0" r="0" b="0"/>
          <a:pathLst>
            <a:path>
              <a:moveTo>
                <a:pt x="470094" y="0"/>
              </a:moveTo>
              <a:lnTo>
                <a:pt x="470094" y="315266"/>
              </a:lnTo>
              <a:lnTo>
                <a:pt x="0" y="315266"/>
              </a:lnTo>
              <a:lnTo>
                <a:pt x="0" y="429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4055989" y="1930671"/>
          <a:ext cx="1064467" cy="245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00"/>
              </a:lnTo>
              <a:lnTo>
                <a:pt x="1064467" y="130700"/>
              </a:lnTo>
              <a:lnTo>
                <a:pt x="1064467" y="24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2922854" y="3075138"/>
          <a:ext cx="293747" cy="290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84"/>
              </a:lnTo>
              <a:lnTo>
                <a:pt x="293747" y="175984"/>
              </a:lnTo>
              <a:lnTo>
                <a:pt x="293747" y="290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1681661" y="3075138"/>
          <a:ext cx="1241192" cy="254737"/>
        </a:xfrm>
        <a:custGeom>
          <a:avLst/>
          <a:gdLst/>
          <a:ahLst/>
          <a:cxnLst/>
          <a:rect l="0" t="0" r="0" b="0"/>
          <a:pathLst>
            <a:path>
              <a:moveTo>
                <a:pt x="1241192" y="0"/>
              </a:moveTo>
              <a:lnTo>
                <a:pt x="1241192" y="140221"/>
              </a:lnTo>
              <a:lnTo>
                <a:pt x="0" y="140221"/>
              </a:lnTo>
              <a:lnTo>
                <a:pt x="0" y="254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2922854" y="1930671"/>
          <a:ext cx="1133135" cy="359512"/>
        </a:xfrm>
        <a:custGeom>
          <a:avLst/>
          <a:gdLst/>
          <a:ahLst/>
          <a:cxnLst/>
          <a:rect l="0" t="0" r="0" b="0"/>
          <a:pathLst>
            <a:path>
              <a:moveTo>
                <a:pt x="1133135" y="0"/>
              </a:moveTo>
              <a:lnTo>
                <a:pt x="1133135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4055989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1699703" y="0"/>
              </a:moveTo>
              <a:lnTo>
                <a:pt x="169970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5137618" y="1250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5274968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</a:t>
          </a:r>
        </a:p>
      </dsp:txBody>
      <dsp:txXfrm>
        <a:off x="5297958" y="154722"/>
        <a:ext cx="1190167" cy="738973"/>
      </dsp:txXfrm>
    </dsp:sp>
    <dsp:sp modelId="{6029B922-7CE4-4C81-AFAE-F7137D13B20C}">
      <dsp:nvSpPr>
        <dsp:cNvPr id="0" name=""/>
        <dsp:cNvSpPr/>
      </dsp:nvSpPr>
      <dsp:spPr>
        <a:xfrm>
          <a:off x="3437915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3575265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20</a:t>
          </a:r>
        </a:p>
      </dsp:txBody>
      <dsp:txXfrm>
        <a:off x="3598255" y="1299189"/>
        <a:ext cx="1190167" cy="738973"/>
      </dsp:txXfrm>
    </dsp:sp>
    <dsp:sp modelId="{D65FE7E5-B8B9-4A46-8280-C250D6A1175F}">
      <dsp:nvSpPr>
        <dsp:cNvPr id="0" name=""/>
        <dsp:cNvSpPr/>
      </dsp:nvSpPr>
      <dsp:spPr>
        <a:xfrm>
          <a:off x="2304780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244213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30</a:t>
          </a:r>
        </a:p>
      </dsp:txBody>
      <dsp:txXfrm>
        <a:off x="2465120" y="2443656"/>
        <a:ext cx="1190167" cy="738973"/>
      </dsp:txXfrm>
    </dsp:sp>
    <dsp:sp modelId="{EF496608-825F-49F2-88A4-1C01F260C505}">
      <dsp:nvSpPr>
        <dsp:cNvPr id="0" name=""/>
        <dsp:cNvSpPr/>
      </dsp:nvSpPr>
      <dsp:spPr>
        <a:xfrm>
          <a:off x="1063587" y="3329875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1200937" y="3460357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37</a:t>
          </a:r>
        </a:p>
      </dsp:txBody>
      <dsp:txXfrm>
        <a:off x="1223927" y="3483347"/>
        <a:ext cx="1190167" cy="738973"/>
      </dsp:txXfrm>
    </dsp:sp>
    <dsp:sp modelId="{C686088B-66B1-4954-830B-6F2199978CDF}">
      <dsp:nvSpPr>
        <dsp:cNvPr id="0" name=""/>
        <dsp:cNvSpPr/>
      </dsp:nvSpPr>
      <dsp:spPr>
        <a:xfrm>
          <a:off x="2598527" y="3365638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2735877" y="3496120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36</a:t>
          </a:r>
        </a:p>
      </dsp:txBody>
      <dsp:txXfrm>
        <a:off x="2758867" y="3519110"/>
        <a:ext cx="1190167" cy="738973"/>
      </dsp:txXfrm>
    </dsp:sp>
    <dsp:sp modelId="{FDD6D939-53B6-4425-AF1E-201659349EBC}">
      <dsp:nvSpPr>
        <dsp:cNvPr id="0" name=""/>
        <dsp:cNvSpPr/>
      </dsp:nvSpPr>
      <dsp:spPr>
        <a:xfrm>
          <a:off x="4502383" y="217588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4639732" y="230636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50</a:t>
          </a:r>
        </a:p>
      </dsp:txBody>
      <dsp:txXfrm>
        <a:off x="4662722" y="2329359"/>
        <a:ext cx="1190167" cy="738973"/>
      </dsp:txXfrm>
    </dsp:sp>
    <dsp:sp modelId="{E202EAD5-9758-48B0-B9CD-168D1D05AAFC}">
      <dsp:nvSpPr>
        <dsp:cNvPr id="0" name=""/>
        <dsp:cNvSpPr/>
      </dsp:nvSpPr>
      <dsp:spPr>
        <a:xfrm>
          <a:off x="4032288" y="3390623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4169638" y="3521105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70</a:t>
          </a:r>
        </a:p>
      </dsp:txBody>
      <dsp:txXfrm>
        <a:off x="4192628" y="3544095"/>
        <a:ext cx="1190167" cy="738973"/>
      </dsp:txXfrm>
    </dsp:sp>
    <dsp:sp modelId="{50741B49-1FD9-499B-AE6E-45E0C189BBF7}">
      <dsp:nvSpPr>
        <dsp:cNvPr id="0" name=""/>
        <dsp:cNvSpPr/>
      </dsp:nvSpPr>
      <dsp:spPr>
        <a:xfrm>
          <a:off x="6837322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6974671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13</a:t>
          </a:r>
        </a:p>
      </dsp:txBody>
      <dsp:txXfrm>
        <a:off x="6997661" y="1299189"/>
        <a:ext cx="1190167" cy="738973"/>
      </dsp:txXfrm>
    </dsp:sp>
    <dsp:sp modelId="{99D19C82-22B4-44FC-A057-0E8689B40A24}">
      <dsp:nvSpPr>
        <dsp:cNvPr id="0" name=""/>
        <dsp:cNvSpPr/>
      </dsp:nvSpPr>
      <dsp:spPr>
        <a:xfrm>
          <a:off x="6081898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6219248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108</a:t>
          </a:r>
        </a:p>
      </dsp:txBody>
      <dsp:txXfrm>
        <a:off x="6242238" y="2443656"/>
        <a:ext cx="1190167" cy="738973"/>
      </dsp:txXfrm>
    </dsp:sp>
    <dsp:sp modelId="{AFCC1141-C73D-4D61-BA3A-79784016E8E3}">
      <dsp:nvSpPr>
        <dsp:cNvPr id="0" name=""/>
        <dsp:cNvSpPr/>
      </dsp:nvSpPr>
      <dsp:spPr>
        <a:xfrm>
          <a:off x="7592745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7730095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105</a:t>
          </a:r>
        </a:p>
      </dsp:txBody>
      <dsp:txXfrm>
        <a:off x="7753085" y="2443656"/>
        <a:ext cx="1190167" cy="738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7455396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6699972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5755692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699703" y="244997"/>
              </a:lnTo>
              <a:lnTo>
                <a:pt x="1699703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4650362" y="2960841"/>
          <a:ext cx="470094" cy="429782"/>
        </a:xfrm>
        <a:custGeom>
          <a:avLst/>
          <a:gdLst/>
          <a:ahLst/>
          <a:cxnLst/>
          <a:rect l="0" t="0" r="0" b="0"/>
          <a:pathLst>
            <a:path>
              <a:moveTo>
                <a:pt x="470094" y="0"/>
              </a:moveTo>
              <a:lnTo>
                <a:pt x="470094" y="315266"/>
              </a:lnTo>
              <a:lnTo>
                <a:pt x="0" y="315266"/>
              </a:lnTo>
              <a:lnTo>
                <a:pt x="0" y="429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4055989" y="1930671"/>
          <a:ext cx="1064467" cy="245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00"/>
              </a:lnTo>
              <a:lnTo>
                <a:pt x="1064467" y="130700"/>
              </a:lnTo>
              <a:lnTo>
                <a:pt x="1064467" y="24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2922854" y="3075138"/>
          <a:ext cx="293747" cy="290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84"/>
              </a:lnTo>
              <a:lnTo>
                <a:pt x="293747" y="175984"/>
              </a:lnTo>
              <a:lnTo>
                <a:pt x="293747" y="290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1681661" y="3075138"/>
          <a:ext cx="1241192" cy="254737"/>
        </a:xfrm>
        <a:custGeom>
          <a:avLst/>
          <a:gdLst/>
          <a:ahLst/>
          <a:cxnLst/>
          <a:rect l="0" t="0" r="0" b="0"/>
          <a:pathLst>
            <a:path>
              <a:moveTo>
                <a:pt x="1241192" y="0"/>
              </a:moveTo>
              <a:lnTo>
                <a:pt x="1241192" y="140221"/>
              </a:lnTo>
              <a:lnTo>
                <a:pt x="0" y="140221"/>
              </a:lnTo>
              <a:lnTo>
                <a:pt x="0" y="254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2922854" y="1930671"/>
          <a:ext cx="1133135" cy="359512"/>
        </a:xfrm>
        <a:custGeom>
          <a:avLst/>
          <a:gdLst/>
          <a:ahLst/>
          <a:cxnLst/>
          <a:rect l="0" t="0" r="0" b="0"/>
          <a:pathLst>
            <a:path>
              <a:moveTo>
                <a:pt x="1133135" y="0"/>
              </a:moveTo>
              <a:lnTo>
                <a:pt x="1133135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4055989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1699703" y="0"/>
              </a:moveTo>
              <a:lnTo>
                <a:pt x="169970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5137618" y="1250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5274968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</a:t>
          </a:r>
        </a:p>
      </dsp:txBody>
      <dsp:txXfrm>
        <a:off x="5297958" y="154722"/>
        <a:ext cx="1190167" cy="738973"/>
      </dsp:txXfrm>
    </dsp:sp>
    <dsp:sp modelId="{6029B922-7CE4-4C81-AFAE-F7137D13B20C}">
      <dsp:nvSpPr>
        <dsp:cNvPr id="0" name=""/>
        <dsp:cNvSpPr/>
      </dsp:nvSpPr>
      <dsp:spPr>
        <a:xfrm>
          <a:off x="3437915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3575265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20</a:t>
          </a:r>
        </a:p>
      </dsp:txBody>
      <dsp:txXfrm>
        <a:off x="3598255" y="1299189"/>
        <a:ext cx="1190167" cy="738973"/>
      </dsp:txXfrm>
    </dsp:sp>
    <dsp:sp modelId="{D65FE7E5-B8B9-4A46-8280-C250D6A1175F}">
      <dsp:nvSpPr>
        <dsp:cNvPr id="0" name=""/>
        <dsp:cNvSpPr/>
      </dsp:nvSpPr>
      <dsp:spPr>
        <a:xfrm>
          <a:off x="2304780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244213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30</a:t>
          </a:r>
        </a:p>
      </dsp:txBody>
      <dsp:txXfrm>
        <a:off x="2465120" y="2443656"/>
        <a:ext cx="1190167" cy="738973"/>
      </dsp:txXfrm>
    </dsp:sp>
    <dsp:sp modelId="{EF496608-825F-49F2-88A4-1C01F260C505}">
      <dsp:nvSpPr>
        <dsp:cNvPr id="0" name=""/>
        <dsp:cNvSpPr/>
      </dsp:nvSpPr>
      <dsp:spPr>
        <a:xfrm>
          <a:off x="1063587" y="3329875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1200937" y="3460357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37</a:t>
          </a:r>
        </a:p>
      </dsp:txBody>
      <dsp:txXfrm>
        <a:off x="1223927" y="3483347"/>
        <a:ext cx="1190167" cy="738973"/>
      </dsp:txXfrm>
    </dsp:sp>
    <dsp:sp modelId="{C686088B-66B1-4954-830B-6F2199978CDF}">
      <dsp:nvSpPr>
        <dsp:cNvPr id="0" name=""/>
        <dsp:cNvSpPr/>
      </dsp:nvSpPr>
      <dsp:spPr>
        <a:xfrm>
          <a:off x="2598527" y="3365638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2735877" y="3496120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36</a:t>
          </a:r>
        </a:p>
      </dsp:txBody>
      <dsp:txXfrm>
        <a:off x="2758867" y="3519110"/>
        <a:ext cx="1190167" cy="738973"/>
      </dsp:txXfrm>
    </dsp:sp>
    <dsp:sp modelId="{FDD6D939-53B6-4425-AF1E-201659349EBC}">
      <dsp:nvSpPr>
        <dsp:cNvPr id="0" name=""/>
        <dsp:cNvSpPr/>
      </dsp:nvSpPr>
      <dsp:spPr>
        <a:xfrm>
          <a:off x="4502383" y="217588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4639732" y="230636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50</a:t>
          </a:r>
        </a:p>
      </dsp:txBody>
      <dsp:txXfrm>
        <a:off x="4662722" y="2329359"/>
        <a:ext cx="1190167" cy="738973"/>
      </dsp:txXfrm>
    </dsp:sp>
    <dsp:sp modelId="{E202EAD5-9758-48B0-B9CD-168D1D05AAFC}">
      <dsp:nvSpPr>
        <dsp:cNvPr id="0" name=""/>
        <dsp:cNvSpPr/>
      </dsp:nvSpPr>
      <dsp:spPr>
        <a:xfrm>
          <a:off x="4032288" y="3390623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4169638" y="3521105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70</a:t>
          </a:r>
        </a:p>
      </dsp:txBody>
      <dsp:txXfrm>
        <a:off x="4192628" y="3544095"/>
        <a:ext cx="1190167" cy="738973"/>
      </dsp:txXfrm>
    </dsp:sp>
    <dsp:sp modelId="{50741B49-1FD9-499B-AE6E-45E0C189BBF7}">
      <dsp:nvSpPr>
        <dsp:cNvPr id="0" name=""/>
        <dsp:cNvSpPr/>
      </dsp:nvSpPr>
      <dsp:spPr>
        <a:xfrm>
          <a:off x="6837322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6974671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13</a:t>
          </a:r>
        </a:p>
      </dsp:txBody>
      <dsp:txXfrm>
        <a:off x="6997661" y="1299189"/>
        <a:ext cx="1190167" cy="738973"/>
      </dsp:txXfrm>
    </dsp:sp>
    <dsp:sp modelId="{99D19C82-22B4-44FC-A057-0E8689B40A24}">
      <dsp:nvSpPr>
        <dsp:cNvPr id="0" name=""/>
        <dsp:cNvSpPr/>
      </dsp:nvSpPr>
      <dsp:spPr>
        <a:xfrm>
          <a:off x="6081898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6219248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108</a:t>
          </a:r>
        </a:p>
      </dsp:txBody>
      <dsp:txXfrm>
        <a:off x="6242238" y="2443656"/>
        <a:ext cx="1190167" cy="738973"/>
      </dsp:txXfrm>
    </dsp:sp>
    <dsp:sp modelId="{AFCC1141-C73D-4D61-BA3A-79784016E8E3}">
      <dsp:nvSpPr>
        <dsp:cNvPr id="0" name=""/>
        <dsp:cNvSpPr/>
      </dsp:nvSpPr>
      <dsp:spPr>
        <a:xfrm>
          <a:off x="7592745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7730095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105</a:t>
          </a:r>
        </a:p>
      </dsp:txBody>
      <dsp:txXfrm>
        <a:off x="7753085" y="2443656"/>
        <a:ext cx="1190167" cy="738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D8CF7-C6AB-4C68-A0CA-0E1737D1227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B3098-707B-4627-90FA-458FF6B3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5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335912B-11E4-46BD-B62E-5319DFEFB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91609D7-A349-44D4-94A2-AA45DC415E67}" type="slidenum">
              <a:rPr lang="en-US" altLang="en-US" sz="1200" smtClean="0"/>
              <a:pPr/>
              <a:t>82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3D800DB-4009-43AC-9458-9026C6A4AD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0E60C09-B2F2-433B-88F6-A8B062849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One on the right may not look like a binary tree, but technically it is - it is just highly unbalanced.</a:t>
            </a:r>
          </a:p>
          <a:p>
            <a:r>
              <a:rPr lang="en-US" altLang="en-US">
                <a:latin typeface="Times" panose="02020603050405020304" pitchFamily="18" charset="0"/>
              </a:rPr>
              <a:t>Draw another on the board where it zig-zags (right child / left child / right child etc…)</a:t>
            </a:r>
          </a:p>
          <a:p>
            <a:endParaRPr lang="en-US" altLang="en-US">
              <a:latin typeface="Times" panose="02020603050405020304" pitchFamily="18" charset="0"/>
            </a:endParaRPr>
          </a:p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C453712C-D17F-4356-93BE-DEF3A3F7A5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3CE9940-844B-4B53-853E-E470D49C3EF9}" type="slidenum">
              <a:rPr lang="en-US" altLang="en-US" sz="1200" smtClean="0"/>
              <a:pPr/>
              <a:t>83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0D35B05-4DCF-45F7-B46A-E343527311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8702268-C139-47C7-A2DF-E71FFFA4D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Times" panose="02020603050405020304" pitchFamily="18" charset="0"/>
              </a:rPr>
              <a:t>Quickly… all in the text… pretty straight forward.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Path: abfj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Book Defines Path Length by # of edges.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Some others use number of nodes.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Node depth – length of path from root to node.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Root is at depth 0.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Depth of h is 3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Level: All nodes at depth 2 are in level 2.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Tree height – number of levels in a tree.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Tree width – max number of nodes in a level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Full/Complete – refer to previous slide.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1A258879-1564-4FA4-8170-9CC101C75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B527D23-DBDC-45CF-B8CE-81798773C5F8}" type="slidenum">
              <a:rPr lang="en-US" altLang="en-US" sz="1200" smtClean="0"/>
              <a:pPr/>
              <a:t>84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FA7C852-DE03-4386-B44B-50315CB428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227E926-585D-4CD6-B080-83D14CB26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Times" panose="02020603050405020304" pitchFamily="18" charset="0"/>
              </a:rPr>
              <a:t>Left sub-tree of b is the tree rooted at g.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Right sub-tree of f is the tree rooted at f.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Left sub-tree of c is the single node tree e.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What this structure means is that if we want to do something to every node in the tree we can do it recursively.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Imagine I have a function X that can be performed on a node in the binary tree.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Then to apply it to the whole tree I can: {Write on board…}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Do X to whole tree: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root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left sub-tree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right sub-tree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When we do X to the left sub-tree it will recursively…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root of that sub-tree (e.g. b)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left sub-tree of that sub-tree (e.g. tree rooted at g)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right sub-tree of that sub-tree (e.g. tree rooted at f)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The other three traversals are based upon this notion.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042A5313-8A1B-4A1D-AB68-8D364683CA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52D8549-A8E8-4525-AB03-5B64A1518C10}" type="slidenum">
              <a:rPr lang="en-US" altLang="en-US" sz="1200" smtClean="0"/>
              <a:pPr/>
              <a:t>85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DF8D884-6760-4F1B-B0B8-1829CAFE43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4186103-B3D0-490A-9A93-D29E82FC2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EFB7F89-6FEB-40A6-8D39-AF27C1C966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DCF0E40-F32F-47A5-A716-C8643B5CD371}" type="slidenum">
              <a:rPr lang="en-US" altLang="en-US" sz="1200" smtClean="0"/>
              <a:pPr/>
              <a:t>86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6C3AF8B-B66A-46E8-AF7D-38F1072D53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BB605EA-DD8E-4D42-99E8-5C95DEA6A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AE7B3013-F78A-442D-B2AA-86EA93798F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169CF1B4-C1A3-4D43-8CB7-121F6DBCE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Level:</a:t>
            </a:r>
          </a:p>
          <a:p>
            <a:r>
              <a:rPr lang="en-US" altLang="en-US">
                <a:latin typeface="Times" panose="02020603050405020304" pitchFamily="18" charset="0"/>
              </a:rPr>
              <a:t>Pre:</a:t>
            </a:r>
          </a:p>
          <a:p>
            <a:r>
              <a:rPr lang="en-US" altLang="en-US">
                <a:latin typeface="Times" panose="02020603050405020304" pitchFamily="18" charset="0"/>
              </a:rPr>
              <a:t>In:</a:t>
            </a:r>
          </a:p>
          <a:p>
            <a:r>
              <a:rPr lang="en-US" altLang="en-US">
                <a:latin typeface="Times" panose="02020603050405020304" pitchFamily="18" charset="0"/>
              </a:rPr>
              <a:t>Post:</a:t>
            </a:r>
          </a:p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90ECBC14-EE01-458D-ACF2-157068F44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C415E95-34CC-410A-BCF5-49553F3773CB}" type="slidenum">
              <a:rPr lang="en-US" altLang="en-US" sz="1200" smtClean="0"/>
              <a:pPr/>
              <a:t>87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93832A5B-7B4D-493D-9D21-2A0EDCA9DB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A0DADE4E-D272-4EB0-AD97-7A0678FC82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C84D6B9-56F0-4A53-94EB-36B826541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EAF31A1-8771-43DD-B38E-65AC9040D3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615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861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90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1260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8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24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3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985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92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0822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E20A4300-C747-401C-87BC-3B3F8AE591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37365748-A195-41CC-ACA4-6C326657A1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6CD50BC6-7257-4A97-AB7F-7FAD28E89B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7C6DCF21-0E86-494C-8CD1-9386CB0C5C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1496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0405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133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331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7025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9623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28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0965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33730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3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797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F3D86F-5FDC-4AED-B713-A0518D021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578663-2A17-4955-AB00-CE0F783FD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0AD3378C-C744-4784-A6DB-26FBDB0601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63918C02-6FF3-4297-82A8-D5FCA569C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26D3AF55-5B72-4885-B3E4-0AF63EACC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F8187748-1C52-472A-A827-C6A0E4A1E8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7164FB5-3C53-4913-A723-4751D480B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587EF3E-1BA7-43DD-8651-DDCE044EB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F5BB2366-6222-4CDE-9674-05AB0AD5EA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3D78D82D-D82C-45E9-A196-D1EB267914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C9319648-858E-4305-873D-276712F4A7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5E9B2684-FB82-4860-9093-3CC9DBE612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54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winterbe.com/posts/2014/07/31/java8-stream-tutorial-examples/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technology/2019/09/04/an-artificial-intelligence-first-voice-mimicking-software-reportedly-used-major-thef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verge.com/2019/9/23/20879485/google-quantum-supremacy-qubits-nasa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mag.org/news/2019/10/intensive-dna-search-yields-10-genes-tied-directly-schizophrenia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5966-8BBB-4E3C-B661-90729BB7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acintosh HD:private:var:folders:5q:8hkc6zkj7r7ffbbhrvc2j2n4px229h:T:TemporaryItems:computerscience-5-img-1.png">
            <a:extLst>
              <a:ext uri="{FF2B5EF4-FFF2-40B4-BE49-F238E27FC236}">
                <a16:creationId xmlns:a16="http://schemas.microsoft.com/office/drawing/2014/main" id="{FB008F28-631F-4CBB-BE04-24EE2F6544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094" y="1980782"/>
            <a:ext cx="5745812" cy="2896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962115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1047-7E2A-4CD8-94A5-AA8E1E22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(not in book)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AD59-65AE-4D25-B9EB-C7AA2A58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stream object is a way of operating on a list of data</a:t>
            </a:r>
          </a:p>
          <a:p>
            <a:endParaRPr lang="en-US" dirty="0"/>
          </a:p>
          <a:p>
            <a:r>
              <a:rPr lang="en-US" dirty="0"/>
              <a:t>Key functions</a:t>
            </a:r>
          </a:p>
          <a:p>
            <a:pPr lvl="1"/>
            <a:r>
              <a:rPr lang="en-US" dirty="0"/>
              <a:t>map – applies a function to every element, result is a stream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 – applies a function on every element, result is nothing</a:t>
            </a:r>
          </a:p>
          <a:p>
            <a:pPr lvl="1"/>
            <a:r>
              <a:rPr lang="en-US" dirty="0"/>
              <a:t>filter – removes elements that return false on a given Boolean function</a:t>
            </a:r>
          </a:p>
          <a:p>
            <a:pPr lvl="1"/>
            <a:r>
              <a:rPr lang="en-US" dirty="0"/>
              <a:t>reduce – combines the elements in some way</a:t>
            </a:r>
          </a:p>
          <a:p>
            <a:pPr lvl="1"/>
            <a:r>
              <a:rPr lang="en-US" dirty="0"/>
              <a:t>c</a:t>
            </a:r>
            <a:r>
              <a:rPr lang="en-US"/>
              <a:t>ollect </a:t>
            </a:r>
            <a:r>
              <a:rPr lang="en-US" dirty="0"/>
              <a:t>– returns the objects in some structure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1528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DE49-BBA0-42D8-9F2F-E255C6C5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97068-1CDE-4B67-8DF1-E9F27739B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059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6EF1-7DEF-4B59-90CC-40ED53C8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A0A15-544A-411D-9890-DAD5E16E0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notation </a:t>
            </a:r>
          </a:p>
          <a:p>
            <a:pPr lvl="1"/>
            <a:r>
              <a:rPr lang="en-US" dirty="0"/>
              <a:t>Refer to a function as “</a:t>
            </a:r>
            <a:r>
              <a:rPr lang="en-US" dirty="0" err="1"/>
              <a:t>objectType</a:t>
            </a:r>
            <a:r>
              <a:rPr lang="en-US" dirty="0"/>
              <a:t>”::”</a:t>
            </a:r>
            <a:r>
              <a:rPr lang="en-US" dirty="0" err="1"/>
              <a:t>functionName</a:t>
            </a:r>
            <a:r>
              <a:rPr lang="en-US" dirty="0"/>
              <a:t>”.  For example, “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”.  </a:t>
            </a:r>
          </a:p>
          <a:p>
            <a:r>
              <a:rPr lang="en-US" dirty="0"/>
              <a:t>Lambda expressions</a:t>
            </a:r>
          </a:p>
          <a:p>
            <a:pPr lvl="1"/>
            <a:r>
              <a:rPr lang="en-US" dirty="0"/>
              <a:t>“(input) -&gt; { function }”</a:t>
            </a:r>
          </a:p>
          <a:p>
            <a:pPr lvl="1"/>
            <a:r>
              <a:rPr lang="en-US" dirty="0"/>
              <a:t>Can shorten sometimes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9808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F537-9F87-44FD-AFC6-3B4CBAAD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11617-344E-4659-BB5D-479DF8DE8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all primes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IntStream.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range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(2,1000).filter( 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-&gt; { 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==0)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2164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2212-31AB-499E-8FDE-F2D5890C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F7FE-DB74-4E42-935B-0A3C609C6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pPr marL="0" indent="0">
              <a:buNone/>
            </a:pPr>
            <a:r>
              <a:rPr lang="en-US" dirty="0"/>
              <a:t>(add a bunch of integers)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</a:t>
            </a:r>
            <a:r>
              <a:rPr lang="en-US" dirty="0" err="1"/>
              <a:t>forEach</a:t>
            </a:r>
            <a:r>
              <a:rPr lang="en-US" dirty="0"/>
              <a:t>( System.in::</a:t>
            </a:r>
            <a:r>
              <a:rPr lang="en-US" dirty="0" err="1"/>
              <a:t>println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().map( s -&gt; s + 2 )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().filter( s -&gt; s &lt; 5)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().collect( </a:t>
            </a:r>
            <a:r>
              <a:rPr lang="en-US" dirty="0" err="1"/>
              <a:t>Collectors.toList</a:t>
            </a:r>
            <a:r>
              <a:rPr lang="en-US" dirty="0"/>
              <a:t>()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().reduce( (s, t) -&gt; { if( s &gt; t) { return s; } else { return t;} }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().reduce( (total, cur) -&gt; {total+=cur; return total;} )</a:t>
            </a:r>
          </a:p>
          <a:p>
            <a:pPr marL="0" indent="0">
              <a:buNone/>
            </a:pPr>
            <a:r>
              <a:rPr lang="en-US" dirty="0"/>
              <a:t>Be careful about copying these (-, not –) </a:t>
            </a:r>
          </a:p>
        </p:txBody>
      </p:sp>
    </p:spTree>
    <p:extLst>
      <p:ext uri="{BB962C8B-B14F-4D97-AF65-F5344CB8AC3E}">
        <p14:creationId xmlns:p14="http://schemas.microsoft.com/office/powerpoint/2010/main" val="16022845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E0CC-073B-437E-9765-A3E75E84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7AD3-8135-476B-8189-48835D42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resource</a:t>
            </a:r>
          </a:p>
          <a:p>
            <a:r>
              <a:rPr lang="en-US" dirty="0">
                <a:hlinkClick r:id="rId2"/>
              </a:rPr>
              <a:t>https://winterbe.com/posts/2014/07/31/java8-stream-tutorial-examples/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791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1B39-13FB-4C7A-853A-3EFD4306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7D104-B1EA-49DC-81F6-2716532AB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 find smallest, put it at front, repeat</a:t>
            </a:r>
          </a:p>
        </p:txBody>
      </p:sp>
    </p:spTree>
    <p:extLst>
      <p:ext uri="{BB962C8B-B14F-4D97-AF65-F5344CB8AC3E}">
        <p14:creationId xmlns:p14="http://schemas.microsoft.com/office/powerpoint/2010/main" val="2852313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A7D3-BA1D-4975-8D87-20AB934E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81F9A-B3A7-4E6E-8FA3-CD7849372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one half, sort other half, merge together</a:t>
            </a:r>
          </a:p>
        </p:txBody>
      </p:sp>
    </p:spTree>
    <p:extLst>
      <p:ext uri="{BB962C8B-B14F-4D97-AF65-F5344CB8AC3E}">
        <p14:creationId xmlns:p14="http://schemas.microsoft.com/office/powerpoint/2010/main" val="91503565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1FE0-757F-43DB-B4A5-DE5A14B9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78F4-8885-48DC-B816-7AD8511C3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	</a:t>
            </a:r>
            <a:r>
              <a:rPr lang="en-US" sz="2400" b="1" u="sng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Best			Worst         Algorithm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Selection Sort:			 Θ(n</a:t>
            </a:r>
            <a:r>
              <a:rPr lang="en-US" sz="2400" b="1" baseline="30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		</a:t>
            </a:r>
            <a:r>
              <a:rPr lang="el-GR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 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(n</a:t>
            </a:r>
            <a:r>
              <a:rPr lang="en-US" sz="2400" b="1" baseline="30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		-&gt;	Θ(n</a:t>
            </a:r>
            <a:r>
              <a:rPr lang="en-US" sz="2400" b="1" baseline="30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Merge Sort:				 Θ(n lg n)	</a:t>
            </a:r>
            <a:r>
              <a:rPr lang="el-GR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 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(n lg n)	-&gt;    Θ(n lg n)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0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1CE5-7EA5-4154-8AC6-1FAA2FC7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134AF-E892-41F8-B7EC-4B4A97B0F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9239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2319-78CC-4298-8DC4-987FAA50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E278-BE8E-4DE5-87B5-71B8A3429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5 4 3 2 1</a:t>
            </a:r>
          </a:p>
          <a:p>
            <a:pPr marL="0" indent="0">
              <a:buNone/>
            </a:pPr>
            <a:r>
              <a:rPr lang="en-US" dirty="0"/>
              <a:t>4 5 3 2 1</a:t>
            </a:r>
          </a:p>
          <a:p>
            <a:pPr marL="0" indent="0">
              <a:buNone/>
            </a:pPr>
            <a:r>
              <a:rPr lang="en-US" dirty="0"/>
              <a:t>4 3 5 2 1</a:t>
            </a:r>
          </a:p>
          <a:p>
            <a:pPr marL="0" indent="0">
              <a:buNone/>
            </a:pPr>
            <a:r>
              <a:rPr lang="en-US" dirty="0"/>
              <a:t>3 4 5 2 1</a:t>
            </a:r>
          </a:p>
          <a:p>
            <a:pPr marL="0" indent="0">
              <a:buNone/>
            </a:pPr>
            <a:r>
              <a:rPr lang="en-US" dirty="0"/>
              <a:t>3 4 2 5 1</a:t>
            </a:r>
          </a:p>
          <a:p>
            <a:pPr marL="0" indent="0">
              <a:buNone/>
            </a:pPr>
            <a:r>
              <a:rPr lang="en-US" dirty="0"/>
              <a:t>3 2 4 5 1</a:t>
            </a:r>
          </a:p>
          <a:p>
            <a:pPr marL="0" indent="0">
              <a:buNone/>
            </a:pPr>
            <a:r>
              <a:rPr lang="en-US" dirty="0"/>
              <a:t>2 3 4 5 1</a:t>
            </a:r>
          </a:p>
          <a:p>
            <a:pPr marL="0" indent="0">
              <a:buNone/>
            </a:pPr>
            <a:r>
              <a:rPr lang="en-US" dirty="0"/>
              <a:t>2 3 4 1 5</a:t>
            </a:r>
          </a:p>
          <a:p>
            <a:pPr marL="0" indent="0">
              <a:buNone/>
            </a:pPr>
            <a:r>
              <a:rPr lang="en-US" dirty="0"/>
              <a:t>2 3 1 4 5</a:t>
            </a:r>
          </a:p>
          <a:p>
            <a:pPr marL="0" indent="0">
              <a:buNone/>
            </a:pPr>
            <a:r>
              <a:rPr lang="en-US" dirty="0"/>
              <a:t>2 1 3 4 5</a:t>
            </a:r>
          </a:p>
          <a:p>
            <a:pPr marL="0" indent="0">
              <a:buNone/>
            </a:pPr>
            <a:r>
              <a:rPr lang="en-US" dirty="0"/>
              <a:t>1 2 3 4 5</a:t>
            </a:r>
          </a:p>
        </p:txBody>
      </p:sp>
    </p:spTree>
    <p:extLst>
      <p:ext uri="{BB962C8B-B14F-4D97-AF65-F5344CB8AC3E}">
        <p14:creationId xmlns:p14="http://schemas.microsoft.com/office/powerpoint/2010/main" val="217065853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936F-729A-4F8F-8850-8946EEE6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 for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2367D-78F4-444C-AF37-4F04F7AC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as base case</a:t>
            </a:r>
          </a:p>
          <a:p>
            <a:r>
              <a:rPr lang="en-US" dirty="0"/>
              <a:t>Sorted lists</a:t>
            </a:r>
          </a:p>
        </p:txBody>
      </p:sp>
    </p:spTree>
    <p:extLst>
      <p:ext uri="{BB962C8B-B14F-4D97-AF65-F5344CB8AC3E}">
        <p14:creationId xmlns:p14="http://schemas.microsoft.com/office/powerpoint/2010/main" val="25460389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D918-7C6A-4F36-9F10-8A5F48AA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Presorting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00A0-2B38-452D-A881-743FF545D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max/min</a:t>
            </a:r>
          </a:p>
          <a:p>
            <a:r>
              <a:rPr lang="en-US" dirty="0"/>
              <a:t>Find nearest elements</a:t>
            </a:r>
          </a:p>
          <a:p>
            <a:r>
              <a:rPr lang="en-US" dirty="0"/>
              <a:t>Find furthest elements</a:t>
            </a:r>
          </a:p>
          <a:p>
            <a:r>
              <a:rPr lang="en-US" dirty="0"/>
              <a:t>Set intersection</a:t>
            </a:r>
          </a:p>
          <a:p>
            <a:r>
              <a:rPr lang="en-US" dirty="0"/>
              <a:t>K largest elements</a:t>
            </a:r>
          </a:p>
          <a:p>
            <a:r>
              <a:rPr lang="en-US" dirty="0"/>
              <a:t>Element uniqueness</a:t>
            </a:r>
          </a:p>
        </p:txBody>
      </p:sp>
    </p:spTree>
    <p:extLst>
      <p:ext uri="{BB962C8B-B14F-4D97-AF65-F5344CB8AC3E}">
        <p14:creationId xmlns:p14="http://schemas.microsoft.com/office/powerpoint/2010/main" val="1097674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7AF9-E0A3-4B1D-9BE3-CC85D1EB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32BE-74BA-4AD0-9D97-3A4C055A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post first homework this afternoon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Wednesday is a lab day</a:t>
            </a:r>
          </a:p>
        </p:txBody>
      </p:sp>
    </p:spTree>
    <p:extLst>
      <p:ext uri="{BB962C8B-B14F-4D97-AF65-F5344CB8AC3E}">
        <p14:creationId xmlns:p14="http://schemas.microsoft.com/office/powerpoint/2010/main" val="55053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028-C2AA-414E-BC33-DDC47AF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BD1-C7C2-46F5-86EA-8C3AE53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 board, place n queens on the board such that no two queens are attacking each other.  No two queens can be on the same column, row, or diagonal. </a:t>
            </a:r>
          </a:p>
        </p:txBody>
      </p:sp>
    </p:spTree>
    <p:extLst>
      <p:ext uri="{BB962C8B-B14F-4D97-AF65-F5344CB8AC3E}">
        <p14:creationId xmlns:p14="http://schemas.microsoft.com/office/powerpoint/2010/main" val="385460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F78-F2C3-4982-8B7B-FD4D8B9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398-445A-43D8-840A-3251409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https://en.wikipedia.org/wiki/Sudoku_solving_algorithms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41-70D8-43E4-A222-FC17BB1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30D-0D02-4266-8465-277FD2A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 values, can the values be split in into 2 groups that have equal sum?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	{5, 1, 4}	Yes -&gt; {5}  {1, 4}	-&gt;	true</a:t>
            </a:r>
          </a:p>
          <a:p>
            <a:pPr marL="0" indent="0">
              <a:buNone/>
            </a:pPr>
            <a:r>
              <a:rPr lang="en-US" dirty="0"/>
              <a:t>	{3, 2, 6} 	No			-&gt;	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D48-2268-4CB0-8526-3FBD3A9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915B-CBC2-470E-96EC-CAE40E95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s1, s2, start)</a:t>
            </a:r>
          </a:p>
          <a:p>
            <a:pPr marL="0" indent="0">
              <a:buNone/>
            </a:pPr>
            <a:r>
              <a:rPr lang="en-US" dirty="0"/>
              <a:t> Can we put </a:t>
            </a:r>
            <a:r>
              <a:rPr lang="en-US" dirty="0" err="1"/>
              <a:t>nums</a:t>
            </a:r>
            <a:r>
              <a:rPr lang="en-US" dirty="0"/>
              <a:t> from start on into s1 &amp; s2 such that s1==s2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C9C9-1361-4832-A8B4-A7986CD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actual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D71-2094-437E-AD0F-66D90BD9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A9B3-F811-42F1-A043-ACFFA01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3FFB-221B-4F66-8521-A8C49246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https://www.washingtonpost.com/technology/2019/09/04/an-artificial-intelligence-first-voice-mimicking-software-reportedly-used-major-theft/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“An </a:t>
            </a:r>
            <a:r>
              <a:rPr lang="en-US" dirty="0"/>
              <a:t>artificial-intelligence first: Voice-mimicking software reportedly used in a </a:t>
            </a:r>
            <a:r>
              <a:rPr lang="en-US"/>
              <a:t>major theft”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E308-98F7-4B42-BCB1-1FBE13B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0075-2F2C-492E-9895-1DA0CA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r>
              <a:rPr lang="en-US" dirty="0"/>
              <a:t>Get the course repository on your machine and running in Eclipse.</a:t>
            </a:r>
          </a:p>
          <a:p>
            <a:r>
              <a:rPr lang="en-US" dirty="0"/>
              <a:t>Get your homework repository on your machine and running in Eclipse.</a:t>
            </a:r>
          </a:p>
          <a:p>
            <a:r>
              <a:rPr lang="en-US" dirty="0"/>
              <a:t>Make a text file for your written responses to homework 1 in your homework 1 folder.  </a:t>
            </a:r>
          </a:p>
          <a:p>
            <a:r>
              <a:rPr lang="en-US" dirty="0"/>
              <a:t>Get a </a:t>
            </a:r>
            <a:r>
              <a:rPr lang="en-US" dirty="0" err="1"/>
              <a:t>hackerrank</a:t>
            </a:r>
            <a:r>
              <a:rPr lang="en-US" dirty="0"/>
              <a:t> user name.</a:t>
            </a:r>
          </a:p>
          <a:p>
            <a:r>
              <a:rPr lang="en-US" dirty="0"/>
              <a:t>Submit your </a:t>
            </a:r>
            <a:r>
              <a:rPr lang="en-US" dirty="0" err="1"/>
              <a:t>hackerrank</a:t>
            </a:r>
            <a:r>
              <a:rPr lang="en-US" dirty="0"/>
              <a:t> username to </a:t>
            </a:r>
            <a:r>
              <a:rPr lang="en-US" dirty="0" err="1"/>
              <a:t>moodle</a:t>
            </a:r>
            <a:r>
              <a:rPr lang="en-US" dirty="0"/>
              <a:t>.  </a:t>
            </a:r>
          </a:p>
          <a:p>
            <a:r>
              <a:rPr lang="en-US" dirty="0"/>
              <a:t>Create a labs package in your homework repository in eclipse.</a:t>
            </a:r>
          </a:p>
          <a:p>
            <a:r>
              <a:rPr lang="en-US" dirty="0"/>
              <a:t>Do the “solve me first” problem in that folder, with test cases.  </a:t>
            </a:r>
          </a:p>
          <a:p>
            <a:r>
              <a:rPr lang="en-US" dirty="0"/>
              <a:t>Submit a solution to “solve me first” on </a:t>
            </a:r>
            <a:r>
              <a:rPr lang="en-US" dirty="0" err="1"/>
              <a:t>hackerrank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4021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4C19-4B29-4481-8C7B-04BDDF74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the speed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8938-DE90-4E3B-A4C0-A19D8AD0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Empirical: Run it and see how long it takes</a:t>
            </a:r>
          </a:p>
          <a:p>
            <a:r>
              <a:rPr lang="en-US" dirty="0"/>
              <a:t>Analytical: Carefully examine it determine its speed</a:t>
            </a:r>
          </a:p>
        </p:txBody>
      </p:sp>
    </p:spTree>
    <p:extLst>
      <p:ext uri="{BB962C8B-B14F-4D97-AF65-F5344CB8AC3E}">
        <p14:creationId xmlns:p14="http://schemas.microsoft.com/office/powerpoint/2010/main" val="307901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basic operation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409874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5257-3625-401B-B3FC-0832E509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array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3D9F-69B9-4B6D-8A92-8AF51BBE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9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6B05-C195-48F1-9B5B-DB0FB4E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675E-BF2B-49FD-B980-644080B3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5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91C3-BA1D-43B1-891D-9F56EA10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6988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Common Functions for Growth Rate</a:t>
            </a:r>
          </a:p>
        </p:txBody>
      </p:sp>
      <p:sp>
        <p:nvSpPr>
          <p:cNvPr id="7171" name="TextBox 5">
            <a:extLst>
              <a:ext uri="{FF2B5EF4-FFF2-40B4-BE49-F238E27FC236}">
                <a16:creationId xmlns:a16="http://schemas.microsoft.com/office/drawing/2014/main" id="{605C844D-FBDA-4CAA-9387-CB4D8BDF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19200"/>
            <a:ext cx="7086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u="sng">
                <a:solidFill>
                  <a:srgbClr val="000000"/>
                </a:solidFill>
              </a:rPr>
              <a:t>Class:			Function: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Constant			T(n) = c			Slower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Logarithmic		T(n) = a * lg n + …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Linear			T(n) = a*n +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Log-Linear		T(n) = a*n*lg n + … 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Polynomial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…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Exponential		T(n) = a*2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a*3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Factorial 			T(n) = a*n! + ... 		Faster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NOTES:	lg n = log2n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… = any function that grows more slowly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e.g. T(n) = a</a:t>
            </a:r>
            <a:r>
              <a:rPr lang="en-US" altLang="en-US" sz="1800" baseline="-25000">
                <a:solidFill>
                  <a:srgbClr val="000000"/>
                </a:solidFill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a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*n*lg n + a</a:t>
            </a:r>
            <a:r>
              <a:rPr lang="en-US" altLang="en-US" sz="1800" baseline="-25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*n + a</a:t>
            </a:r>
            <a:r>
              <a:rPr lang="en-US" altLang="en-US" sz="1800" baseline="-25000">
                <a:solidFill>
                  <a:srgbClr val="000000"/>
                </a:solidFill>
              </a:rPr>
              <a:t>4</a:t>
            </a:r>
            <a:r>
              <a:rPr lang="en-US" altLang="en-US" sz="1800">
                <a:solidFill>
                  <a:srgbClr val="000000"/>
                </a:solidFill>
              </a:rPr>
              <a:t>*lg n + 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55747ED-7A05-4567-9C24-07FA4DEE68ED}"/>
              </a:ext>
            </a:extLst>
          </p:cNvPr>
          <p:cNvSpPr>
            <a:spLocks/>
          </p:cNvSpPr>
          <p:nvPr/>
        </p:nvSpPr>
        <p:spPr bwMode="auto">
          <a:xfrm>
            <a:off x="3352800" y="1600200"/>
            <a:ext cx="228600" cy="1066800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126146D-5693-4AA8-B9B0-07F693D3AF26}"/>
              </a:ext>
            </a:extLst>
          </p:cNvPr>
          <p:cNvSpPr>
            <a:spLocks/>
          </p:cNvSpPr>
          <p:nvPr/>
        </p:nvSpPr>
        <p:spPr bwMode="auto">
          <a:xfrm>
            <a:off x="3352800" y="4038600"/>
            <a:ext cx="228600" cy="1143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978FA-B614-4051-82F7-7FB096D211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938" y="1841501"/>
            <a:ext cx="124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4F01D-42C3-4848-B745-584E6E2843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23307" y="4406107"/>
            <a:ext cx="145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Inefficient</a:t>
            </a:r>
          </a:p>
        </p:txBody>
      </p:sp>
      <p:cxnSp>
        <p:nvCxnSpPr>
          <p:cNvPr id="7176" name="Straight Arrow Connector 12">
            <a:extLst>
              <a:ext uri="{FF2B5EF4-FFF2-40B4-BE49-F238E27FC236}">
                <a16:creationId xmlns:a16="http://schemas.microsoft.com/office/drawing/2014/main" id="{6A2D60AF-670C-4E34-ADA9-C92C4A7FB4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29800" y="1905000"/>
            <a:ext cx="0" cy="289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use big-O (or </a:t>
            </a:r>
            <a:r>
              <a:rPr lang="el-GR" dirty="0"/>
              <a:t>Ω</a:t>
            </a:r>
            <a:r>
              <a:rPr lang="en-US" dirty="0"/>
              <a:t> or </a:t>
            </a:r>
            <a:r>
              <a:rPr lang="el-GR" dirty="0"/>
              <a:t>Θ</a:t>
            </a:r>
            <a:r>
              <a:rPr lang="en-US" dirty="0"/>
              <a:t>)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Cases (or instances)</a:t>
            </a:r>
          </a:p>
          <a:p>
            <a:r>
              <a:rPr lang="en-US" dirty="0"/>
              <a:t>Algorithms (or programs)</a:t>
            </a:r>
          </a:p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924693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3EB8-D653-48EB-A34F-AE218DAE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Formal Asymptotic Bound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41F4-FA14-426F-A2B1-FDF1904E9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7600" y="1609725"/>
            <a:ext cx="8229600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/>
              <a:t>Algebraic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&lt;= c f(n)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&gt;= c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if there exists constants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&gt;0,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 g(n) &lt;= T(n) &lt;=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/>
          </a:p>
          <a:p>
            <a:pPr lvl="1" eaLnBrk="1" hangingPunct="1"/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1C95-79A7-4040-8BBB-D436FCA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400" b="1" dirty="0"/>
                  <a:t>Limit</a:t>
                </a:r>
              </a:p>
              <a:p>
                <a:pPr eaLnBrk="1" hangingPunct="1"/>
                <a:r>
                  <a:rPr lang="en-US" altLang="en-US" sz="2400" b="1" dirty="0"/>
                  <a:t>Upper Bound - O: 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Ο(f(n))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Lower Bound - Ω: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Ω(g(n))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000" b="1" dirty="0">
                  <a:solidFill>
                    <a:srgbClr val="000000"/>
                  </a:solidFill>
                </a:endParaRPr>
              </a:p>
              <a:p>
                <a:pPr lvl="1" eaLnBrk="1" hangingPunct="1"/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Theta Bound - Θ: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Θ(g(n))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𝐧𝐨𝐧𝐳𝐞𝐫𝐨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𝐜𝐨𝐧𝐬𝐭𝐚𝐧𝐭</m:t>
                    </m:r>
                  </m:oMath>
                </a14:m>
                <a:endParaRPr lang="en-US" altLang="en-US" sz="2400" b="1" dirty="0"/>
              </a:p>
              <a:p>
                <a:pPr lvl="1" eaLnBrk="1" hangingPunct="1"/>
                <a:endParaRPr lang="en-US" alt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049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BB5-F820-43F1-A573-F0175996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1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Asymptotic Bound Simplification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6473916-74D1-43D0-8ACF-29C7A106F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066800"/>
            <a:ext cx="8229600" cy="4572000"/>
          </a:xfrm>
        </p:spPr>
        <p:txBody>
          <a:bodyPr/>
          <a:lstStyle/>
          <a:p>
            <a:r>
              <a:rPr lang="en-US" altLang="en-US" sz="2800"/>
              <a:t>If f(n) is in Ο(g(n)) and g(n) is in O(h(n)), then f(n) is in Ο(h(n)).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f(n) is in O(k*g(n)) for any constant k&gt;0, then f(n) is in O(g(n)).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 +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O(max(g</a:t>
            </a:r>
            <a:r>
              <a:rPr lang="en-US" altLang="en-US" sz="2800" baseline="-25000"/>
              <a:t>1</a:t>
            </a:r>
            <a:r>
              <a:rPr lang="en-US" altLang="en-US" sz="2800"/>
              <a:t>(n),g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 + 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O(max(g</a:t>
            </a:r>
            <a:r>
              <a:rPr lang="en-US" altLang="en-US" sz="2400" baseline="-25000"/>
              <a:t>1</a:t>
            </a:r>
            <a:r>
              <a:rPr lang="en-US" altLang="en-US" sz="2400"/>
              <a:t>(n),g</a:t>
            </a:r>
            <a:r>
              <a:rPr lang="en-US" altLang="en-US" sz="2400" baseline="-25000"/>
              <a:t>2</a:t>
            </a:r>
            <a:r>
              <a:rPr lang="en-US" altLang="en-US" sz="2400"/>
              <a:t>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</a:t>
            </a:r>
            <a:r>
              <a:rPr lang="en-US" altLang="en-US" sz="2800" baseline="-25000"/>
              <a:t>1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(n)*f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(n)*g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(n))*O(g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O(g</a:t>
            </a:r>
            <a:r>
              <a:rPr lang="en-US" altLang="en-US" sz="2400" baseline="-25000"/>
              <a:t>1</a:t>
            </a:r>
            <a:r>
              <a:rPr lang="en-US" altLang="en-US" sz="2400"/>
              <a:t>(n)*g</a:t>
            </a:r>
            <a:r>
              <a:rPr lang="en-US" altLang="en-US" sz="2400" baseline="-25000"/>
              <a:t>2</a:t>
            </a:r>
            <a:r>
              <a:rPr lang="en-US" altLang="en-US" sz="2400"/>
              <a:t>(n))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5563-E2D4-4349-A584-74F819D5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0"/>
            <a:ext cx="10972800" cy="643855"/>
          </a:xfrm>
        </p:spPr>
        <p:txBody>
          <a:bodyPr/>
          <a:lstStyle/>
          <a:p>
            <a:r>
              <a:rPr lang="en-US" dirty="0"/>
              <a:t>Priestley lecture </a:t>
            </a:r>
            <a:r>
              <a:rPr lang="en-US"/>
              <a:t>(Wednesday 7pm, ATS)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2D99-BA68-446F-9AEC-CF5CF797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538992"/>
            <a:ext cx="10972800" cy="5610138"/>
          </a:xfrm>
        </p:spPr>
        <p:txBody>
          <a:bodyPr/>
          <a:lstStyle/>
          <a:p>
            <a:r>
              <a:rPr lang="en-US" dirty="0"/>
              <a:t>Tim Gowers (2014)- Fields Medalist</a:t>
            </a:r>
          </a:p>
          <a:p>
            <a:r>
              <a:rPr lang="en-US" dirty="0"/>
              <a:t>James Hansen (2013)- discoverer of global warming</a:t>
            </a:r>
          </a:p>
          <a:p>
            <a:r>
              <a:rPr lang="en-US" dirty="0"/>
              <a:t>Vinton Cerf (2007)- invented the internet</a:t>
            </a:r>
          </a:p>
          <a:p>
            <a:r>
              <a:rPr lang="en-US" dirty="0"/>
              <a:t>John Conway (2001)</a:t>
            </a:r>
          </a:p>
          <a:p>
            <a:r>
              <a:rPr lang="en-US" dirty="0"/>
              <a:t>Marvin Minsky (1995)- invented AI</a:t>
            </a:r>
          </a:p>
          <a:p>
            <a:r>
              <a:rPr lang="en-US" dirty="0"/>
              <a:t>Francis Crick (1988)- discoverer of DNA</a:t>
            </a:r>
          </a:p>
          <a:p>
            <a:r>
              <a:rPr lang="en-US" dirty="0"/>
              <a:t>Donald Knuth (1982)- cs demigod</a:t>
            </a:r>
          </a:p>
          <a:p>
            <a:r>
              <a:rPr lang="en-US" dirty="0"/>
              <a:t>Carl Sagan (1975)</a:t>
            </a:r>
          </a:p>
          <a:p>
            <a:r>
              <a:rPr lang="en-US" dirty="0"/>
              <a:t>Margaret Mead (1972)- invented anthropology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99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71F-A9B5-447B-91B5-D76097F8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wing 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4C43-EAA7-4FD2-AD3D-BD6F9FF1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largest term, ignoring constants and slower growing terms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“&lt;=“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“&gt;=“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“=“ f(n) </a:t>
            </a:r>
            <a:endParaRPr lang="en-US" altLang="en-US" sz="2400" b="1" dirty="0"/>
          </a:p>
          <a:p>
            <a:pPr lvl="1" eaLnBrk="1" hangingPunct="1"/>
            <a:endParaRPr lang="en-US" altLang="en-US" sz="20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41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first x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arraylist</a:t>
            </a:r>
            <a:r>
              <a:rPr lang="en-US" dirty="0"/>
              <a:t> of Character</a:t>
            </a:r>
          </a:p>
          <a:p>
            <a:pPr lvl="1"/>
            <a:r>
              <a:rPr lang="en-US" dirty="0"/>
              <a:t>Change the first ‘x’ to a ‘y’ and stop</a:t>
            </a:r>
          </a:p>
          <a:p>
            <a:r>
              <a:rPr lang="en-US" dirty="0"/>
              <a:t>count 0s in 2d array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nxn</a:t>
            </a:r>
            <a:r>
              <a:rPr lang="en-US" dirty="0"/>
              <a:t> 2d array of int</a:t>
            </a:r>
          </a:p>
          <a:p>
            <a:pPr lvl="1"/>
            <a:r>
              <a:rPr lang="en-US" dirty="0"/>
              <a:t>Output is the number of 0s in the 2d array</a:t>
            </a:r>
          </a:p>
        </p:txBody>
      </p:sp>
    </p:spTree>
    <p:extLst>
      <p:ext uri="{BB962C8B-B14F-4D97-AF65-F5344CB8AC3E}">
        <p14:creationId xmlns:p14="http://schemas.microsoft.com/office/powerpoint/2010/main" val="562775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an input measurement</a:t>
            </a:r>
          </a:p>
          <a:p>
            <a:r>
              <a:rPr lang="en-US" dirty="0"/>
              <a:t>Pick a basic operation</a:t>
            </a:r>
          </a:p>
          <a:p>
            <a:r>
              <a:rPr lang="en-US" dirty="0"/>
              <a:t>Consider if there is a worst case or best case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3113539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7A87-8BA8-44B5-B196-754C26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and worst case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0CCE-84B1-4358-9D2C-7573D16F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 vs worst case vs algorithm</a:t>
            </a:r>
          </a:p>
        </p:txBody>
      </p:sp>
    </p:spTree>
    <p:extLst>
      <p:ext uri="{BB962C8B-B14F-4D97-AF65-F5344CB8AC3E}">
        <p14:creationId xmlns:p14="http://schemas.microsoft.com/office/powerpoint/2010/main" val="2828200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3DDD-4313-46EF-868F-FC10ECD5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triangular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8412-693F-4E8A-A1E0-9D8F9574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2d array, find the sum of elements in the upper right side</a:t>
            </a:r>
          </a:p>
        </p:txBody>
      </p:sp>
    </p:spTree>
    <p:extLst>
      <p:ext uri="{BB962C8B-B14F-4D97-AF65-F5344CB8AC3E}">
        <p14:creationId xmlns:p14="http://schemas.microsoft.com/office/powerpoint/2010/main" val="559284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AD3C-A9A4-48E2-B9D3-5093A99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=1+2+3+…+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423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C5C-A56E-4C05-AF98-D8E2CD60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0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525E-827D-4329-B5BC-CED5DDED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77D4-02AE-41A0-8BD3-58B8A02B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= correct</a:t>
            </a:r>
          </a:p>
          <a:p>
            <a:r>
              <a:rPr lang="en-US" dirty="0"/>
              <a:t>v = mostly correct</a:t>
            </a:r>
          </a:p>
          <a:p>
            <a:r>
              <a:rPr lang="en-US" dirty="0"/>
              <a:t>- = incorrect</a:t>
            </a:r>
          </a:p>
          <a:p>
            <a:r>
              <a:rPr lang="en-US" dirty="0"/>
              <a:t>x = incorrect in an upsetting way</a:t>
            </a:r>
          </a:p>
        </p:txBody>
      </p:sp>
    </p:spTree>
    <p:extLst>
      <p:ext uri="{BB962C8B-B14F-4D97-AF65-F5344CB8AC3E}">
        <p14:creationId xmlns:p14="http://schemas.microsoft.com/office/powerpoint/2010/main" val="2157981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74EC-2BC5-4A86-9ED2-119A7F7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C81B-49B1-485E-867E-F8DD9501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replaceFirstX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695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8AD6-7BB2-4E43-9C1B-DDF58103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068D-F509-49FE-954E-A286AAA9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make an assumption about distribution.</a:t>
            </a:r>
          </a:p>
          <a:p>
            <a:r>
              <a:rPr lang="en-US" dirty="0"/>
              <a:t>Take the average running time over that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295365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D6F8-6CD5-4FD6-9E5A-2813E93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vs Algorithm vs Case vs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0ACE-208C-4CA0-B49C-49F48324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0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0D44-48BC-4913-9160-C86B6BB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recursive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Make a recurrence relation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first 1 is is the number of recursive calls, x-1 is the size of recursive call, and the last 1 is the amount of work done in a single call</a:t>
                </a:r>
              </a:p>
              <a:p>
                <a:r>
                  <a:rPr lang="en-US" dirty="0"/>
                  <a:t>Expansion, find pattern</a:t>
                </a:r>
              </a:p>
              <a:p>
                <a:r>
                  <a:rPr lang="en-US" dirty="0"/>
                  <a:t>Set inside equal to base case and solve for 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7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E1BF-D998-4907-B260-CBF05C49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Inheritance, Interface,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6CB7-DD8F-43BA-B0C9-DA320385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that extends another class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Class that implements an interface</a:t>
            </a:r>
          </a:p>
          <a:p>
            <a:r>
              <a:rPr lang="en-US" dirty="0"/>
              <a:t>Class that implements two interfaces</a:t>
            </a:r>
          </a:p>
        </p:txBody>
      </p:sp>
    </p:spTree>
    <p:extLst>
      <p:ext uri="{BB962C8B-B14F-4D97-AF65-F5344CB8AC3E}">
        <p14:creationId xmlns:p14="http://schemas.microsoft.com/office/powerpoint/2010/main" val="1572020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474F-20B9-4C67-9E01-74046479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28F1-CD4B-4ACB-B949-EDB27563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I go from here?</a:t>
            </a:r>
          </a:p>
          <a:p>
            <a:r>
              <a:rPr lang="en-US" dirty="0"/>
              <a:t>Homework due 1 week from today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72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3428-7C70-40A8-9C87-8A3DFED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1566-6178-49C3-847C-1B63EB7B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 = 2 T(n/2) + n</a:t>
            </a:r>
          </a:p>
        </p:txBody>
      </p:sp>
    </p:spTree>
    <p:extLst>
      <p:ext uri="{BB962C8B-B14F-4D97-AF65-F5344CB8AC3E}">
        <p14:creationId xmlns:p14="http://schemas.microsoft.com/office/powerpoint/2010/main" val="1293687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7D18-101A-4979-8D68-03539C0E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List232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5342-B5EC-488A-AE98-9204DBD1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get, set are easy</a:t>
            </a:r>
          </a:p>
          <a:p>
            <a:r>
              <a:rPr lang="en-US" dirty="0"/>
              <a:t>add is trickier</a:t>
            </a:r>
          </a:p>
        </p:txBody>
      </p:sp>
    </p:spTree>
    <p:extLst>
      <p:ext uri="{BB962C8B-B14F-4D97-AF65-F5344CB8AC3E}">
        <p14:creationId xmlns:p14="http://schemas.microsoft.com/office/powerpoint/2010/main" val="2428762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AFAD-787B-4334-807B-3B49289A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802B-E1C5-4CAD-BB79-6C46480F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starting size so big that we never need to increase it</a:t>
            </a:r>
          </a:p>
        </p:txBody>
      </p:sp>
    </p:spTree>
    <p:extLst>
      <p:ext uri="{BB962C8B-B14F-4D97-AF65-F5344CB8AC3E}">
        <p14:creationId xmlns:p14="http://schemas.microsoft.com/office/powerpoint/2010/main" val="343599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97FE-B8B3-463D-99CB-45FA6CD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FF01-6864-43E0-888B-F66A3457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the capacity, increase it by 1</a:t>
            </a:r>
          </a:p>
        </p:txBody>
      </p:sp>
    </p:spTree>
    <p:extLst>
      <p:ext uri="{BB962C8B-B14F-4D97-AF65-F5344CB8AC3E}">
        <p14:creationId xmlns:p14="http://schemas.microsoft.com/office/powerpoint/2010/main" val="1980825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C097-CF2B-4A73-B9AC-26773A33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B76F-40C6-4E05-A5D5-47B3FEE2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capacity, double the size</a:t>
            </a:r>
          </a:p>
        </p:txBody>
      </p:sp>
    </p:spTree>
    <p:extLst>
      <p:ext uri="{BB962C8B-B14F-4D97-AF65-F5344CB8AC3E}">
        <p14:creationId xmlns:p14="http://schemas.microsoft.com/office/powerpoint/2010/main" val="11253206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3D69-BD4D-4E3F-8E5F-4C8DA8C4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Supremacy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1340-C4BA-4ABE-8CE6-E91BC51C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https://www.theverge.com/2019/9/23/20879485/google-quantum-supremacy-qubits-nasa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06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Hackerrank</a:t>
            </a:r>
            <a:r>
              <a:rPr lang="en-US" dirty="0"/>
              <a:t> testing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Student tests</a:t>
            </a:r>
          </a:p>
        </p:txBody>
      </p:sp>
    </p:spTree>
    <p:extLst>
      <p:ext uri="{BB962C8B-B14F-4D97-AF65-F5344CB8AC3E}">
        <p14:creationId xmlns:p14="http://schemas.microsoft.com/office/powerpoint/2010/main" val="4744421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34654776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AF07-0659-413B-B5F6-40855CE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7ED1-77D9-4776-A104-87FD8A46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9220" name="Content Placeholder 2">
            <a:extLst>
              <a:ext uri="{FF2B5EF4-FFF2-40B4-BE49-F238E27FC236}">
                <a16:creationId xmlns:a16="http://schemas.microsoft.com/office/drawing/2014/main" id="{3DB8C79A-5473-4962-83AC-09F7DE3C68FE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21" name="TextBox 6">
            <a:extLst>
              <a:ext uri="{FF2B5EF4-FFF2-40B4-BE49-F238E27FC236}">
                <a16:creationId xmlns:a16="http://schemas.microsoft.com/office/drawing/2014/main" id="{7B1F310C-DAA0-4947-9AB7-D3E3F97E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22" name="TextBox 7">
            <a:extLst>
              <a:ext uri="{FF2B5EF4-FFF2-40B4-BE49-F238E27FC236}">
                <a16:creationId xmlns:a16="http://schemas.microsoft.com/office/drawing/2014/main" id="{6209B83B-2965-4C2B-8CF0-4E5386E4D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23" name="Group 11">
            <a:extLst>
              <a:ext uri="{FF2B5EF4-FFF2-40B4-BE49-F238E27FC236}">
                <a16:creationId xmlns:a16="http://schemas.microsoft.com/office/drawing/2014/main" id="{01059E7B-125D-4D58-8A3F-C3A0AC94399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9260" name="Rectangle 5">
              <a:extLst>
                <a:ext uri="{FF2B5EF4-FFF2-40B4-BE49-F238E27FC236}">
                  <a16:creationId xmlns:a16="http://schemas.microsoft.com/office/drawing/2014/main" id="{1D44CF9A-484B-4F51-8B5D-89B154E7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61" name="TextBox 8">
              <a:extLst>
                <a:ext uri="{FF2B5EF4-FFF2-40B4-BE49-F238E27FC236}">
                  <a16:creationId xmlns:a16="http://schemas.microsoft.com/office/drawing/2014/main" id="{33B7867B-74A3-4332-A50C-2C282A05F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62" name="TextBox 9">
              <a:extLst>
                <a:ext uri="{FF2B5EF4-FFF2-40B4-BE49-F238E27FC236}">
                  <a16:creationId xmlns:a16="http://schemas.microsoft.com/office/drawing/2014/main" id="{C756F4B1-8A54-4D10-810F-6855E4033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63" name="TextBox 10">
              <a:extLst>
                <a:ext uri="{FF2B5EF4-FFF2-40B4-BE49-F238E27FC236}">
                  <a16:creationId xmlns:a16="http://schemas.microsoft.com/office/drawing/2014/main" id="{0DAD02D2-96DF-41FF-9127-534718246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24" name="Group 12">
            <a:extLst>
              <a:ext uri="{FF2B5EF4-FFF2-40B4-BE49-F238E27FC236}">
                <a16:creationId xmlns:a16="http://schemas.microsoft.com/office/drawing/2014/main" id="{ACE0A9C3-C4F8-44E9-831E-148879BBE3D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9256" name="Rectangle 13">
              <a:extLst>
                <a:ext uri="{FF2B5EF4-FFF2-40B4-BE49-F238E27FC236}">
                  <a16:creationId xmlns:a16="http://schemas.microsoft.com/office/drawing/2014/main" id="{C7FFA452-5188-49AB-9682-D08C1BB5E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7" name="TextBox 14">
              <a:extLst>
                <a:ext uri="{FF2B5EF4-FFF2-40B4-BE49-F238E27FC236}">
                  <a16:creationId xmlns:a16="http://schemas.microsoft.com/office/drawing/2014/main" id="{65572113-CC2F-4C7F-AF64-2D8881154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8" name="TextBox 15">
              <a:extLst>
                <a:ext uri="{FF2B5EF4-FFF2-40B4-BE49-F238E27FC236}">
                  <a16:creationId xmlns:a16="http://schemas.microsoft.com/office/drawing/2014/main" id="{2CED585E-5F8F-4CCB-9998-1ECE5F6F9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9" name="TextBox 16">
              <a:extLst>
                <a:ext uri="{FF2B5EF4-FFF2-40B4-BE49-F238E27FC236}">
                  <a16:creationId xmlns:a16="http://schemas.microsoft.com/office/drawing/2014/main" id="{AEA059A4-B8FB-4561-B37A-29FA5E330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25" name="TextBox 17">
            <a:extLst>
              <a:ext uri="{FF2B5EF4-FFF2-40B4-BE49-F238E27FC236}">
                <a16:creationId xmlns:a16="http://schemas.microsoft.com/office/drawing/2014/main" id="{2A6E7D2C-6188-4ACD-9D5A-770AF9B67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6" name="TextBox 18">
            <a:extLst>
              <a:ext uri="{FF2B5EF4-FFF2-40B4-BE49-F238E27FC236}">
                <a16:creationId xmlns:a16="http://schemas.microsoft.com/office/drawing/2014/main" id="{C1F7D981-A3FB-40B4-BC4A-9A54770EA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7" name="TextBox 19">
            <a:extLst>
              <a:ext uri="{FF2B5EF4-FFF2-40B4-BE49-F238E27FC236}">
                <a16:creationId xmlns:a16="http://schemas.microsoft.com/office/drawing/2014/main" id="{788EE15C-368D-4564-8698-C43940BE0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8" name="TextBox 20">
            <a:extLst>
              <a:ext uri="{FF2B5EF4-FFF2-40B4-BE49-F238E27FC236}">
                <a16:creationId xmlns:a16="http://schemas.microsoft.com/office/drawing/2014/main" id="{204BBD24-B259-49FE-9071-2DA876B8D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9" name="TextBox 30">
            <a:extLst>
              <a:ext uri="{FF2B5EF4-FFF2-40B4-BE49-F238E27FC236}">
                <a16:creationId xmlns:a16="http://schemas.microsoft.com/office/drawing/2014/main" id="{0CE29945-6EB7-4FD2-A07A-16099972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30" name="TextBox 31">
            <a:extLst>
              <a:ext uri="{FF2B5EF4-FFF2-40B4-BE49-F238E27FC236}">
                <a16:creationId xmlns:a16="http://schemas.microsoft.com/office/drawing/2014/main" id="{9B43E890-60CD-4CA6-8428-C2A2CE6AA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31" name="Group 32">
            <a:extLst>
              <a:ext uri="{FF2B5EF4-FFF2-40B4-BE49-F238E27FC236}">
                <a16:creationId xmlns:a16="http://schemas.microsoft.com/office/drawing/2014/main" id="{33A12A07-D97A-402B-ABFD-E5E00D0A958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9252" name="Rectangle 33">
              <a:extLst>
                <a:ext uri="{FF2B5EF4-FFF2-40B4-BE49-F238E27FC236}">
                  <a16:creationId xmlns:a16="http://schemas.microsoft.com/office/drawing/2014/main" id="{240711C5-AEF0-4071-A9F0-C454F8905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3" name="TextBox 34">
              <a:extLst>
                <a:ext uri="{FF2B5EF4-FFF2-40B4-BE49-F238E27FC236}">
                  <a16:creationId xmlns:a16="http://schemas.microsoft.com/office/drawing/2014/main" id="{3EF5D183-EDF3-4F1E-83A2-2B4586675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4" name="TextBox 35">
              <a:extLst>
                <a:ext uri="{FF2B5EF4-FFF2-40B4-BE49-F238E27FC236}">
                  <a16:creationId xmlns:a16="http://schemas.microsoft.com/office/drawing/2014/main" id="{D13CE4BB-09D1-43C7-BE9D-538758975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5" name="TextBox 36">
              <a:extLst>
                <a:ext uri="{FF2B5EF4-FFF2-40B4-BE49-F238E27FC236}">
                  <a16:creationId xmlns:a16="http://schemas.microsoft.com/office/drawing/2014/main" id="{19DC6D26-5CD4-40B6-BD4D-8624649CB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32" name="Group 37">
            <a:extLst>
              <a:ext uri="{FF2B5EF4-FFF2-40B4-BE49-F238E27FC236}">
                <a16:creationId xmlns:a16="http://schemas.microsoft.com/office/drawing/2014/main" id="{901808E6-9CE1-4A96-8D14-028F2B4F934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9248" name="Rectangle 38">
              <a:extLst>
                <a:ext uri="{FF2B5EF4-FFF2-40B4-BE49-F238E27FC236}">
                  <a16:creationId xmlns:a16="http://schemas.microsoft.com/office/drawing/2014/main" id="{0E08AB3F-FB65-4DBB-AE73-5075C638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9" name="TextBox 39">
              <a:extLst>
                <a:ext uri="{FF2B5EF4-FFF2-40B4-BE49-F238E27FC236}">
                  <a16:creationId xmlns:a16="http://schemas.microsoft.com/office/drawing/2014/main" id="{82B4FCE4-C387-4225-9CE0-926DBA672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0" name="TextBox 40">
              <a:extLst>
                <a:ext uri="{FF2B5EF4-FFF2-40B4-BE49-F238E27FC236}">
                  <a16:creationId xmlns:a16="http://schemas.microsoft.com/office/drawing/2014/main" id="{193FD1D3-0B4B-42DE-B39B-C43E5F752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1" name="TextBox 41">
              <a:extLst>
                <a:ext uri="{FF2B5EF4-FFF2-40B4-BE49-F238E27FC236}">
                  <a16:creationId xmlns:a16="http://schemas.microsoft.com/office/drawing/2014/main" id="{261DD6F4-FA93-4971-82AC-DED86E756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33" name="TextBox 42">
            <a:extLst>
              <a:ext uri="{FF2B5EF4-FFF2-40B4-BE49-F238E27FC236}">
                <a16:creationId xmlns:a16="http://schemas.microsoft.com/office/drawing/2014/main" id="{E9B6E53E-0411-4897-88F4-FA196E94C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4" name="TextBox 43">
            <a:extLst>
              <a:ext uri="{FF2B5EF4-FFF2-40B4-BE49-F238E27FC236}">
                <a16:creationId xmlns:a16="http://schemas.microsoft.com/office/drawing/2014/main" id="{DC081E3E-6EC4-40D3-9448-FA0CD1AC2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5" name="TextBox 44">
            <a:extLst>
              <a:ext uri="{FF2B5EF4-FFF2-40B4-BE49-F238E27FC236}">
                <a16:creationId xmlns:a16="http://schemas.microsoft.com/office/drawing/2014/main" id="{17B6EF37-EB70-4C62-9EFF-6A044441C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6" name="TextBox 45">
            <a:extLst>
              <a:ext uri="{FF2B5EF4-FFF2-40B4-BE49-F238E27FC236}">
                <a16:creationId xmlns:a16="http://schemas.microsoft.com/office/drawing/2014/main" id="{83FA07D7-FAC1-4A20-808A-32A954E70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9237" name="Elbow Connector 48">
            <a:extLst>
              <a:ext uri="{FF2B5EF4-FFF2-40B4-BE49-F238E27FC236}">
                <a16:creationId xmlns:a16="http://schemas.microsoft.com/office/drawing/2014/main" id="{D23A66A3-7F76-4B02-9180-88A1C792F9B6}"/>
              </a:ext>
            </a:extLst>
          </p:cNvPr>
          <p:cNvCxnSpPr>
            <a:cxnSpLocks noChangeShapeType="1"/>
            <a:stCxn id="9229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8" name="Elbow Connector 49">
            <a:extLst>
              <a:ext uri="{FF2B5EF4-FFF2-40B4-BE49-F238E27FC236}">
                <a16:creationId xmlns:a16="http://schemas.microsoft.com/office/drawing/2014/main" id="{EA3FB76A-D8F9-4CCF-AF62-17E6534D5BEA}"/>
              </a:ext>
            </a:extLst>
          </p:cNvPr>
          <p:cNvCxnSpPr>
            <a:cxnSpLocks noChangeShapeType="1"/>
            <a:stCxn id="9230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239" name="Group 50">
            <a:extLst>
              <a:ext uri="{FF2B5EF4-FFF2-40B4-BE49-F238E27FC236}">
                <a16:creationId xmlns:a16="http://schemas.microsoft.com/office/drawing/2014/main" id="{88381633-2C2F-4E8B-8D74-59575505FE1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9244" name="Rectangle 51">
              <a:extLst>
                <a:ext uri="{FF2B5EF4-FFF2-40B4-BE49-F238E27FC236}">
                  <a16:creationId xmlns:a16="http://schemas.microsoft.com/office/drawing/2014/main" id="{4D737C7D-FA4B-412A-A9AB-A6E1F1B51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5" name="TextBox 52">
              <a:extLst>
                <a:ext uri="{FF2B5EF4-FFF2-40B4-BE49-F238E27FC236}">
                  <a16:creationId xmlns:a16="http://schemas.microsoft.com/office/drawing/2014/main" id="{4B421CE6-4120-4505-9308-E572133AB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46" name="TextBox 53">
              <a:extLst>
                <a:ext uri="{FF2B5EF4-FFF2-40B4-BE49-F238E27FC236}">
                  <a16:creationId xmlns:a16="http://schemas.microsoft.com/office/drawing/2014/main" id="{56BE5746-1FAE-4DFC-971A-4C23ADBAA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47" name="TextBox 54">
              <a:extLst>
                <a:ext uri="{FF2B5EF4-FFF2-40B4-BE49-F238E27FC236}">
                  <a16:creationId xmlns:a16="http://schemas.microsoft.com/office/drawing/2014/main" id="{244F1161-4AD4-4532-8DA2-457238909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40" name="TextBox 55">
            <a:extLst>
              <a:ext uri="{FF2B5EF4-FFF2-40B4-BE49-F238E27FC236}">
                <a16:creationId xmlns:a16="http://schemas.microsoft.com/office/drawing/2014/main" id="{E3624DE3-B117-4556-8C10-EAF0EF553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9241" name="Rectangle 57">
            <a:extLst>
              <a:ext uri="{FF2B5EF4-FFF2-40B4-BE49-F238E27FC236}">
                <a16:creationId xmlns:a16="http://schemas.microsoft.com/office/drawing/2014/main" id="{4BBC62BB-4020-427D-B7E2-9182CB63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9242" name="Elbow Connector 59">
            <a:extLst>
              <a:ext uri="{FF2B5EF4-FFF2-40B4-BE49-F238E27FC236}">
                <a16:creationId xmlns:a16="http://schemas.microsoft.com/office/drawing/2014/main" id="{C077F922-A65D-41D1-BCBB-94121F828758}"/>
              </a:ext>
            </a:extLst>
          </p:cNvPr>
          <p:cNvCxnSpPr>
            <a:cxnSpLocks noChangeShapeType="1"/>
            <a:stCxn id="9247" idx="3"/>
            <a:endCxn id="9241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3" name="Elbow Connector 70">
            <a:extLst>
              <a:ext uri="{FF2B5EF4-FFF2-40B4-BE49-F238E27FC236}">
                <a16:creationId xmlns:a16="http://schemas.microsoft.com/office/drawing/2014/main" id="{181A2FE3-078E-40F9-A2E9-5828E7ECC9F7}"/>
              </a:ext>
            </a:extLst>
          </p:cNvPr>
          <p:cNvCxnSpPr>
            <a:cxnSpLocks noChangeShapeType="1"/>
            <a:stCxn id="9240" idx="3"/>
            <a:endCxn id="9247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FCDF-6E1A-485A-B365-E64B82F1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C94F-04D8-4A53-970E-B0B10EB6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id="{9D358C4C-99AD-4EF1-94F7-211BECF9E6B5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5" name="TextBox 6">
            <a:extLst>
              <a:ext uri="{FF2B5EF4-FFF2-40B4-BE49-F238E27FC236}">
                <a16:creationId xmlns:a16="http://schemas.microsoft.com/office/drawing/2014/main" id="{C81BF509-9381-49BE-9DF4-92C54FD7A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46" name="TextBox 7">
            <a:extLst>
              <a:ext uri="{FF2B5EF4-FFF2-40B4-BE49-F238E27FC236}">
                <a16:creationId xmlns:a16="http://schemas.microsoft.com/office/drawing/2014/main" id="{B4B1EFB8-3FA5-424B-AA75-53BB18EF5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47" name="Group 11">
            <a:extLst>
              <a:ext uri="{FF2B5EF4-FFF2-40B4-BE49-F238E27FC236}">
                <a16:creationId xmlns:a16="http://schemas.microsoft.com/office/drawing/2014/main" id="{86E4A7E9-5ED4-4908-ABEE-B89E55AFFDF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10294" name="Rectangle 5">
              <a:extLst>
                <a:ext uri="{FF2B5EF4-FFF2-40B4-BE49-F238E27FC236}">
                  <a16:creationId xmlns:a16="http://schemas.microsoft.com/office/drawing/2014/main" id="{3B4BC8A0-6905-4325-BF13-B29B9C972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5" name="TextBox 8">
              <a:extLst>
                <a:ext uri="{FF2B5EF4-FFF2-40B4-BE49-F238E27FC236}">
                  <a16:creationId xmlns:a16="http://schemas.microsoft.com/office/drawing/2014/main" id="{B3FBFEC4-8954-4134-8DD2-C33A094CF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6" name="TextBox 9">
              <a:extLst>
                <a:ext uri="{FF2B5EF4-FFF2-40B4-BE49-F238E27FC236}">
                  <a16:creationId xmlns:a16="http://schemas.microsoft.com/office/drawing/2014/main" id="{2091D56B-23A5-45CB-9F63-83BFDC9E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7" name="TextBox 10">
              <a:extLst>
                <a:ext uri="{FF2B5EF4-FFF2-40B4-BE49-F238E27FC236}">
                  <a16:creationId xmlns:a16="http://schemas.microsoft.com/office/drawing/2014/main" id="{F8ACFBC1-3670-4E3B-9AE7-05F7FDFD7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48" name="Group 12">
            <a:extLst>
              <a:ext uri="{FF2B5EF4-FFF2-40B4-BE49-F238E27FC236}">
                <a16:creationId xmlns:a16="http://schemas.microsoft.com/office/drawing/2014/main" id="{22CFA301-59FC-44D2-A66E-D5D0521ED7E7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10290" name="Rectangle 13">
              <a:extLst>
                <a:ext uri="{FF2B5EF4-FFF2-40B4-BE49-F238E27FC236}">
                  <a16:creationId xmlns:a16="http://schemas.microsoft.com/office/drawing/2014/main" id="{50A5C829-FED1-49DA-8189-CDF6FF5D5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1" name="TextBox 14">
              <a:extLst>
                <a:ext uri="{FF2B5EF4-FFF2-40B4-BE49-F238E27FC236}">
                  <a16:creationId xmlns:a16="http://schemas.microsoft.com/office/drawing/2014/main" id="{69ABB42A-264B-4A92-8977-7ADE9D2D4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2" name="TextBox 15">
              <a:extLst>
                <a:ext uri="{FF2B5EF4-FFF2-40B4-BE49-F238E27FC236}">
                  <a16:creationId xmlns:a16="http://schemas.microsoft.com/office/drawing/2014/main" id="{D8D62393-8389-4DB4-B1A2-1079E1B21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3" name="TextBox 16">
              <a:extLst>
                <a:ext uri="{FF2B5EF4-FFF2-40B4-BE49-F238E27FC236}">
                  <a16:creationId xmlns:a16="http://schemas.microsoft.com/office/drawing/2014/main" id="{7F17E012-A5D7-43C6-A1C6-A7EE8A109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49" name="TextBox 17">
            <a:extLst>
              <a:ext uri="{FF2B5EF4-FFF2-40B4-BE49-F238E27FC236}">
                <a16:creationId xmlns:a16="http://schemas.microsoft.com/office/drawing/2014/main" id="{78809A45-EC16-4CAD-AEE4-45B643E5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0" name="TextBox 18">
            <a:extLst>
              <a:ext uri="{FF2B5EF4-FFF2-40B4-BE49-F238E27FC236}">
                <a16:creationId xmlns:a16="http://schemas.microsoft.com/office/drawing/2014/main" id="{15C915A2-271C-4334-9C20-4002A13F7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1" name="TextBox 19">
            <a:extLst>
              <a:ext uri="{FF2B5EF4-FFF2-40B4-BE49-F238E27FC236}">
                <a16:creationId xmlns:a16="http://schemas.microsoft.com/office/drawing/2014/main" id="{08196A7B-5C62-48FF-A5AD-818681330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2" name="TextBox 20">
            <a:extLst>
              <a:ext uri="{FF2B5EF4-FFF2-40B4-BE49-F238E27FC236}">
                <a16:creationId xmlns:a16="http://schemas.microsoft.com/office/drawing/2014/main" id="{D4B77792-73DA-4AB5-B178-E1C83C78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53" name="Straight Arrow Connector 22">
            <a:extLst>
              <a:ext uri="{FF2B5EF4-FFF2-40B4-BE49-F238E27FC236}">
                <a16:creationId xmlns:a16="http://schemas.microsoft.com/office/drawing/2014/main" id="{EE743118-47F7-4C58-AAB4-07F6ECD11D61}"/>
              </a:ext>
            </a:extLst>
          </p:cNvPr>
          <p:cNvCxnSpPr>
            <a:cxnSpLocks noChangeShapeType="1"/>
            <a:stCxn id="10296" idx="0"/>
            <a:endCxn id="10291" idx="1"/>
          </p:cNvCxnSpPr>
          <p:nvPr/>
        </p:nvCxnSpPr>
        <p:spPr bwMode="auto">
          <a:xfrm flipV="1">
            <a:off x="3427414" y="2455863"/>
            <a:ext cx="1373187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4" name="Straight Arrow Connector 23">
            <a:extLst>
              <a:ext uri="{FF2B5EF4-FFF2-40B4-BE49-F238E27FC236}">
                <a16:creationId xmlns:a16="http://schemas.microsoft.com/office/drawing/2014/main" id="{C680CC7B-A4F7-4699-8B63-51C410255713}"/>
              </a:ext>
            </a:extLst>
          </p:cNvPr>
          <p:cNvCxnSpPr>
            <a:cxnSpLocks noChangeShapeType="1"/>
            <a:stCxn id="10292" idx="1"/>
            <a:endCxn id="10294" idx="3"/>
          </p:cNvCxnSpPr>
          <p:nvPr/>
        </p:nvCxnSpPr>
        <p:spPr bwMode="auto">
          <a:xfrm flipH="1">
            <a:off x="3733800" y="2649538"/>
            <a:ext cx="12954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5" name="Elbow Connector 27">
            <a:extLst>
              <a:ext uri="{FF2B5EF4-FFF2-40B4-BE49-F238E27FC236}">
                <a16:creationId xmlns:a16="http://schemas.microsoft.com/office/drawing/2014/main" id="{2437A26D-D31E-4B22-9CA0-9A789DA90AA5}"/>
              </a:ext>
            </a:extLst>
          </p:cNvPr>
          <p:cNvCxnSpPr>
            <a:cxnSpLocks noChangeShapeType="1"/>
            <a:stCxn id="10245" idx="3"/>
          </p:cNvCxnSpPr>
          <p:nvPr/>
        </p:nvCxnSpPr>
        <p:spPr bwMode="auto">
          <a:xfrm>
            <a:off x="3143250" y="19224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6" name="Elbow Connector 29">
            <a:extLst>
              <a:ext uri="{FF2B5EF4-FFF2-40B4-BE49-F238E27FC236}">
                <a16:creationId xmlns:a16="http://schemas.microsoft.com/office/drawing/2014/main" id="{074F8029-1142-47C3-83CF-B886FB7AD8CE}"/>
              </a:ext>
            </a:extLst>
          </p:cNvPr>
          <p:cNvCxnSpPr>
            <a:cxnSpLocks noChangeShapeType="1"/>
            <a:stCxn id="10246" idx="3"/>
          </p:cNvCxnSpPr>
          <p:nvPr/>
        </p:nvCxnSpPr>
        <p:spPr bwMode="auto">
          <a:xfrm>
            <a:off x="5151438" y="19224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7" name="TextBox 30">
            <a:extLst>
              <a:ext uri="{FF2B5EF4-FFF2-40B4-BE49-F238E27FC236}">
                <a16:creationId xmlns:a16="http://schemas.microsoft.com/office/drawing/2014/main" id="{FC1A8C39-2359-4482-B87F-F91DDF14A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58" name="TextBox 31">
            <a:extLst>
              <a:ext uri="{FF2B5EF4-FFF2-40B4-BE49-F238E27FC236}">
                <a16:creationId xmlns:a16="http://schemas.microsoft.com/office/drawing/2014/main" id="{50CEE3B1-6574-4C3E-9E06-0E64F4DF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59" name="Group 32">
            <a:extLst>
              <a:ext uri="{FF2B5EF4-FFF2-40B4-BE49-F238E27FC236}">
                <a16:creationId xmlns:a16="http://schemas.microsoft.com/office/drawing/2014/main" id="{0120354D-B033-4329-B71E-462D0F34BCA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10286" name="Rectangle 33">
              <a:extLst>
                <a:ext uri="{FF2B5EF4-FFF2-40B4-BE49-F238E27FC236}">
                  <a16:creationId xmlns:a16="http://schemas.microsoft.com/office/drawing/2014/main" id="{777CB6FC-111E-4835-8142-2C321EBF0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7" name="TextBox 34">
              <a:extLst>
                <a:ext uri="{FF2B5EF4-FFF2-40B4-BE49-F238E27FC236}">
                  <a16:creationId xmlns:a16="http://schemas.microsoft.com/office/drawing/2014/main" id="{D015143D-B9D0-404A-B238-73E3EF58D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8" name="TextBox 35">
              <a:extLst>
                <a:ext uri="{FF2B5EF4-FFF2-40B4-BE49-F238E27FC236}">
                  <a16:creationId xmlns:a16="http://schemas.microsoft.com/office/drawing/2014/main" id="{66041F15-DF08-4C60-BD4B-438F4D87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9" name="TextBox 36">
              <a:extLst>
                <a:ext uri="{FF2B5EF4-FFF2-40B4-BE49-F238E27FC236}">
                  <a16:creationId xmlns:a16="http://schemas.microsoft.com/office/drawing/2014/main" id="{EB96F796-1A25-491C-ABBE-FB66F1C63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60" name="Group 37">
            <a:extLst>
              <a:ext uri="{FF2B5EF4-FFF2-40B4-BE49-F238E27FC236}">
                <a16:creationId xmlns:a16="http://schemas.microsoft.com/office/drawing/2014/main" id="{E03FE294-2805-4835-A1E8-7F35EE220AEE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10282" name="Rectangle 38">
              <a:extLst>
                <a:ext uri="{FF2B5EF4-FFF2-40B4-BE49-F238E27FC236}">
                  <a16:creationId xmlns:a16="http://schemas.microsoft.com/office/drawing/2014/main" id="{0BAC2D9B-662F-45E8-B36A-A631EBB89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3" name="TextBox 39">
              <a:extLst>
                <a:ext uri="{FF2B5EF4-FFF2-40B4-BE49-F238E27FC236}">
                  <a16:creationId xmlns:a16="http://schemas.microsoft.com/office/drawing/2014/main" id="{558CFC71-F395-4E49-BEE6-B45AA5D2E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4" name="TextBox 40">
              <a:extLst>
                <a:ext uri="{FF2B5EF4-FFF2-40B4-BE49-F238E27FC236}">
                  <a16:creationId xmlns:a16="http://schemas.microsoft.com/office/drawing/2014/main" id="{6AD5AC8A-862B-46EE-95AB-6F9C224DC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5" name="TextBox 41">
              <a:extLst>
                <a:ext uri="{FF2B5EF4-FFF2-40B4-BE49-F238E27FC236}">
                  <a16:creationId xmlns:a16="http://schemas.microsoft.com/office/drawing/2014/main" id="{3519EB06-4993-416C-B92E-0A4459664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1" name="TextBox 42">
            <a:extLst>
              <a:ext uri="{FF2B5EF4-FFF2-40B4-BE49-F238E27FC236}">
                <a16:creationId xmlns:a16="http://schemas.microsoft.com/office/drawing/2014/main" id="{9B2FBF65-69D3-4692-94F9-12134E2E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2" name="TextBox 43">
            <a:extLst>
              <a:ext uri="{FF2B5EF4-FFF2-40B4-BE49-F238E27FC236}">
                <a16:creationId xmlns:a16="http://schemas.microsoft.com/office/drawing/2014/main" id="{898B5D7E-8F4E-4929-8DDF-A2E4C3F0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3" name="TextBox 44">
            <a:extLst>
              <a:ext uri="{FF2B5EF4-FFF2-40B4-BE49-F238E27FC236}">
                <a16:creationId xmlns:a16="http://schemas.microsoft.com/office/drawing/2014/main" id="{00EBE8B2-AD77-46CC-9299-BC33D1B7C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4" name="TextBox 45">
            <a:extLst>
              <a:ext uri="{FF2B5EF4-FFF2-40B4-BE49-F238E27FC236}">
                <a16:creationId xmlns:a16="http://schemas.microsoft.com/office/drawing/2014/main" id="{B1D3B3BF-885B-4CF4-AFA8-B9880760A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65" name="Elbow Connector 48">
            <a:extLst>
              <a:ext uri="{FF2B5EF4-FFF2-40B4-BE49-F238E27FC236}">
                <a16:creationId xmlns:a16="http://schemas.microsoft.com/office/drawing/2014/main" id="{D177F84A-6A1D-4737-B1A0-17912D4B1F3C}"/>
              </a:ext>
            </a:extLst>
          </p:cNvPr>
          <p:cNvCxnSpPr>
            <a:cxnSpLocks noChangeShapeType="1"/>
            <a:stCxn id="10257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6" name="Elbow Connector 49">
            <a:extLst>
              <a:ext uri="{FF2B5EF4-FFF2-40B4-BE49-F238E27FC236}">
                <a16:creationId xmlns:a16="http://schemas.microsoft.com/office/drawing/2014/main" id="{BDE2B358-F845-4F45-85E2-9EAEB3D3C01F}"/>
              </a:ext>
            </a:extLst>
          </p:cNvPr>
          <p:cNvCxnSpPr>
            <a:cxnSpLocks noChangeShapeType="1"/>
            <a:stCxn id="10258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67" name="Group 50">
            <a:extLst>
              <a:ext uri="{FF2B5EF4-FFF2-40B4-BE49-F238E27FC236}">
                <a16:creationId xmlns:a16="http://schemas.microsoft.com/office/drawing/2014/main" id="{71A57BB5-030A-47F0-BCA2-F2C12C6DA42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10278" name="Rectangle 51">
              <a:extLst>
                <a:ext uri="{FF2B5EF4-FFF2-40B4-BE49-F238E27FC236}">
                  <a16:creationId xmlns:a16="http://schemas.microsoft.com/office/drawing/2014/main" id="{EE5E71EC-9235-406E-99E2-1CCF4803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79" name="TextBox 52">
              <a:extLst>
                <a:ext uri="{FF2B5EF4-FFF2-40B4-BE49-F238E27FC236}">
                  <a16:creationId xmlns:a16="http://schemas.microsoft.com/office/drawing/2014/main" id="{D0CB3853-F017-4AB1-B875-9AFE2A8AF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0" name="TextBox 53">
              <a:extLst>
                <a:ext uri="{FF2B5EF4-FFF2-40B4-BE49-F238E27FC236}">
                  <a16:creationId xmlns:a16="http://schemas.microsoft.com/office/drawing/2014/main" id="{027C95EE-B6A1-48C2-8013-7D6D891C9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1" name="TextBox 54">
              <a:extLst>
                <a:ext uri="{FF2B5EF4-FFF2-40B4-BE49-F238E27FC236}">
                  <a16:creationId xmlns:a16="http://schemas.microsoft.com/office/drawing/2014/main" id="{AE64A195-92C7-494A-BD4E-3381B0042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8" name="TextBox 55">
            <a:extLst>
              <a:ext uri="{FF2B5EF4-FFF2-40B4-BE49-F238E27FC236}">
                <a16:creationId xmlns:a16="http://schemas.microsoft.com/office/drawing/2014/main" id="{1E5237E0-EEBC-4F00-951F-B5D61018D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10269" name="TextBox 56">
            <a:extLst>
              <a:ext uri="{FF2B5EF4-FFF2-40B4-BE49-F238E27FC236}">
                <a16:creationId xmlns:a16="http://schemas.microsoft.com/office/drawing/2014/main" id="{02C45567-EA55-4E89-9473-8BCA4CE9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36576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:pred</a:t>
            </a:r>
          </a:p>
        </p:txBody>
      </p:sp>
      <p:sp>
        <p:nvSpPr>
          <p:cNvPr id="10270" name="Rectangle 57">
            <a:extLst>
              <a:ext uri="{FF2B5EF4-FFF2-40B4-BE49-F238E27FC236}">
                <a16:creationId xmlns:a16="http://schemas.microsoft.com/office/drawing/2014/main" id="{8E75C0EF-4AAF-46C6-AA50-24873ADF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0271" name="Elbow Connector 59">
            <a:extLst>
              <a:ext uri="{FF2B5EF4-FFF2-40B4-BE49-F238E27FC236}">
                <a16:creationId xmlns:a16="http://schemas.microsoft.com/office/drawing/2014/main" id="{A3FCC82E-594C-4DB7-B6DB-49E7B98F736A}"/>
              </a:ext>
            </a:extLst>
          </p:cNvPr>
          <p:cNvCxnSpPr>
            <a:cxnSpLocks noChangeShapeType="1"/>
            <a:stCxn id="10281" idx="3"/>
            <a:endCxn id="10270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2" name="Elbow Connector 61">
            <a:extLst>
              <a:ext uri="{FF2B5EF4-FFF2-40B4-BE49-F238E27FC236}">
                <a16:creationId xmlns:a16="http://schemas.microsoft.com/office/drawing/2014/main" id="{86C9C9CD-3C2D-4743-ABC5-A3A2F7F66590}"/>
              </a:ext>
            </a:extLst>
          </p:cNvPr>
          <p:cNvCxnSpPr>
            <a:cxnSpLocks noChangeShapeType="1"/>
            <a:stCxn id="10287" idx="3"/>
            <a:endCxn id="10279" idx="1"/>
          </p:cNvCxnSpPr>
          <p:nvPr/>
        </p:nvCxnSpPr>
        <p:spPr bwMode="auto">
          <a:xfrm>
            <a:off x="3719514" y="4513263"/>
            <a:ext cx="10048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3" name="Elbow Connector 63">
            <a:extLst>
              <a:ext uri="{FF2B5EF4-FFF2-40B4-BE49-F238E27FC236}">
                <a16:creationId xmlns:a16="http://schemas.microsoft.com/office/drawing/2014/main" id="{9D4B49BE-97DD-4F4C-B734-ED4306D518E1}"/>
              </a:ext>
            </a:extLst>
          </p:cNvPr>
          <p:cNvCxnSpPr>
            <a:cxnSpLocks noChangeShapeType="1"/>
            <a:stCxn id="10279" idx="3"/>
            <a:endCxn id="10283" idx="1"/>
          </p:cNvCxnSpPr>
          <p:nvPr/>
        </p:nvCxnSpPr>
        <p:spPr bwMode="auto">
          <a:xfrm flipV="1">
            <a:off x="5319714" y="4513263"/>
            <a:ext cx="7762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4" name="Elbow Connector 66">
            <a:extLst>
              <a:ext uri="{FF2B5EF4-FFF2-40B4-BE49-F238E27FC236}">
                <a16:creationId xmlns:a16="http://schemas.microsoft.com/office/drawing/2014/main" id="{47C06010-E81E-4319-A11A-8E47EE8D188B}"/>
              </a:ext>
            </a:extLst>
          </p:cNvPr>
          <p:cNvCxnSpPr>
            <a:cxnSpLocks noChangeShapeType="1"/>
            <a:stCxn id="10284" idx="1"/>
            <a:endCxn id="10278" idx="3"/>
          </p:cNvCxnSpPr>
          <p:nvPr/>
        </p:nvCxnSpPr>
        <p:spPr bwMode="auto">
          <a:xfrm rot="10800000" flipV="1">
            <a:off x="5562600" y="4706938"/>
            <a:ext cx="762000" cy="969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5" name="Elbow Connector 68">
            <a:extLst>
              <a:ext uri="{FF2B5EF4-FFF2-40B4-BE49-F238E27FC236}">
                <a16:creationId xmlns:a16="http://schemas.microsoft.com/office/drawing/2014/main" id="{A87005FF-652E-4934-A22F-219E02DF80B4}"/>
              </a:ext>
            </a:extLst>
          </p:cNvPr>
          <p:cNvCxnSpPr>
            <a:cxnSpLocks noChangeShapeType="1"/>
            <a:stCxn id="10280" idx="1"/>
            <a:endCxn id="10286" idx="2"/>
          </p:cNvCxnSpPr>
          <p:nvPr/>
        </p:nvCxnSpPr>
        <p:spPr bwMode="auto">
          <a:xfrm rot="10800000">
            <a:off x="3543300" y="5105400"/>
            <a:ext cx="1409700" cy="5159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6" name="Elbow Connector 70">
            <a:extLst>
              <a:ext uri="{FF2B5EF4-FFF2-40B4-BE49-F238E27FC236}">
                <a16:creationId xmlns:a16="http://schemas.microsoft.com/office/drawing/2014/main" id="{AAFADAED-4B13-429B-92DE-E4A188D37366}"/>
              </a:ext>
            </a:extLst>
          </p:cNvPr>
          <p:cNvCxnSpPr>
            <a:cxnSpLocks noChangeShapeType="1"/>
            <a:stCxn id="10268" idx="3"/>
            <a:endCxn id="10281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7" name="Elbow Connector 73">
            <a:extLst>
              <a:ext uri="{FF2B5EF4-FFF2-40B4-BE49-F238E27FC236}">
                <a16:creationId xmlns:a16="http://schemas.microsoft.com/office/drawing/2014/main" id="{5EAFF445-532C-410E-9648-ECBD15B977DF}"/>
              </a:ext>
            </a:extLst>
          </p:cNvPr>
          <p:cNvCxnSpPr>
            <a:cxnSpLocks noChangeShapeType="1"/>
            <a:stCxn id="10269" idx="1"/>
          </p:cNvCxnSpPr>
          <p:nvPr/>
        </p:nvCxnSpPr>
        <p:spPr bwMode="auto">
          <a:xfrm rot="10800000" flipV="1">
            <a:off x="3810000" y="3827464"/>
            <a:ext cx="228600" cy="5921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8C12-6788-4E4D-A33D-C27C4074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29AF-A4C2-480A-989F-1D6550083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1268" name="TextBox 6">
            <a:extLst>
              <a:ext uri="{FF2B5EF4-FFF2-40B4-BE49-F238E27FC236}">
                <a16:creationId xmlns:a16="http://schemas.microsoft.com/office/drawing/2014/main" id="{7ED66BAF-6C41-4E34-97BE-183F9A595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1269" name="TextBox 7">
            <a:extLst>
              <a:ext uri="{FF2B5EF4-FFF2-40B4-BE49-F238E27FC236}">
                <a16:creationId xmlns:a16="http://schemas.microsoft.com/office/drawing/2014/main" id="{15066EA7-416D-4D5C-9E03-957943CE0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1270" name="Group 11">
            <a:extLst>
              <a:ext uri="{FF2B5EF4-FFF2-40B4-BE49-F238E27FC236}">
                <a16:creationId xmlns:a16="http://schemas.microsoft.com/office/drawing/2014/main" id="{F3EB901B-7141-4DE1-B77E-0B66D4A1B45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1300" name="Rectangle 5">
              <a:extLst>
                <a:ext uri="{FF2B5EF4-FFF2-40B4-BE49-F238E27FC236}">
                  <a16:creationId xmlns:a16="http://schemas.microsoft.com/office/drawing/2014/main" id="{901A5D41-B5FC-4BA5-967F-08D28706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01" name="TextBox 8">
              <a:extLst>
                <a:ext uri="{FF2B5EF4-FFF2-40B4-BE49-F238E27FC236}">
                  <a16:creationId xmlns:a16="http://schemas.microsoft.com/office/drawing/2014/main" id="{D06B69CF-D927-4283-9CA1-0DBC53E87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302" name="TextBox 9">
              <a:extLst>
                <a:ext uri="{FF2B5EF4-FFF2-40B4-BE49-F238E27FC236}">
                  <a16:creationId xmlns:a16="http://schemas.microsoft.com/office/drawing/2014/main" id="{F07BEABF-50EA-4761-BEB2-2474AC95E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303" name="TextBox 10">
              <a:extLst>
                <a:ext uri="{FF2B5EF4-FFF2-40B4-BE49-F238E27FC236}">
                  <a16:creationId xmlns:a16="http://schemas.microsoft.com/office/drawing/2014/main" id="{5AF864F6-0C0E-439B-837C-C83FA50A5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1271" name="Group 12">
            <a:extLst>
              <a:ext uri="{FF2B5EF4-FFF2-40B4-BE49-F238E27FC236}">
                <a16:creationId xmlns:a16="http://schemas.microsoft.com/office/drawing/2014/main" id="{F86D6C3C-85AA-48E6-B79E-3F7C08D28DAA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1296" name="Rectangle 13">
              <a:extLst>
                <a:ext uri="{FF2B5EF4-FFF2-40B4-BE49-F238E27FC236}">
                  <a16:creationId xmlns:a16="http://schemas.microsoft.com/office/drawing/2014/main" id="{0BF049ED-9713-45CD-990F-C75B57C64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7" name="TextBox 14">
              <a:extLst>
                <a:ext uri="{FF2B5EF4-FFF2-40B4-BE49-F238E27FC236}">
                  <a16:creationId xmlns:a16="http://schemas.microsoft.com/office/drawing/2014/main" id="{01D8356A-78F6-4B42-8823-004BB5F14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8" name="TextBox 15">
              <a:extLst>
                <a:ext uri="{FF2B5EF4-FFF2-40B4-BE49-F238E27FC236}">
                  <a16:creationId xmlns:a16="http://schemas.microsoft.com/office/drawing/2014/main" id="{6F639186-57A5-4F01-B48B-5D8A85338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9" name="TextBox 16">
              <a:extLst>
                <a:ext uri="{FF2B5EF4-FFF2-40B4-BE49-F238E27FC236}">
                  <a16:creationId xmlns:a16="http://schemas.microsoft.com/office/drawing/2014/main" id="{F9496DA1-9DC9-4D39-97BD-5ADE829D4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2" name="TextBox 17">
            <a:extLst>
              <a:ext uri="{FF2B5EF4-FFF2-40B4-BE49-F238E27FC236}">
                <a16:creationId xmlns:a16="http://schemas.microsoft.com/office/drawing/2014/main" id="{F41463B6-21CF-48F2-97D0-0D61D22B7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3" name="TextBox 18">
            <a:extLst>
              <a:ext uri="{FF2B5EF4-FFF2-40B4-BE49-F238E27FC236}">
                <a16:creationId xmlns:a16="http://schemas.microsoft.com/office/drawing/2014/main" id="{8D8FF6C5-CBC2-4572-83F1-5A04EE22A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4" name="TextBox 19">
            <a:extLst>
              <a:ext uri="{FF2B5EF4-FFF2-40B4-BE49-F238E27FC236}">
                <a16:creationId xmlns:a16="http://schemas.microsoft.com/office/drawing/2014/main" id="{F1640583-FE3D-4763-A286-5142EDC59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5" name="TextBox 20">
            <a:extLst>
              <a:ext uri="{FF2B5EF4-FFF2-40B4-BE49-F238E27FC236}">
                <a16:creationId xmlns:a16="http://schemas.microsoft.com/office/drawing/2014/main" id="{458F69C1-8355-4FC1-BC97-88BBD2F9E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1276" name="Elbow Connector 27">
            <a:extLst>
              <a:ext uri="{FF2B5EF4-FFF2-40B4-BE49-F238E27FC236}">
                <a16:creationId xmlns:a16="http://schemas.microsoft.com/office/drawing/2014/main" id="{00DF7B37-8628-4C68-9DBE-763927EC28A0}"/>
              </a:ext>
            </a:extLst>
          </p:cNvPr>
          <p:cNvCxnSpPr>
            <a:cxnSpLocks noChangeShapeType="1"/>
            <a:stCxn id="11268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7" name="Elbow Connector 29">
            <a:extLst>
              <a:ext uri="{FF2B5EF4-FFF2-40B4-BE49-F238E27FC236}">
                <a16:creationId xmlns:a16="http://schemas.microsoft.com/office/drawing/2014/main" id="{92D9FCD8-1CA8-4757-9207-A0C7086B513C}"/>
              </a:ext>
            </a:extLst>
          </p:cNvPr>
          <p:cNvCxnSpPr>
            <a:cxnSpLocks noChangeShapeType="1"/>
            <a:stCxn id="11269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78" name="Group 50">
            <a:extLst>
              <a:ext uri="{FF2B5EF4-FFF2-40B4-BE49-F238E27FC236}">
                <a16:creationId xmlns:a16="http://schemas.microsoft.com/office/drawing/2014/main" id="{2AB0DE91-7CF6-432B-A1AF-B801B35C0017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1292" name="Rectangle 51">
              <a:extLst>
                <a:ext uri="{FF2B5EF4-FFF2-40B4-BE49-F238E27FC236}">
                  <a16:creationId xmlns:a16="http://schemas.microsoft.com/office/drawing/2014/main" id="{2CD99799-D478-4CF5-A446-1B28B1A1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3" name="TextBox 52">
              <a:extLst>
                <a:ext uri="{FF2B5EF4-FFF2-40B4-BE49-F238E27FC236}">
                  <a16:creationId xmlns:a16="http://schemas.microsoft.com/office/drawing/2014/main" id="{058F7EC3-2A96-42D0-8E8E-45822B4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4" name="TextBox 53">
              <a:extLst>
                <a:ext uri="{FF2B5EF4-FFF2-40B4-BE49-F238E27FC236}">
                  <a16:creationId xmlns:a16="http://schemas.microsoft.com/office/drawing/2014/main" id="{C0F452E3-4288-4505-B54F-AF4061EFA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5" name="TextBox 54">
              <a:extLst>
                <a:ext uri="{FF2B5EF4-FFF2-40B4-BE49-F238E27FC236}">
                  <a16:creationId xmlns:a16="http://schemas.microsoft.com/office/drawing/2014/main" id="{22A34EBB-8780-4C14-831D-11FDA60DE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9" name="Rectangle 57">
            <a:extLst>
              <a:ext uri="{FF2B5EF4-FFF2-40B4-BE49-F238E27FC236}">
                <a16:creationId xmlns:a16="http://schemas.microsoft.com/office/drawing/2014/main" id="{900E3BE5-0B30-4F11-8A1A-0ED463B69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1280" name="Elbow Connector 59">
            <a:extLst>
              <a:ext uri="{FF2B5EF4-FFF2-40B4-BE49-F238E27FC236}">
                <a16:creationId xmlns:a16="http://schemas.microsoft.com/office/drawing/2014/main" id="{D96F69B8-76D4-4A4B-93BA-9F628516F63B}"/>
              </a:ext>
            </a:extLst>
          </p:cNvPr>
          <p:cNvCxnSpPr>
            <a:cxnSpLocks noChangeShapeType="1"/>
            <a:stCxn id="11295" idx="3"/>
            <a:endCxn id="11279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1" name="Straight Arrow Connector 28">
            <a:extLst>
              <a:ext uri="{FF2B5EF4-FFF2-40B4-BE49-F238E27FC236}">
                <a16:creationId xmlns:a16="http://schemas.microsoft.com/office/drawing/2014/main" id="{5593328C-6D1D-48F6-BF61-359DBC894973}"/>
              </a:ext>
            </a:extLst>
          </p:cNvPr>
          <p:cNvCxnSpPr>
            <a:cxnSpLocks noChangeShapeType="1"/>
            <a:stCxn id="11293" idx="3"/>
            <a:endCxn id="1129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2" name="Straight Arrow Connector 60">
            <a:extLst>
              <a:ext uri="{FF2B5EF4-FFF2-40B4-BE49-F238E27FC236}">
                <a16:creationId xmlns:a16="http://schemas.microsoft.com/office/drawing/2014/main" id="{0EEFC625-4B9E-474E-A3F8-CCECA873B307}"/>
              </a:ext>
            </a:extLst>
          </p:cNvPr>
          <p:cNvCxnSpPr>
            <a:cxnSpLocks noChangeShapeType="1"/>
            <a:stCxn id="11298" idx="1"/>
            <a:endCxn id="1129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83" name="Group 74">
            <a:extLst>
              <a:ext uri="{FF2B5EF4-FFF2-40B4-BE49-F238E27FC236}">
                <a16:creationId xmlns:a16="http://schemas.microsoft.com/office/drawing/2014/main" id="{4B1B60E6-36FC-4681-AC4C-A38D654FF39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1288" name="Rectangle 75">
              <a:extLst>
                <a:ext uri="{FF2B5EF4-FFF2-40B4-BE49-F238E27FC236}">
                  <a16:creationId xmlns:a16="http://schemas.microsoft.com/office/drawing/2014/main" id="{B451FF97-5C89-4117-A511-8C227961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89" name="TextBox 76">
              <a:extLst>
                <a:ext uri="{FF2B5EF4-FFF2-40B4-BE49-F238E27FC236}">
                  <a16:creationId xmlns:a16="http://schemas.microsoft.com/office/drawing/2014/main" id="{DE552130-93BA-4F1D-A27E-7CB1999F7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0" name="TextBox 77">
              <a:extLst>
                <a:ext uri="{FF2B5EF4-FFF2-40B4-BE49-F238E27FC236}">
                  <a16:creationId xmlns:a16="http://schemas.microsoft.com/office/drawing/2014/main" id="{571EE597-19EE-4DBD-957C-1C8AA2F5A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1" name="TextBox 78">
              <a:extLst>
                <a:ext uri="{FF2B5EF4-FFF2-40B4-BE49-F238E27FC236}">
                  <a16:creationId xmlns:a16="http://schemas.microsoft.com/office/drawing/2014/main" id="{B92EE468-85FE-420C-BE85-4E95B8C00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84" name="Rectangle 79">
            <a:extLst>
              <a:ext uri="{FF2B5EF4-FFF2-40B4-BE49-F238E27FC236}">
                <a16:creationId xmlns:a16="http://schemas.microsoft.com/office/drawing/2014/main" id="{88A9AC6B-5C2E-48B1-9650-F3F38E35F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1285" name="Elbow Connector 80">
            <a:extLst>
              <a:ext uri="{FF2B5EF4-FFF2-40B4-BE49-F238E27FC236}">
                <a16:creationId xmlns:a16="http://schemas.microsoft.com/office/drawing/2014/main" id="{F5B6298B-94E4-4119-BEC1-B1759A91D574}"/>
              </a:ext>
            </a:extLst>
          </p:cNvPr>
          <p:cNvCxnSpPr>
            <a:cxnSpLocks noChangeShapeType="1"/>
            <a:stCxn id="11291" idx="3"/>
            <a:endCxn id="11284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6" name="TextBox 81">
            <a:extLst>
              <a:ext uri="{FF2B5EF4-FFF2-40B4-BE49-F238E27FC236}">
                <a16:creationId xmlns:a16="http://schemas.microsoft.com/office/drawing/2014/main" id="{9853A048-089D-40A9-9444-A7D8BF6D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1287" name="Straight Arrow Connector 82">
            <a:extLst>
              <a:ext uri="{FF2B5EF4-FFF2-40B4-BE49-F238E27FC236}">
                <a16:creationId xmlns:a16="http://schemas.microsoft.com/office/drawing/2014/main" id="{E7B487FE-CBC0-4EA8-8312-DA954F7434DE}"/>
              </a:ext>
            </a:extLst>
          </p:cNvPr>
          <p:cNvCxnSpPr>
            <a:cxnSpLocks noChangeShapeType="1"/>
            <a:stCxn id="11286" idx="3"/>
            <a:endCxn id="1129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23E9-AE60-41C0-A6FD-F9D7EDDA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B77B-1B26-429B-A55C-EC10B6E8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2292" name="TextBox 6">
            <a:extLst>
              <a:ext uri="{FF2B5EF4-FFF2-40B4-BE49-F238E27FC236}">
                <a16:creationId xmlns:a16="http://schemas.microsoft.com/office/drawing/2014/main" id="{E89A49D1-3181-4AAC-AB0D-EF455242A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2293" name="TextBox 7">
            <a:extLst>
              <a:ext uri="{FF2B5EF4-FFF2-40B4-BE49-F238E27FC236}">
                <a16:creationId xmlns:a16="http://schemas.microsoft.com/office/drawing/2014/main" id="{12E13FB2-DCDF-40F6-9D6C-8E4D29761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2294" name="Group 11">
            <a:extLst>
              <a:ext uri="{FF2B5EF4-FFF2-40B4-BE49-F238E27FC236}">
                <a16:creationId xmlns:a16="http://schemas.microsoft.com/office/drawing/2014/main" id="{A0C82A32-2E9E-4BD4-B4A6-A7D6328BCF1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2330" name="Rectangle 5">
              <a:extLst>
                <a:ext uri="{FF2B5EF4-FFF2-40B4-BE49-F238E27FC236}">
                  <a16:creationId xmlns:a16="http://schemas.microsoft.com/office/drawing/2014/main" id="{EFD5114D-F595-4986-8D99-13AC9027A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31" name="TextBox 8">
              <a:extLst>
                <a:ext uri="{FF2B5EF4-FFF2-40B4-BE49-F238E27FC236}">
                  <a16:creationId xmlns:a16="http://schemas.microsoft.com/office/drawing/2014/main" id="{6FC9C144-3702-4C29-A654-46A22B2E3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32" name="TextBox 9">
              <a:extLst>
                <a:ext uri="{FF2B5EF4-FFF2-40B4-BE49-F238E27FC236}">
                  <a16:creationId xmlns:a16="http://schemas.microsoft.com/office/drawing/2014/main" id="{F93855C9-C6AD-41BB-BA8E-8A8B926EB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33" name="TextBox 10">
              <a:extLst>
                <a:ext uri="{FF2B5EF4-FFF2-40B4-BE49-F238E27FC236}">
                  <a16:creationId xmlns:a16="http://schemas.microsoft.com/office/drawing/2014/main" id="{4399E154-EFA8-4D41-A703-DEFDDB5C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2295" name="Group 12">
            <a:extLst>
              <a:ext uri="{FF2B5EF4-FFF2-40B4-BE49-F238E27FC236}">
                <a16:creationId xmlns:a16="http://schemas.microsoft.com/office/drawing/2014/main" id="{6F885782-B2CD-4258-8E43-FA2BBC3ACD5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2326" name="Rectangle 13">
              <a:extLst>
                <a:ext uri="{FF2B5EF4-FFF2-40B4-BE49-F238E27FC236}">
                  <a16:creationId xmlns:a16="http://schemas.microsoft.com/office/drawing/2014/main" id="{5E7A2781-8A96-4228-B17B-A75946E0B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7" name="TextBox 14">
              <a:extLst>
                <a:ext uri="{FF2B5EF4-FFF2-40B4-BE49-F238E27FC236}">
                  <a16:creationId xmlns:a16="http://schemas.microsoft.com/office/drawing/2014/main" id="{8B30CBBC-1037-480C-9F00-251DC9A36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8" name="TextBox 15">
              <a:extLst>
                <a:ext uri="{FF2B5EF4-FFF2-40B4-BE49-F238E27FC236}">
                  <a16:creationId xmlns:a16="http://schemas.microsoft.com/office/drawing/2014/main" id="{861F4572-CA8B-4A26-A29D-DDE4155A5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9" name="TextBox 16">
              <a:extLst>
                <a:ext uri="{FF2B5EF4-FFF2-40B4-BE49-F238E27FC236}">
                  <a16:creationId xmlns:a16="http://schemas.microsoft.com/office/drawing/2014/main" id="{3885BD27-AB7A-4856-80C0-DDA880BAC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296" name="TextBox 17">
            <a:extLst>
              <a:ext uri="{FF2B5EF4-FFF2-40B4-BE49-F238E27FC236}">
                <a16:creationId xmlns:a16="http://schemas.microsoft.com/office/drawing/2014/main" id="{9D2BBE43-B5B8-405D-B857-67C3F1DC6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7" name="TextBox 18">
            <a:extLst>
              <a:ext uri="{FF2B5EF4-FFF2-40B4-BE49-F238E27FC236}">
                <a16:creationId xmlns:a16="http://schemas.microsoft.com/office/drawing/2014/main" id="{BB447AC4-DDF2-406F-A781-89E057B0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8" name="TextBox 19">
            <a:extLst>
              <a:ext uri="{FF2B5EF4-FFF2-40B4-BE49-F238E27FC236}">
                <a16:creationId xmlns:a16="http://schemas.microsoft.com/office/drawing/2014/main" id="{A3144E66-405B-47B9-8216-7988668BC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9" name="TextBox 20">
            <a:extLst>
              <a:ext uri="{FF2B5EF4-FFF2-40B4-BE49-F238E27FC236}">
                <a16:creationId xmlns:a16="http://schemas.microsoft.com/office/drawing/2014/main" id="{D0F8807C-41E5-4755-900E-771FC86D4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2300" name="Elbow Connector 27">
            <a:extLst>
              <a:ext uri="{FF2B5EF4-FFF2-40B4-BE49-F238E27FC236}">
                <a16:creationId xmlns:a16="http://schemas.microsoft.com/office/drawing/2014/main" id="{C5BD057D-5D2E-49E4-A785-51CEC8FC8D31}"/>
              </a:ext>
            </a:extLst>
          </p:cNvPr>
          <p:cNvCxnSpPr>
            <a:cxnSpLocks noChangeShapeType="1"/>
            <a:stCxn id="12292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1" name="Elbow Connector 29">
            <a:extLst>
              <a:ext uri="{FF2B5EF4-FFF2-40B4-BE49-F238E27FC236}">
                <a16:creationId xmlns:a16="http://schemas.microsoft.com/office/drawing/2014/main" id="{5B1340CE-C6F9-4BB6-9AB0-9AD56DD2DF20}"/>
              </a:ext>
            </a:extLst>
          </p:cNvPr>
          <p:cNvCxnSpPr>
            <a:cxnSpLocks noChangeShapeType="1"/>
            <a:stCxn id="12293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2" name="Group 50">
            <a:extLst>
              <a:ext uri="{FF2B5EF4-FFF2-40B4-BE49-F238E27FC236}">
                <a16:creationId xmlns:a16="http://schemas.microsoft.com/office/drawing/2014/main" id="{99469AAC-92FC-4002-9737-8E8D2B80182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2322" name="Rectangle 51">
              <a:extLst>
                <a:ext uri="{FF2B5EF4-FFF2-40B4-BE49-F238E27FC236}">
                  <a16:creationId xmlns:a16="http://schemas.microsoft.com/office/drawing/2014/main" id="{3983F5CC-3761-4C46-B5ED-48E246351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3" name="TextBox 52">
              <a:extLst>
                <a:ext uri="{FF2B5EF4-FFF2-40B4-BE49-F238E27FC236}">
                  <a16:creationId xmlns:a16="http://schemas.microsoft.com/office/drawing/2014/main" id="{1757B4C9-0A2A-45DD-8D49-23B211C3B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4" name="TextBox 53">
              <a:extLst>
                <a:ext uri="{FF2B5EF4-FFF2-40B4-BE49-F238E27FC236}">
                  <a16:creationId xmlns:a16="http://schemas.microsoft.com/office/drawing/2014/main" id="{61631268-6919-4F46-91B5-F062DAD32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5" name="TextBox 54">
              <a:extLst>
                <a:ext uri="{FF2B5EF4-FFF2-40B4-BE49-F238E27FC236}">
                  <a16:creationId xmlns:a16="http://schemas.microsoft.com/office/drawing/2014/main" id="{C5970D27-D376-4A93-A8E9-D5390BFAA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03" name="Rectangle 57">
            <a:extLst>
              <a:ext uri="{FF2B5EF4-FFF2-40B4-BE49-F238E27FC236}">
                <a16:creationId xmlns:a16="http://schemas.microsoft.com/office/drawing/2014/main" id="{8F2F0187-4532-4990-B419-66713242C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2304" name="Elbow Connector 59">
            <a:extLst>
              <a:ext uri="{FF2B5EF4-FFF2-40B4-BE49-F238E27FC236}">
                <a16:creationId xmlns:a16="http://schemas.microsoft.com/office/drawing/2014/main" id="{8583F0DF-36D4-47DF-B782-042432DA9827}"/>
              </a:ext>
            </a:extLst>
          </p:cNvPr>
          <p:cNvCxnSpPr>
            <a:cxnSpLocks noChangeShapeType="1"/>
            <a:stCxn id="12325" idx="3"/>
            <a:endCxn id="12303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5" name="Straight Arrow Connector 28">
            <a:extLst>
              <a:ext uri="{FF2B5EF4-FFF2-40B4-BE49-F238E27FC236}">
                <a16:creationId xmlns:a16="http://schemas.microsoft.com/office/drawing/2014/main" id="{4A90FDB8-640C-4EEF-98D1-8EF4363FB765}"/>
              </a:ext>
            </a:extLst>
          </p:cNvPr>
          <p:cNvCxnSpPr>
            <a:cxnSpLocks noChangeShapeType="1"/>
            <a:stCxn id="12323" idx="3"/>
            <a:endCxn id="1232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6" name="Straight Arrow Connector 60">
            <a:extLst>
              <a:ext uri="{FF2B5EF4-FFF2-40B4-BE49-F238E27FC236}">
                <a16:creationId xmlns:a16="http://schemas.microsoft.com/office/drawing/2014/main" id="{F2FE4D34-1089-4A38-9BC9-C62F9364050A}"/>
              </a:ext>
            </a:extLst>
          </p:cNvPr>
          <p:cNvCxnSpPr>
            <a:cxnSpLocks noChangeShapeType="1"/>
            <a:stCxn id="12328" idx="1"/>
            <a:endCxn id="1232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7" name="TextBox 71">
            <a:extLst>
              <a:ext uri="{FF2B5EF4-FFF2-40B4-BE49-F238E27FC236}">
                <a16:creationId xmlns:a16="http://schemas.microsoft.com/office/drawing/2014/main" id="{90781C33-15F7-4190-8BB7-D45BBF4F8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4" y="22098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succ:</a:t>
            </a:r>
          </a:p>
        </p:txBody>
      </p:sp>
      <p:cxnSp>
        <p:nvCxnSpPr>
          <p:cNvPr id="12308" name="Elbow Connector 69">
            <a:extLst>
              <a:ext uri="{FF2B5EF4-FFF2-40B4-BE49-F238E27FC236}">
                <a16:creationId xmlns:a16="http://schemas.microsoft.com/office/drawing/2014/main" id="{D6E5846C-76E0-4BA3-80CD-0FE8A4A5E454}"/>
              </a:ext>
            </a:extLst>
          </p:cNvPr>
          <p:cNvCxnSpPr>
            <a:cxnSpLocks noChangeShapeType="1"/>
            <a:stCxn id="12307" idx="3"/>
          </p:cNvCxnSpPr>
          <p:nvPr/>
        </p:nvCxnSpPr>
        <p:spPr bwMode="auto">
          <a:xfrm>
            <a:off x="5722938" y="2379664"/>
            <a:ext cx="220662" cy="6683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9" name="Group 74">
            <a:extLst>
              <a:ext uri="{FF2B5EF4-FFF2-40B4-BE49-F238E27FC236}">
                <a16:creationId xmlns:a16="http://schemas.microsoft.com/office/drawing/2014/main" id="{AA686667-BA13-4207-B606-5275F8FD713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2318" name="Rectangle 75">
              <a:extLst>
                <a:ext uri="{FF2B5EF4-FFF2-40B4-BE49-F238E27FC236}">
                  <a16:creationId xmlns:a16="http://schemas.microsoft.com/office/drawing/2014/main" id="{2FFD3266-7573-48B8-A98C-8C5564D6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19" name="TextBox 76">
              <a:extLst>
                <a:ext uri="{FF2B5EF4-FFF2-40B4-BE49-F238E27FC236}">
                  <a16:creationId xmlns:a16="http://schemas.microsoft.com/office/drawing/2014/main" id="{83FFC310-4B2B-4D6E-BE5B-78BF39DB2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0" name="TextBox 77">
              <a:extLst>
                <a:ext uri="{FF2B5EF4-FFF2-40B4-BE49-F238E27FC236}">
                  <a16:creationId xmlns:a16="http://schemas.microsoft.com/office/drawing/2014/main" id="{A4C2023C-D41B-449E-888E-6F2573013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1" name="TextBox 78">
              <a:extLst>
                <a:ext uri="{FF2B5EF4-FFF2-40B4-BE49-F238E27FC236}">
                  <a16:creationId xmlns:a16="http://schemas.microsoft.com/office/drawing/2014/main" id="{F51D6C27-51BC-405A-A8A8-F61944EAD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10" name="Rectangle 79">
            <a:extLst>
              <a:ext uri="{FF2B5EF4-FFF2-40B4-BE49-F238E27FC236}">
                <a16:creationId xmlns:a16="http://schemas.microsoft.com/office/drawing/2014/main" id="{0853AE27-C900-4731-B527-DD6C68E3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2311" name="Elbow Connector 80">
            <a:extLst>
              <a:ext uri="{FF2B5EF4-FFF2-40B4-BE49-F238E27FC236}">
                <a16:creationId xmlns:a16="http://schemas.microsoft.com/office/drawing/2014/main" id="{823D64D6-B74C-4A6C-A28D-BA9DF49EDA5E}"/>
              </a:ext>
            </a:extLst>
          </p:cNvPr>
          <p:cNvCxnSpPr>
            <a:cxnSpLocks noChangeShapeType="1"/>
            <a:stCxn id="12321" idx="3"/>
            <a:endCxn id="12310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2" name="TextBox 81">
            <a:extLst>
              <a:ext uri="{FF2B5EF4-FFF2-40B4-BE49-F238E27FC236}">
                <a16:creationId xmlns:a16="http://schemas.microsoft.com/office/drawing/2014/main" id="{319416FC-B3AC-4AFC-98E7-BBD248746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2313" name="Straight Arrow Connector 82">
            <a:extLst>
              <a:ext uri="{FF2B5EF4-FFF2-40B4-BE49-F238E27FC236}">
                <a16:creationId xmlns:a16="http://schemas.microsoft.com/office/drawing/2014/main" id="{A1F38D6C-CF2B-47F1-A50D-79FFB2603AE8}"/>
              </a:ext>
            </a:extLst>
          </p:cNvPr>
          <p:cNvCxnSpPr>
            <a:cxnSpLocks noChangeShapeType="1"/>
            <a:stCxn id="12312" idx="3"/>
            <a:endCxn id="1232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4" name="Elbow Connector 87">
            <a:extLst>
              <a:ext uri="{FF2B5EF4-FFF2-40B4-BE49-F238E27FC236}">
                <a16:creationId xmlns:a16="http://schemas.microsoft.com/office/drawing/2014/main" id="{F9C15DD6-1E28-43E6-B959-34BC599F226A}"/>
              </a:ext>
            </a:extLst>
          </p:cNvPr>
          <p:cNvCxnSpPr>
            <a:cxnSpLocks noChangeShapeType="1"/>
            <a:stCxn id="12331" idx="3"/>
            <a:endCxn id="12319" idx="1"/>
          </p:cNvCxnSpPr>
          <p:nvPr/>
        </p:nvCxnSpPr>
        <p:spPr bwMode="auto">
          <a:xfrm>
            <a:off x="3490914" y="3141663"/>
            <a:ext cx="7762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5" name="Elbow Connector 89">
            <a:extLst>
              <a:ext uri="{FF2B5EF4-FFF2-40B4-BE49-F238E27FC236}">
                <a16:creationId xmlns:a16="http://schemas.microsoft.com/office/drawing/2014/main" id="{C6FD4461-3FF7-447A-A617-EAB394626B98}"/>
              </a:ext>
            </a:extLst>
          </p:cNvPr>
          <p:cNvCxnSpPr>
            <a:cxnSpLocks noChangeShapeType="1"/>
            <a:stCxn id="12320" idx="1"/>
            <a:endCxn id="12330" idx="2"/>
          </p:cNvCxnSpPr>
          <p:nvPr/>
        </p:nvCxnSpPr>
        <p:spPr bwMode="auto">
          <a:xfrm rot="10800000">
            <a:off x="3314700" y="3733800"/>
            <a:ext cx="1181100" cy="12017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6" name="Elbow Connector 94">
            <a:extLst>
              <a:ext uri="{FF2B5EF4-FFF2-40B4-BE49-F238E27FC236}">
                <a16:creationId xmlns:a16="http://schemas.microsoft.com/office/drawing/2014/main" id="{0C2DB4C1-CCF9-44A8-B8A3-909DC887CCF9}"/>
              </a:ext>
            </a:extLst>
          </p:cNvPr>
          <p:cNvCxnSpPr>
            <a:cxnSpLocks noChangeShapeType="1"/>
            <a:stCxn id="12319" idx="3"/>
            <a:endCxn id="12323" idx="1"/>
          </p:cNvCxnSpPr>
          <p:nvPr/>
        </p:nvCxnSpPr>
        <p:spPr bwMode="auto">
          <a:xfrm flipV="1">
            <a:off x="4862514" y="3141663"/>
            <a:ext cx="7000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7" name="Elbow Connector 96">
            <a:extLst>
              <a:ext uri="{FF2B5EF4-FFF2-40B4-BE49-F238E27FC236}">
                <a16:creationId xmlns:a16="http://schemas.microsoft.com/office/drawing/2014/main" id="{C9A3238D-C9D2-4536-A2D1-B07E2BD4876B}"/>
              </a:ext>
            </a:extLst>
          </p:cNvPr>
          <p:cNvCxnSpPr>
            <a:cxnSpLocks noChangeShapeType="1"/>
            <a:stCxn id="12324" idx="1"/>
            <a:endCxn id="12318" idx="3"/>
          </p:cNvCxnSpPr>
          <p:nvPr/>
        </p:nvCxnSpPr>
        <p:spPr bwMode="auto">
          <a:xfrm rot="10800000" flipV="1">
            <a:off x="5105400" y="3335338"/>
            <a:ext cx="685800" cy="1655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253787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B104-F419-4757-A375-F7E337C5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5177-C04E-47A4-AA0C-E828604B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search- find if a given item is in a list</a:t>
            </a:r>
          </a:p>
        </p:txBody>
      </p:sp>
    </p:spTree>
    <p:extLst>
      <p:ext uri="{BB962C8B-B14F-4D97-AF65-F5344CB8AC3E}">
        <p14:creationId xmlns:p14="http://schemas.microsoft.com/office/powerpoint/2010/main" val="895447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sequential access to a data structure</a:t>
            </a:r>
          </a:p>
          <a:p>
            <a:r>
              <a:rPr lang="en-US" dirty="0"/>
              <a:t>next, </a:t>
            </a:r>
            <a:r>
              <a:rPr lang="en-US" dirty="0" err="1"/>
              <a:t>hasNext</a:t>
            </a:r>
            <a:r>
              <a:rPr lang="en-US" dirty="0"/>
              <a:t>, </a:t>
            </a:r>
            <a:r>
              <a:rPr lang="en-US" dirty="0" err="1"/>
              <a:t>prev</a:t>
            </a:r>
            <a:r>
              <a:rPr lang="en-US" dirty="0"/>
              <a:t>, </a:t>
            </a:r>
            <a:r>
              <a:rPr lang="en-US" dirty="0" err="1"/>
              <a:t>hasPrev</a:t>
            </a:r>
            <a:r>
              <a:rPr lang="en-US" dirty="0"/>
              <a:t>, insert, remove</a:t>
            </a:r>
          </a:p>
          <a:p>
            <a:r>
              <a:rPr lang="en-US" dirty="0"/>
              <a:t>Conceptually, it is pointing at a spot between two elements</a:t>
            </a:r>
          </a:p>
          <a:p>
            <a:r>
              <a:rPr lang="en-US" dirty="0"/>
              <a:t>Iterator, </a:t>
            </a:r>
            <a:r>
              <a:rPr lang="en-US" dirty="0" err="1"/>
              <a:t>Iterable</a:t>
            </a:r>
            <a:r>
              <a:rPr lang="en-US" dirty="0"/>
              <a:t> (</a:t>
            </a:r>
            <a:r>
              <a:rPr lang="en-US" dirty="0" err="1"/>
              <a:t>getIterator</a:t>
            </a:r>
            <a:r>
              <a:rPr lang="en-US" dirty="0"/>
              <a:t>), </a:t>
            </a:r>
          </a:p>
        </p:txBody>
      </p:sp>
    </p:spTree>
    <p:extLst>
      <p:ext uri="{BB962C8B-B14F-4D97-AF65-F5344CB8AC3E}">
        <p14:creationId xmlns:p14="http://schemas.microsoft.com/office/powerpoint/2010/main" val="13369260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D525-4B74-4AE7-8AD6-D31E4B52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driving trash 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3BD9-D66B-4423-8D17-C26958E2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7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37A1-1C58-4D0B-A2FB-30018DBD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B966-6D94-4674-BE31-DD19DBB2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IS NOT A BEST CASE</a:t>
            </a:r>
          </a:p>
          <a:p>
            <a:r>
              <a:rPr lang="en-US" dirty="0"/>
              <a:t>Average case</a:t>
            </a:r>
          </a:p>
          <a:p>
            <a:r>
              <a:rPr lang="en-US" dirty="0"/>
              <a:t>Base case of even or odd for palindrome.  </a:t>
            </a:r>
          </a:p>
          <a:p>
            <a:r>
              <a:rPr lang="en-US" dirty="0"/>
              <a:t>palindrome string that is long enough to reach the recursive call.</a:t>
            </a:r>
          </a:p>
        </p:txBody>
      </p:sp>
    </p:spTree>
    <p:extLst>
      <p:ext uri="{BB962C8B-B14F-4D97-AF65-F5344CB8AC3E}">
        <p14:creationId xmlns:p14="http://schemas.microsoft.com/office/powerpoint/2010/main" val="15618128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B954-92CB-4C56-9D6C-F5719753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B134-30D0-407B-8221-7EB6846C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a. T / F If A ∈ O(n) then A ∈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b. T / F If A ∈ O(n lg n) then A ∈ Ο(lg n).</a:t>
            </a:r>
          </a:p>
          <a:p>
            <a:r>
              <a:rPr lang="en-US" dirty="0"/>
              <a:t>c. T / F If A ∈ Ω(n lg n) then A ∈ Ω(lg n).</a:t>
            </a:r>
          </a:p>
          <a:p>
            <a:r>
              <a:rPr lang="en-US" dirty="0"/>
              <a:t>d. T / F If A ∈ Ω(n</a:t>
            </a:r>
            <a:r>
              <a:rPr lang="en-US" baseline="30000" dirty="0"/>
              <a:t>2</a:t>
            </a:r>
            <a:r>
              <a:rPr lang="en-US" dirty="0"/>
              <a:t>) then A ∈ Ο(n).</a:t>
            </a:r>
          </a:p>
          <a:p>
            <a:r>
              <a:rPr lang="en-US" dirty="0"/>
              <a:t>e. T / F If A ∈ O(n) then A ∈ Ω(lg n).</a:t>
            </a:r>
          </a:p>
          <a:p>
            <a:r>
              <a:rPr lang="en-US" dirty="0"/>
              <a:t>f. T / F A ∈ Ω(1).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53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3CB4-9C90-42BD-BB22-B2483B48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207B-A8AC-464C-ACE0-F56E8483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g. T / F If A ∈ Θ(</a:t>
            </a:r>
            <a:r>
              <a:rPr lang="en-US" dirty="0" err="1"/>
              <a:t>nlg</a:t>
            </a:r>
            <a:r>
              <a:rPr lang="en-US" dirty="0"/>
              <a:t> n) then A ∈ Ω(n) ∩ Ο(n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h. T / F If A ∈ O(n) it will always be slower than B ∈ O(lg n) when run on the same input.</a:t>
            </a:r>
          </a:p>
          <a:p>
            <a:r>
              <a:rPr lang="en-US" dirty="0" err="1"/>
              <a:t>i</a:t>
            </a:r>
            <a:r>
              <a:rPr lang="en-US" dirty="0"/>
              <a:t>. T / F If A ∈ Θ(n) and B ∈ Ω(n</a:t>
            </a:r>
            <a:r>
              <a:rPr lang="en-US" baseline="30000" dirty="0"/>
              <a:t>2</a:t>
            </a:r>
            <a:r>
              <a:rPr lang="en-US" dirty="0"/>
              <a:t>) then there is guaranteed to be an instance of the problem for which A is faster than B.</a:t>
            </a:r>
          </a:p>
          <a:p>
            <a:r>
              <a:rPr lang="en-US" dirty="0"/>
              <a:t>j. T / F If A ∈ Θ(n) and B ∈ Ω(lg n) then there is guaranteed to be an instance of the problem for which B is faster than A.</a:t>
            </a:r>
          </a:p>
          <a:p>
            <a:r>
              <a:rPr lang="en-US" dirty="0"/>
              <a:t>k. T / F If A ∈ Ω(</a:t>
            </a:r>
            <a:r>
              <a:rPr lang="en-US" dirty="0" err="1"/>
              <a:t>nlg</a:t>
            </a:r>
            <a:r>
              <a:rPr lang="en-US" dirty="0"/>
              <a:t> n) and B ∈ O(n) then there is guaranteed to be an instance of the problem for which B is faster than A.</a:t>
            </a:r>
          </a:p>
          <a:p>
            <a:r>
              <a:rPr lang="en-US" dirty="0"/>
              <a:t>l. T / F If A ∈ Θ(n2) and B ∈ Θ(n) then B will always be faster than 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65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0C8F-7E09-425C-8B08-9A17C08E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stack with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84DC-ABC3-4F32-9537-1E1F136A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119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7C6A-2E3F-4D42-908D-61C5B690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A1146-A9FA-497E-948B-D3D5BE2AA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39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4D8F-8D64-44E6-B8A1-667265D2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1C9D-A363-4ED1-B598-4311A871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backtracking </a:t>
            </a:r>
          </a:p>
        </p:txBody>
      </p:sp>
    </p:spTree>
    <p:extLst>
      <p:ext uri="{BB962C8B-B14F-4D97-AF65-F5344CB8AC3E}">
        <p14:creationId xmlns:p14="http://schemas.microsoft.com/office/powerpoint/2010/main" val="30457774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5C05-62D2-420C-8FB3-B355AF9D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7F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A781-A61A-4A11-A336-B891E2F2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Test case 18 is k=0, 50000 4s</a:t>
            </a:r>
          </a:p>
          <a:p>
            <a:r>
              <a:rPr lang="en-US" sz="2000" dirty="0"/>
              <a:t>Concurrent modification on lists</a:t>
            </a:r>
          </a:p>
        </p:txBody>
      </p:sp>
      <p:pic>
        <p:nvPicPr>
          <p:cNvPr id="1028" name="Picture 4" descr="https://lh3.googleusercontent.com/LQNVD0uPrxTiN98Xc3IAg3tsj8orAKx2kaxB0hWIhdsvkARvkTbzKEeFVc0tw5xgLt-Hn8C-tMsspmuXZgMpLvtNFOMbRO4rguhd9KPpLt9JjrUVmHgp7pghSIm7CrBP2nnAP4vGs-2hzAWkRMVgFC9LJio9PUe8yfBefJbwIhI6Na-giSGBps72J68xFV58sUSBgcqo1HVh1MO-9F8oBsyz-RC2pxMlcJ3DnLfaRI5lhgPaWPfjLsQy84RJfFXM4hk-CMblJkavQlpwbnKvA9JIJ_OkbnWtBGmuuUm6JTtHfQw7FNdtDZs4iMGgLCAonDXcdBC-5RkJhCsGtGSAvETGP8eYGcJ7zFBdfCCKtRbv74On4gAY_yeroC0B3T8-nm3cKRqK0P7YRipL3559B15-sIk6kJWGrhZgZsPvrSBicSwmEarwhVTLtp-_hb7qEsFc7P1XyEn4Mvff4W6tgNKSmW2aI2KufA59wXVG5PLoUaT_EqN6Kls8AuwxXqMobcfLLpl8SbPJ2OpDqbXl_y3Et30xM8WSJY6vz-W61r_eGDr9Ja6q0h912WZEIPlMkVLvIyxBicLhfZd0NN10hKus7zVj8aIqg5ltWFyvyNk0RP_1WbDmd8BwAGjkCZ0vBQEeSMfqJl5tgLvKkcTOFLeNj5DlvoL0aQHZVmUdTG9lofmX=w546-h969-no">
            <a:extLst>
              <a:ext uri="{FF2B5EF4-FFF2-40B4-BE49-F238E27FC236}">
                <a16:creationId xmlns:a16="http://schemas.microsoft.com/office/drawing/2014/main" id="{A2B37D96-665F-4B33-9AB2-F3A635C2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9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D37D-2FBE-421A-A472-0035B9F4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7C2D2-E6AC-4498-8992-1FF60FA1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 maze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-x--</a:t>
            </a:r>
          </a:p>
          <a:p>
            <a:pPr marL="0" indent="0">
              <a:buNone/>
            </a:pPr>
            <a:r>
              <a:rPr lang="en-US" dirty="0"/>
              <a:t>S--X</a:t>
            </a:r>
          </a:p>
          <a:p>
            <a:pPr marL="0" indent="0">
              <a:buNone/>
            </a:pPr>
            <a:r>
              <a:rPr lang="en-US" dirty="0"/>
              <a:t>-X-E</a:t>
            </a:r>
          </a:p>
          <a:p>
            <a:r>
              <a:rPr lang="en-US" dirty="0"/>
              <a:t>Red is X, black is -, aces are start and end</a:t>
            </a:r>
          </a:p>
          <a:p>
            <a:r>
              <a:rPr lang="en-US" dirty="0"/>
              <a:t>Up, down, left, right</a:t>
            </a:r>
          </a:p>
        </p:txBody>
      </p:sp>
    </p:spTree>
    <p:extLst>
      <p:ext uri="{BB962C8B-B14F-4D97-AF65-F5344CB8AC3E}">
        <p14:creationId xmlns:p14="http://schemas.microsoft.com/office/powerpoint/2010/main" val="1356114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95FB3360-3A5C-49F0-BB3F-9AE21E71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0"/>
            <a:ext cx="55054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0F0605-656A-481D-8BC2-75E30F7D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Some Tree Structures</a:t>
            </a:r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B130EDAB-6879-4DD6-8DCE-8232A8B0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4038600"/>
            <a:ext cx="28098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>
            <a:extLst>
              <a:ext uri="{FF2B5EF4-FFF2-40B4-BE49-F238E27FC236}">
                <a16:creationId xmlns:a16="http://schemas.microsoft.com/office/drawing/2014/main" id="{C3A9C611-5C69-4AE9-A559-AA5F6AFC1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32956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0957C8AD-E1BB-4767-86E5-637AC63B5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62400"/>
            <a:ext cx="4495800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B83B0F7-344B-4699-9D86-643273B3C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805825C-C7F4-4791-8A55-5FED391C8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3716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A binary tree is a tree with: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Nodes that have 0, 1 or 2 children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Children are distinguishable: left / right</a:t>
            </a:r>
          </a:p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Some binary trees:</a:t>
            </a:r>
          </a:p>
          <a:p>
            <a:pPr lvl="1">
              <a:buFont typeface="Wingdings" charset="0"/>
              <a:buChar char="ü"/>
              <a:defRPr/>
            </a:pPr>
            <a:endParaRPr lang="en-US" dirty="0">
              <a:ea typeface="+mn-ea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3D5AEF5-F28D-4707-A3C6-C04C56E07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71900"/>
            <a:ext cx="2755900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7">
            <a:extLst>
              <a:ext uri="{FF2B5EF4-FFF2-40B4-BE49-F238E27FC236}">
                <a16:creationId xmlns:a16="http://schemas.microsoft.com/office/drawing/2014/main" id="{E55B9D74-AAAE-43D1-ADAB-83E79BF3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71900"/>
            <a:ext cx="30607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C7EA903A-9BAB-4702-B983-0DEF0E6D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0" y="3771900"/>
            <a:ext cx="25781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77289B49-584A-49D0-980C-0FF6DAE2F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Tree Terminology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6AED8FA-45F1-4750-A4C0-BF3B61307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4114800" cy="45720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Char char="Ø"/>
              <a:defRPr/>
            </a:pPr>
            <a:r>
              <a:rPr lang="en-US" sz="2400" dirty="0"/>
              <a:t>Nodes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Root / leaf / internal nodes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Node Degree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Tree </a:t>
            </a:r>
            <a:r>
              <a:rPr lang="en-US" sz="2000" dirty="0" err="1"/>
              <a:t>Arity</a:t>
            </a:r>
            <a:endParaRPr lang="en-US" sz="2000" dirty="0"/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Edges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Ancestors / Descendants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sz="1600" dirty="0"/>
              <a:t>Parents / children / siblings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Paths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Path / path length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Node depth / Node level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Tree height / Tree width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Full / Complete Tree</a:t>
            </a:r>
          </a:p>
          <a:p>
            <a:pPr>
              <a:buFont typeface="Wingdings" charset="0"/>
              <a:buChar char="Ø"/>
              <a:defRPr/>
            </a:pPr>
            <a:endParaRPr lang="en-US" dirty="0"/>
          </a:p>
        </p:txBody>
      </p:sp>
      <p:grpSp>
        <p:nvGrpSpPr>
          <p:cNvPr id="10244" name="Group 15">
            <a:extLst>
              <a:ext uri="{FF2B5EF4-FFF2-40B4-BE49-F238E27FC236}">
                <a16:creationId xmlns:a16="http://schemas.microsoft.com/office/drawing/2014/main" id="{47EE688B-8965-4D1A-A5F9-C4D515BE3141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0245" name="Picture 4">
              <a:extLst>
                <a:ext uri="{FF2B5EF4-FFF2-40B4-BE49-F238E27FC236}">
                  <a16:creationId xmlns:a16="http://schemas.microsoft.com/office/drawing/2014/main" id="{1D528C7D-5B1E-411E-8F09-7B829DE04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6" name="Text Box 5">
              <a:extLst>
                <a:ext uri="{FF2B5EF4-FFF2-40B4-BE49-F238E27FC236}">
                  <a16:creationId xmlns:a16="http://schemas.microsoft.com/office/drawing/2014/main" id="{8FC9BEBF-81A4-4FD9-AE31-D72DBE38E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0247" name="Text Box 6">
              <a:extLst>
                <a:ext uri="{FF2B5EF4-FFF2-40B4-BE49-F238E27FC236}">
                  <a16:creationId xmlns:a16="http://schemas.microsoft.com/office/drawing/2014/main" id="{31D6B068-5202-424A-A1B5-FCEBFA180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0248" name="Text Box 7">
              <a:extLst>
                <a:ext uri="{FF2B5EF4-FFF2-40B4-BE49-F238E27FC236}">
                  <a16:creationId xmlns:a16="http://schemas.microsoft.com/office/drawing/2014/main" id="{C435AB1A-F0CB-4746-993E-DBD15FE09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0249" name="Text Box 8">
              <a:extLst>
                <a:ext uri="{FF2B5EF4-FFF2-40B4-BE49-F238E27FC236}">
                  <a16:creationId xmlns:a16="http://schemas.microsoft.com/office/drawing/2014/main" id="{7910BFF0-BF70-44DE-97E2-4D477B7A9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0250" name="Text Box 9">
              <a:extLst>
                <a:ext uri="{FF2B5EF4-FFF2-40B4-BE49-F238E27FC236}">
                  <a16:creationId xmlns:a16="http://schemas.microsoft.com/office/drawing/2014/main" id="{21D9BC5C-CE3E-4038-8C6D-4E7FD4D9E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0251" name="Text Box 10">
              <a:extLst>
                <a:ext uri="{FF2B5EF4-FFF2-40B4-BE49-F238E27FC236}">
                  <a16:creationId xmlns:a16="http://schemas.microsoft.com/office/drawing/2014/main" id="{AD9C994C-5767-459A-BB76-22E7CD64F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0252" name="Text Box 11">
              <a:extLst>
                <a:ext uri="{FF2B5EF4-FFF2-40B4-BE49-F238E27FC236}">
                  <a16:creationId xmlns:a16="http://schemas.microsoft.com/office/drawing/2014/main" id="{BB7AD666-737A-4909-A5F6-72BA722FA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0253" name="Text Box 12">
              <a:extLst>
                <a:ext uri="{FF2B5EF4-FFF2-40B4-BE49-F238E27FC236}">
                  <a16:creationId xmlns:a16="http://schemas.microsoft.com/office/drawing/2014/main" id="{C519B8EA-E296-4B10-B26B-567E6786E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0254" name="Text Box 13">
              <a:extLst>
                <a:ext uri="{FF2B5EF4-FFF2-40B4-BE49-F238E27FC236}">
                  <a16:creationId xmlns:a16="http://schemas.microsoft.com/office/drawing/2014/main" id="{E5C2813A-2479-4091-AA66-0E346D738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0255" name="Text Box 14">
              <a:extLst>
                <a:ext uri="{FF2B5EF4-FFF2-40B4-BE49-F238E27FC236}">
                  <a16:creationId xmlns:a16="http://schemas.microsoft.com/office/drawing/2014/main" id="{B4F13D00-2FA5-4018-8111-6EA04195B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599E4EF7-13F6-45E3-8DA3-01522A11B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Recursive View of Binary Trees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1B1608D-E300-4DD8-ADE7-A1FD42F2C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>
                <a:ea typeface="+mn-ea"/>
              </a:rPr>
              <a:t>Binary trees have a recursive structure.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>
                <a:ea typeface="+mn-ea"/>
              </a:rPr>
              <a:t>For any node in the tree, its left and right children (if any) are the root of a smaller binary tree.</a:t>
            </a:r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3107F5D0-6497-4284-A50A-BD1BA88A19AC}"/>
              </a:ext>
            </a:extLst>
          </p:cNvPr>
          <p:cNvGrpSpPr>
            <a:grpSpLocks/>
          </p:cNvGrpSpPr>
          <p:nvPr/>
        </p:nvGrpSpPr>
        <p:grpSpPr bwMode="auto">
          <a:xfrm>
            <a:off x="4667250" y="3500438"/>
            <a:ext cx="3060700" cy="2628900"/>
            <a:chOff x="3552" y="1632"/>
            <a:chExt cx="1928" cy="1656"/>
          </a:xfrm>
        </p:grpSpPr>
        <p:pic>
          <p:nvPicPr>
            <p:cNvPr id="14345" name="Picture 5">
              <a:extLst>
                <a:ext uri="{FF2B5EF4-FFF2-40B4-BE49-F238E27FC236}">
                  <a16:creationId xmlns:a16="http://schemas.microsoft.com/office/drawing/2014/main" id="{86104C75-183D-4091-97FB-EDC8E07329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46" name="Text Box 6">
              <a:extLst>
                <a:ext uri="{FF2B5EF4-FFF2-40B4-BE49-F238E27FC236}">
                  <a16:creationId xmlns:a16="http://schemas.microsoft.com/office/drawing/2014/main" id="{70EA8182-B382-4262-B365-CFC788EA4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4347" name="Text Box 7">
              <a:extLst>
                <a:ext uri="{FF2B5EF4-FFF2-40B4-BE49-F238E27FC236}">
                  <a16:creationId xmlns:a16="http://schemas.microsoft.com/office/drawing/2014/main" id="{819CA710-0EE6-4880-8B7A-ABB1C34DE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4348" name="Text Box 8">
              <a:extLst>
                <a:ext uri="{FF2B5EF4-FFF2-40B4-BE49-F238E27FC236}">
                  <a16:creationId xmlns:a16="http://schemas.microsoft.com/office/drawing/2014/main" id="{D85F7013-27A9-4B9E-AD00-4DDB32BB3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4349" name="Text Box 9">
              <a:extLst>
                <a:ext uri="{FF2B5EF4-FFF2-40B4-BE49-F238E27FC236}">
                  <a16:creationId xmlns:a16="http://schemas.microsoft.com/office/drawing/2014/main" id="{C8E1506F-2028-4978-9A41-9812564A2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4350" name="Text Box 10">
              <a:extLst>
                <a:ext uri="{FF2B5EF4-FFF2-40B4-BE49-F238E27FC236}">
                  <a16:creationId xmlns:a16="http://schemas.microsoft.com/office/drawing/2014/main" id="{BDFD1534-A895-49CA-81DD-23DF78566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4351" name="Text Box 11">
              <a:extLst>
                <a:ext uri="{FF2B5EF4-FFF2-40B4-BE49-F238E27FC236}">
                  <a16:creationId xmlns:a16="http://schemas.microsoft.com/office/drawing/2014/main" id="{515BBA7F-4F91-46F5-A92D-D2DB445F3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4352" name="Text Box 12">
              <a:extLst>
                <a:ext uri="{FF2B5EF4-FFF2-40B4-BE49-F238E27FC236}">
                  <a16:creationId xmlns:a16="http://schemas.microsoft.com/office/drawing/2014/main" id="{AE8EED9F-4EC6-4856-B7E7-DB55D5453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4353" name="Text Box 13">
              <a:extLst>
                <a:ext uri="{FF2B5EF4-FFF2-40B4-BE49-F238E27FC236}">
                  <a16:creationId xmlns:a16="http://schemas.microsoft.com/office/drawing/2014/main" id="{EC5C044D-FDC4-46B7-98A9-EBA16FB72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4354" name="Text Box 14">
              <a:extLst>
                <a:ext uri="{FF2B5EF4-FFF2-40B4-BE49-F238E27FC236}">
                  <a16:creationId xmlns:a16="http://schemas.microsoft.com/office/drawing/2014/main" id="{DE8DFDBE-77CB-4752-B4F3-3FE99FEBD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4355" name="Text Box 15">
              <a:extLst>
                <a:ext uri="{FF2B5EF4-FFF2-40B4-BE49-F238E27FC236}">
                  <a16:creationId xmlns:a16="http://schemas.microsoft.com/office/drawing/2014/main" id="{1E52F77F-BE12-490A-BB2B-54B21B003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  <p:sp>
        <p:nvSpPr>
          <p:cNvPr id="90128" name="Freeform 16">
            <a:extLst>
              <a:ext uri="{FF2B5EF4-FFF2-40B4-BE49-F238E27FC236}">
                <a16:creationId xmlns:a16="http://schemas.microsoft.com/office/drawing/2014/main" id="{C0456D6F-8EF9-42EA-AE01-795075EFAE30}"/>
              </a:ext>
            </a:extLst>
          </p:cNvPr>
          <p:cNvSpPr>
            <a:spLocks/>
          </p:cNvSpPr>
          <p:nvPr/>
        </p:nvSpPr>
        <p:spPr bwMode="auto">
          <a:xfrm>
            <a:off x="4505325" y="3836988"/>
            <a:ext cx="1866900" cy="2487612"/>
          </a:xfrm>
          <a:custGeom>
            <a:avLst/>
            <a:gdLst>
              <a:gd name="T0" fmla="*/ 696913 w 1176"/>
              <a:gd name="T1" fmla="*/ 385762 h 1567"/>
              <a:gd name="T2" fmla="*/ 130175 w 1176"/>
              <a:gd name="T3" fmla="*/ 1431925 h 1567"/>
              <a:gd name="T4" fmla="*/ 42863 w 1176"/>
              <a:gd name="T5" fmla="*/ 1998662 h 1567"/>
              <a:gd name="T6" fmla="*/ 390525 w 1176"/>
              <a:gd name="T7" fmla="*/ 2406650 h 1567"/>
              <a:gd name="T8" fmla="*/ 1527175 w 1176"/>
              <a:gd name="T9" fmla="*/ 2359025 h 1567"/>
              <a:gd name="T10" fmla="*/ 1839913 w 1176"/>
              <a:gd name="T11" fmla="*/ 1636712 h 1567"/>
              <a:gd name="T12" fmla="*/ 1685925 w 1176"/>
              <a:gd name="T13" fmla="*/ 654050 h 1567"/>
              <a:gd name="T14" fmla="*/ 1228725 w 1176"/>
              <a:gd name="T15" fmla="*/ 44450 h 1567"/>
              <a:gd name="T16" fmla="*/ 696913 w 1176"/>
              <a:gd name="T17" fmla="*/ 385762 h 15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76" h="1567">
                <a:moveTo>
                  <a:pt x="439" y="243"/>
                </a:moveTo>
                <a:cubicBezTo>
                  <a:pt x="324" y="389"/>
                  <a:pt x="151" y="733"/>
                  <a:pt x="82" y="902"/>
                </a:cubicBezTo>
                <a:cubicBezTo>
                  <a:pt x="13" y="1071"/>
                  <a:pt x="0" y="1157"/>
                  <a:pt x="27" y="1259"/>
                </a:cubicBezTo>
                <a:cubicBezTo>
                  <a:pt x="54" y="1361"/>
                  <a:pt x="90" y="1478"/>
                  <a:pt x="246" y="1516"/>
                </a:cubicBezTo>
                <a:cubicBezTo>
                  <a:pt x="402" y="1554"/>
                  <a:pt x="810" y="1567"/>
                  <a:pt x="962" y="1486"/>
                </a:cubicBezTo>
                <a:cubicBezTo>
                  <a:pt x="1114" y="1405"/>
                  <a:pt x="1142" y="1210"/>
                  <a:pt x="1159" y="1031"/>
                </a:cubicBezTo>
                <a:cubicBezTo>
                  <a:pt x="1176" y="852"/>
                  <a:pt x="1126" y="579"/>
                  <a:pt x="1062" y="412"/>
                </a:cubicBezTo>
                <a:cubicBezTo>
                  <a:pt x="998" y="245"/>
                  <a:pt x="878" y="56"/>
                  <a:pt x="774" y="28"/>
                </a:cubicBezTo>
                <a:cubicBezTo>
                  <a:pt x="670" y="0"/>
                  <a:pt x="554" y="97"/>
                  <a:pt x="439" y="243"/>
                </a:cubicBez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129" name="Freeform 17">
            <a:extLst>
              <a:ext uri="{FF2B5EF4-FFF2-40B4-BE49-F238E27FC236}">
                <a16:creationId xmlns:a16="http://schemas.microsoft.com/office/drawing/2014/main" id="{26606EA7-B536-48BA-BB37-38FED7C8E13A}"/>
              </a:ext>
            </a:extLst>
          </p:cNvPr>
          <p:cNvSpPr>
            <a:spLocks/>
          </p:cNvSpPr>
          <p:nvPr/>
        </p:nvSpPr>
        <p:spPr bwMode="auto">
          <a:xfrm>
            <a:off x="6345239" y="3886200"/>
            <a:ext cx="1533525" cy="1562100"/>
          </a:xfrm>
          <a:custGeom>
            <a:avLst/>
            <a:gdLst>
              <a:gd name="T0" fmla="*/ 371475 w 966"/>
              <a:gd name="T1" fmla="*/ 209550 h 984"/>
              <a:gd name="T2" fmla="*/ 74613 w 966"/>
              <a:gd name="T3" fmla="*/ 833438 h 984"/>
              <a:gd name="T4" fmla="*/ 215900 w 966"/>
              <a:gd name="T5" fmla="*/ 1479550 h 984"/>
              <a:gd name="T6" fmla="*/ 1368425 w 966"/>
              <a:gd name="T7" fmla="*/ 1333500 h 984"/>
              <a:gd name="T8" fmla="*/ 1211263 w 966"/>
              <a:gd name="T9" fmla="*/ 415925 h 984"/>
              <a:gd name="T10" fmla="*/ 850900 w 966"/>
              <a:gd name="T11" fmla="*/ 34925 h 984"/>
              <a:gd name="T12" fmla="*/ 371475 w 966"/>
              <a:gd name="T13" fmla="*/ 209550 h 9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66" h="984">
                <a:moveTo>
                  <a:pt x="234" y="132"/>
                </a:moveTo>
                <a:cubicBezTo>
                  <a:pt x="138" y="220"/>
                  <a:pt x="63" y="392"/>
                  <a:pt x="47" y="525"/>
                </a:cubicBezTo>
                <a:cubicBezTo>
                  <a:pt x="31" y="658"/>
                  <a:pt x="0" y="880"/>
                  <a:pt x="136" y="932"/>
                </a:cubicBezTo>
                <a:cubicBezTo>
                  <a:pt x="272" y="984"/>
                  <a:pt x="758" y="952"/>
                  <a:pt x="862" y="840"/>
                </a:cubicBezTo>
                <a:cubicBezTo>
                  <a:pt x="966" y="728"/>
                  <a:pt x="817" y="398"/>
                  <a:pt x="763" y="262"/>
                </a:cubicBezTo>
                <a:cubicBezTo>
                  <a:pt x="709" y="126"/>
                  <a:pt x="624" y="44"/>
                  <a:pt x="536" y="22"/>
                </a:cubicBezTo>
                <a:cubicBezTo>
                  <a:pt x="448" y="0"/>
                  <a:pt x="297" y="109"/>
                  <a:pt x="234" y="132"/>
                </a:cubicBezTo>
                <a:close/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3" name="Text Box 18">
            <a:extLst>
              <a:ext uri="{FF2B5EF4-FFF2-40B4-BE49-F238E27FC236}">
                <a16:creationId xmlns:a16="http://schemas.microsoft.com/office/drawing/2014/main" id="{D7E5CE4C-6E85-4F00-BCE2-04170C14F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647" y="4486703"/>
            <a:ext cx="16610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left sub-tree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of a</a:t>
            </a:r>
          </a:p>
        </p:txBody>
      </p:sp>
      <p:sp>
        <p:nvSpPr>
          <p:cNvPr id="14344" name="Text Box 19">
            <a:extLst>
              <a:ext uri="{FF2B5EF4-FFF2-40B4-BE49-F238E27FC236}">
                <a16:creationId xmlns:a16="http://schemas.microsoft.com/office/drawing/2014/main" id="{486E0734-6F58-4C14-B46B-3E9A013B8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7481" y="3953303"/>
            <a:ext cx="18325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right sub-tree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of a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A03FDF91-CA1C-41F7-ADDE-EF5411BDD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 Traversals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FB9EC954-4DCC-4479-9A08-BEB65E18D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Four ways to traverse a binary tree: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Level-order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Breadth-first 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Pre-order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Depth-first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In-order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Post-order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marL="914400" lvl="2" indent="0">
              <a:buNone/>
              <a:defRPr/>
            </a:pPr>
            <a:endParaRPr lang="en-US" dirty="0">
              <a:ea typeface="+mn-ea"/>
            </a:endParaRPr>
          </a:p>
        </p:txBody>
      </p:sp>
      <p:grpSp>
        <p:nvGrpSpPr>
          <p:cNvPr id="12292" name="Group 15">
            <a:extLst>
              <a:ext uri="{FF2B5EF4-FFF2-40B4-BE49-F238E27FC236}">
                <a16:creationId xmlns:a16="http://schemas.microsoft.com/office/drawing/2014/main" id="{7D44CDFF-F3A9-4956-8E55-2E7ED8AC19CB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2293" name="Picture 4">
              <a:extLst>
                <a:ext uri="{FF2B5EF4-FFF2-40B4-BE49-F238E27FC236}">
                  <a16:creationId xmlns:a16="http://schemas.microsoft.com/office/drawing/2014/main" id="{05DB85DE-7E63-4A37-B5AB-494E131B4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294" name="Text Box 5">
              <a:extLst>
                <a:ext uri="{FF2B5EF4-FFF2-40B4-BE49-F238E27FC236}">
                  <a16:creationId xmlns:a16="http://schemas.microsoft.com/office/drawing/2014/main" id="{CD0F375C-14F1-40CA-A43F-95D303E06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2295" name="Text Box 6">
              <a:extLst>
                <a:ext uri="{FF2B5EF4-FFF2-40B4-BE49-F238E27FC236}">
                  <a16:creationId xmlns:a16="http://schemas.microsoft.com/office/drawing/2014/main" id="{259C4DB8-B2A7-4E45-B5CF-C73E8BBB1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2296" name="Text Box 7">
              <a:extLst>
                <a:ext uri="{FF2B5EF4-FFF2-40B4-BE49-F238E27FC236}">
                  <a16:creationId xmlns:a16="http://schemas.microsoft.com/office/drawing/2014/main" id="{44185B04-0590-4376-A7F7-6D575987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2297" name="Text Box 8">
              <a:extLst>
                <a:ext uri="{FF2B5EF4-FFF2-40B4-BE49-F238E27FC236}">
                  <a16:creationId xmlns:a16="http://schemas.microsoft.com/office/drawing/2014/main" id="{B549D225-081C-44A2-AFDA-3A9BCA25F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2298" name="Text Box 9">
              <a:extLst>
                <a:ext uri="{FF2B5EF4-FFF2-40B4-BE49-F238E27FC236}">
                  <a16:creationId xmlns:a16="http://schemas.microsoft.com/office/drawing/2014/main" id="{B4294557-A152-4F88-B326-CBF9ADA44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2299" name="Text Box 10">
              <a:extLst>
                <a:ext uri="{FF2B5EF4-FFF2-40B4-BE49-F238E27FC236}">
                  <a16:creationId xmlns:a16="http://schemas.microsoft.com/office/drawing/2014/main" id="{BEFA1AC7-AF3C-4D53-9273-BA01F506A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2300" name="Text Box 11">
              <a:extLst>
                <a:ext uri="{FF2B5EF4-FFF2-40B4-BE49-F238E27FC236}">
                  <a16:creationId xmlns:a16="http://schemas.microsoft.com/office/drawing/2014/main" id="{EF74B920-1894-4948-8E2E-332E47129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2301" name="Text Box 12">
              <a:extLst>
                <a:ext uri="{FF2B5EF4-FFF2-40B4-BE49-F238E27FC236}">
                  <a16:creationId xmlns:a16="http://schemas.microsoft.com/office/drawing/2014/main" id="{18D63A03-C8E6-45A3-828F-332B40589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2302" name="Text Box 13">
              <a:extLst>
                <a:ext uri="{FF2B5EF4-FFF2-40B4-BE49-F238E27FC236}">
                  <a16:creationId xmlns:a16="http://schemas.microsoft.com/office/drawing/2014/main" id="{D80FF728-B98F-4E36-88FF-125C5DF19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2303" name="Text Box 14">
              <a:extLst>
                <a:ext uri="{FF2B5EF4-FFF2-40B4-BE49-F238E27FC236}">
                  <a16:creationId xmlns:a16="http://schemas.microsoft.com/office/drawing/2014/main" id="{EC3A3AAD-74CC-40D2-B70F-8919C9A8E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C307BDB-A5E4-49A2-92C7-1CD72CF54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 Traversals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75F4B45-D7F0-418F-BFB2-E1EF4EBDD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Four ways to traverse a binary tree: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Level-order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Breadth-first 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a b c g f e d 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j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Pre-order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Depth-first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a b g 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f j c e d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In-order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h g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b j f a e c d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Post-order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g j f b e d c a</a:t>
            </a:r>
          </a:p>
          <a:p>
            <a:pPr marL="914400" lvl="2" indent="0">
              <a:buNone/>
              <a:defRPr/>
            </a:pPr>
            <a:endParaRPr lang="en-US" dirty="0">
              <a:ea typeface="+mn-ea"/>
            </a:endParaRPr>
          </a:p>
        </p:txBody>
      </p:sp>
      <p:grpSp>
        <p:nvGrpSpPr>
          <p:cNvPr id="16388" name="Group 15">
            <a:extLst>
              <a:ext uri="{FF2B5EF4-FFF2-40B4-BE49-F238E27FC236}">
                <a16:creationId xmlns:a16="http://schemas.microsoft.com/office/drawing/2014/main" id="{7D6D719F-4898-427E-BFA9-32D96824AFCD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6389" name="Picture 4">
              <a:extLst>
                <a:ext uri="{FF2B5EF4-FFF2-40B4-BE49-F238E27FC236}">
                  <a16:creationId xmlns:a16="http://schemas.microsoft.com/office/drawing/2014/main" id="{E0401064-8706-47D2-94F3-C2F7392A7F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90" name="Text Box 5">
              <a:extLst>
                <a:ext uri="{FF2B5EF4-FFF2-40B4-BE49-F238E27FC236}">
                  <a16:creationId xmlns:a16="http://schemas.microsoft.com/office/drawing/2014/main" id="{B4AB9E1E-D8A0-4B16-BBB8-C37BF6034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6391" name="Text Box 6">
              <a:extLst>
                <a:ext uri="{FF2B5EF4-FFF2-40B4-BE49-F238E27FC236}">
                  <a16:creationId xmlns:a16="http://schemas.microsoft.com/office/drawing/2014/main" id="{CDE3925C-E30A-48D2-85C1-26CBB4DFE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6392" name="Text Box 7">
              <a:extLst>
                <a:ext uri="{FF2B5EF4-FFF2-40B4-BE49-F238E27FC236}">
                  <a16:creationId xmlns:a16="http://schemas.microsoft.com/office/drawing/2014/main" id="{D5EE3DB6-10E6-44FF-95A9-FEB75B350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6393" name="Text Box 8">
              <a:extLst>
                <a:ext uri="{FF2B5EF4-FFF2-40B4-BE49-F238E27FC236}">
                  <a16:creationId xmlns:a16="http://schemas.microsoft.com/office/drawing/2014/main" id="{480D1020-8CF4-4505-94E6-ED313FC17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6394" name="Text Box 9">
              <a:extLst>
                <a:ext uri="{FF2B5EF4-FFF2-40B4-BE49-F238E27FC236}">
                  <a16:creationId xmlns:a16="http://schemas.microsoft.com/office/drawing/2014/main" id="{39FDA4E5-F55B-469A-9673-109866FF8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6395" name="Text Box 10">
              <a:extLst>
                <a:ext uri="{FF2B5EF4-FFF2-40B4-BE49-F238E27FC236}">
                  <a16:creationId xmlns:a16="http://schemas.microsoft.com/office/drawing/2014/main" id="{89E30796-D762-4DA9-87D7-AB30E8500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6396" name="Text Box 11">
              <a:extLst>
                <a:ext uri="{FF2B5EF4-FFF2-40B4-BE49-F238E27FC236}">
                  <a16:creationId xmlns:a16="http://schemas.microsoft.com/office/drawing/2014/main" id="{FB88B5F8-50A7-468A-BDB4-54A5E3D7B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6397" name="Text Box 12">
              <a:extLst>
                <a:ext uri="{FF2B5EF4-FFF2-40B4-BE49-F238E27FC236}">
                  <a16:creationId xmlns:a16="http://schemas.microsoft.com/office/drawing/2014/main" id="{EEF1FA2E-F166-4079-B821-B9B55C911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6398" name="Text Box 13">
              <a:extLst>
                <a:ext uri="{FF2B5EF4-FFF2-40B4-BE49-F238E27FC236}">
                  <a16:creationId xmlns:a16="http://schemas.microsoft.com/office/drawing/2014/main" id="{E991C411-7B86-4ACF-A9D9-EA3AE52FA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6399" name="Text Box 14">
              <a:extLst>
                <a:ext uri="{FF2B5EF4-FFF2-40B4-BE49-F238E27FC236}">
                  <a16:creationId xmlns:a16="http://schemas.microsoft.com/office/drawing/2014/main" id="{AA88732F-FEFA-4CB3-93D7-6D23D8819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2B65-ED58-402F-ACA2-127D90BE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Binary Tree Traversals</a:t>
            </a: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5BE19AB6-0CB0-4133-A6EA-1B0111633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752600"/>
            <a:ext cx="889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7238-7717-4C3B-B336-FB74F94F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CBFE1-EAD5-40CB-A9DB-5A30AF172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node</a:t>
            </a:r>
          </a:p>
          <a:p>
            <a:r>
              <a:rPr lang="en-US" dirty="0"/>
              <a:t>If easy to remove, remove it</a:t>
            </a:r>
          </a:p>
          <a:p>
            <a:r>
              <a:rPr lang="en-US" dirty="0"/>
              <a:t>Otherwise, find easy to remove node</a:t>
            </a:r>
          </a:p>
          <a:p>
            <a:r>
              <a:rPr lang="en-US" dirty="0"/>
              <a:t>Swap original to that node and remove it</a:t>
            </a:r>
          </a:p>
        </p:txBody>
      </p:sp>
    </p:spTree>
    <p:extLst>
      <p:ext uri="{BB962C8B-B14F-4D97-AF65-F5344CB8AC3E}">
        <p14:creationId xmlns:p14="http://schemas.microsoft.com/office/powerpoint/2010/main" val="16398774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75BF-2AAA-4FC1-9315-CFDE6F3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6EF0-118B-49F5-B33D-EAB7FA77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 Friday</a:t>
            </a:r>
          </a:p>
          <a:p>
            <a:r>
              <a:rPr lang="en-US" dirty="0"/>
              <a:t>No office hours today</a:t>
            </a:r>
          </a:p>
          <a:p>
            <a:r>
              <a:rPr lang="en-US" dirty="0"/>
              <a:t>Solutions posted for 3</a:t>
            </a:r>
          </a:p>
          <a:p>
            <a:r>
              <a:rPr lang="en-US" dirty="0"/>
              <a:t>Solutions posted for 4</a:t>
            </a:r>
          </a:p>
        </p:txBody>
      </p:sp>
    </p:spTree>
    <p:extLst>
      <p:ext uri="{BB962C8B-B14F-4D97-AF65-F5344CB8AC3E}">
        <p14:creationId xmlns:p14="http://schemas.microsoft.com/office/powerpoint/2010/main" val="140535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17B1-172A-420F-A70D-F00F1C05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72A6-2E65-459C-AAC4-76203409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  <a:p>
            <a:r>
              <a:rPr lang="en-US" dirty="0"/>
              <a:t>Add, remove min, size</a:t>
            </a:r>
          </a:p>
        </p:txBody>
      </p:sp>
    </p:spTree>
    <p:extLst>
      <p:ext uri="{BB962C8B-B14F-4D97-AF65-F5344CB8AC3E}">
        <p14:creationId xmlns:p14="http://schemas.microsoft.com/office/powerpoint/2010/main" val="29476559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D579-04A4-4CA7-B06B-2866903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3B4E-4FE1-4778-A6D8-EB5DCE89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Sorted array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Unsorted array list</a:t>
            </a:r>
          </a:p>
        </p:txBody>
      </p:sp>
    </p:spTree>
    <p:extLst>
      <p:ext uri="{BB962C8B-B14F-4D97-AF65-F5344CB8AC3E}">
        <p14:creationId xmlns:p14="http://schemas.microsoft.com/office/powerpoint/2010/main" val="23857885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F8FE-19F3-4E51-A636-B41E431B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B4366B-7749-4DBB-B8AD-C2D27D082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319243"/>
              </p:ext>
            </p:extLst>
          </p:nvPr>
        </p:nvGraphicFramePr>
        <p:xfrm>
          <a:off x="1971675" y="1690688"/>
          <a:ext cx="7134225" cy="371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6698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C4BA-0F25-4B9D-A17D-341D3727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AE1B-C67C-45E9-B25F-AFDB4FAF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r>
              <a:rPr lang="en-US" dirty="0"/>
              <a:t>Complete</a:t>
            </a:r>
          </a:p>
          <a:p>
            <a:r>
              <a:rPr lang="en-US" dirty="0"/>
              <a:t>Heap property</a:t>
            </a:r>
          </a:p>
        </p:txBody>
      </p:sp>
    </p:spTree>
    <p:extLst>
      <p:ext uri="{BB962C8B-B14F-4D97-AF65-F5344CB8AC3E}">
        <p14:creationId xmlns:p14="http://schemas.microsoft.com/office/powerpoint/2010/main" val="34304246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B599-C4AD-4A5A-8240-878EEA32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26640B-B2EC-485E-80F7-22E01C5F7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8561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2729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4B12-DB81-4CD2-B006-7D8DE282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min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C19708-D349-4AD2-8076-2922434FC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2130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0263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2695-4AFF-44C9-8608-0C6E9779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A89D-5C71-4797-86AC-306BDA2E8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Intensive DNA search yields 10 genes tied directly to schizophrenia</a:t>
            </a:r>
          </a:p>
          <a:p>
            <a:r>
              <a:rPr lang="en-US" dirty="0">
                <a:hlinkClick r:id="rId2"/>
              </a:rPr>
              <a:t>https://www.sciencemag.org/news/2019/10/intensive-dna-search-yields-10-genes-tied-directly-schizophrenia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026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513B-819C-4719-978D-CC53B8C4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5861-71D1-4441-82F1-0CBD653A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  <a:p>
            <a:r>
              <a:rPr lang="en-US" dirty="0"/>
              <a:t>Remove</a:t>
            </a:r>
          </a:p>
          <a:p>
            <a:r>
              <a:rPr lang="en-US" dirty="0"/>
              <a:t>Get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Next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770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886E-706E-42C1-B231-884F543D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529E-B328-4E3C-94FB-0FE489844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Implementation: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Operation:	Unsorted Linked-List	Sorted Array List	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get(K key)	        Ω(1),Ο(n),Θ(n)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Ω(1),Ο(lg n),</a:t>
            </a:r>
            <a:r>
              <a:rPr lang="en-US" b="1" dirty="0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Θ(lg n)</a:t>
            </a:r>
            <a:r>
              <a:rPr lang="en-US" b="1" baseline="-25000" dirty="0" err="1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add(K key, V value)	</a:t>
            </a:r>
            <a:r>
              <a:rPr lang="en-US" b="1" dirty="0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Θ(1)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remove(K key)    Ω(1),Ο(n),Θ(n)</a:t>
            </a:r>
            <a:r>
              <a:rPr lang="en-US" b="1" baseline="-25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endParaRPr lang="en-US" b="1" baseline="-25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>
              <a:spcBef>
                <a:spcPts val="0"/>
              </a:spcBef>
            </a:pPr>
            <a:r>
              <a:rPr lang="en-US" b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nextKey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(K key)    Ω(1),Ο(n),Θ(n)</a:t>
            </a:r>
            <a:r>
              <a:rPr lang="en-US" b="1" baseline="-25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endParaRPr lang="en-US" b="1" baseline="-25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3716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310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EE6D-82F1-4359-9B71-4A93B7ED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08AF-D1AE-40B2-802F-0186CBD84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r>
              <a:rPr lang="en-US" dirty="0"/>
              <a:t>Binary search tree property – all nodes in left subtree are less than root of that subtree, all nodes in right subtree are greater than root of that subtree</a:t>
            </a:r>
          </a:p>
        </p:txBody>
      </p:sp>
    </p:spTree>
    <p:extLst>
      <p:ext uri="{BB962C8B-B14F-4D97-AF65-F5344CB8AC3E}">
        <p14:creationId xmlns:p14="http://schemas.microsoft.com/office/powerpoint/2010/main" val="399413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3624</Words>
  <Application>Microsoft Office PowerPoint</Application>
  <PresentationFormat>Widescreen</PresentationFormat>
  <Paragraphs>765</Paragraphs>
  <Slides>113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113</vt:i4>
      </vt:variant>
    </vt:vector>
  </HeadingPairs>
  <TitlesOfParts>
    <vt:vector size="125" baseType="lpstr">
      <vt:lpstr>Arial</vt:lpstr>
      <vt:lpstr>Calibri</vt:lpstr>
      <vt:lpstr>Calibri Light</vt:lpstr>
      <vt:lpstr>Cambria</vt:lpstr>
      <vt:lpstr>Cambria Math</vt:lpstr>
      <vt:lpstr>Consolas</vt:lpstr>
      <vt:lpstr>Times</vt:lpstr>
      <vt:lpstr>Webdings</vt:lpstr>
      <vt:lpstr>Wingdings</vt:lpstr>
      <vt:lpstr>Office Theme</vt:lpstr>
      <vt:lpstr>Circuits</vt:lpstr>
      <vt:lpstr>1_Circuits</vt:lpstr>
      <vt:lpstr>PowerPoint Presentation</vt:lpstr>
      <vt:lpstr>PowerPoint Presentation</vt:lpstr>
      <vt:lpstr>The Last Programming Class You Will Ever Take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Physical examples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Homework</vt:lpstr>
      <vt:lpstr>PowerPoint Presentation</vt:lpstr>
      <vt:lpstr>Maze</vt:lpstr>
      <vt:lpstr>N queens</vt:lpstr>
      <vt:lpstr>Sudoku</vt:lpstr>
      <vt:lpstr>Split array</vt:lpstr>
      <vt:lpstr>Split array</vt:lpstr>
      <vt:lpstr>How can we find actual numbers?</vt:lpstr>
      <vt:lpstr>PowerPoint Presentation</vt:lpstr>
      <vt:lpstr>Goals for today</vt:lpstr>
      <vt:lpstr>How to measure the speed of an algorithm</vt:lpstr>
      <vt:lpstr>Iterative Algorithms Process</vt:lpstr>
      <vt:lpstr>Double array entries</vt:lpstr>
      <vt:lpstr>Spreadsheet demo</vt:lpstr>
      <vt:lpstr>Common Functions for Growth Rate</vt:lpstr>
      <vt:lpstr>Things we use big-O (or Ω or Θ) for</vt:lpstr>
      <vt:lpstr>Formal Asymptotic Bound Definitions</vt:lpstr>
      <vt:lpstr>PowerPoint Presentation</vt:lpstr>
      <vt:lpstr>Asymptotic Bound Simplification</vt:lpstr>
      <vt:lpstr>Priestley lecture (Wednesday 7pm, ATS)</vt:lpstr>
      <vt:lpstr>Just wing it method</vt:lpstr>
      <vt:lpstr>More examples</vt:lpstr>
      <vt:lpstr>Actual Iterative Algorithms Process</vt:lpstr>
      <vt:lpstr>Best case and worst case discussion</vt:lpstr>
      <vt:lpstr>Upper triangular sum</vt:lpstr>
      <vt:lpstr>PowerPoint Presentation</vt:lpstr>
      <vt:lpstr>Summation </vt:lpstr>
      <vt:lpstr>Homework</vt:lpstr>
      <vt:lpstr>Average case</vt:lpstr>
      <vt:lpstr>Average</vt:lpstr>
      <vt:lpstr>Function vs Algorithm vs Case vs Problem</vt:lpstr>
      <vt:lpstr>Analyzing recursive methods</vt:lpstr>
      <vt:lpstr>Inheritance, Interface, Generic</vt:lpstr>
      <vt:lpstr>Talk tomorrow</vt:lpstr>
      <vt:lpstr>PowerPoint Presentation</vt:lpstr>
      <vt:lpstr>List232</vt:lpstr>
      <vt:lpstr>Add options </vt:lpstr>
      <vt:lpstr>Add options</vt:lpstr>
      <vt:lpstr>Add options</vt:lpstr>
      <vt:lpstr>Quantum Supremacy</vt:lpstr>
      <vt:lpstr>Lab grading</vt:lpstr>
      <vt:lpstr>Linked list</vt:lpstr>
      <vt:lpstr>Doubly Linked List Operations</vt:lpstr>
      <vt:lpstr>Doubly Linked List Operations</vt:lpstr>
      <vt:lpstr>Doubly Linked List Operations</vt:lpstr>
      <vt:lpstr>Doubly Linked List Operations</vt:lpstr>
      <vt:lpstr>Linked list</vt:lpstr>
      <vt:lpstr>Linear search</vt:lpstr>
      <vt:lpstr>Iterators</vt:lpstr>
      <vt:lpstr>Self driving trash can</vt:lpstr>
      <vt:lpstr>PowerPoint Presentation</vt:lpstr>
      <vt:lpstr>PowerPoint Presentation</vt:lpstr>
      <vt:lpstr>PowerPoint Presentation</vt:lpstr>
      <vt:lpstr>Implementing stack with list</vt:lpstr>
      <vt:lpstr>Concurrent modification</vt:lpstr>
      <vt:lpstr>Maze lab</vt:lpstr>
      <vt:lpstr>PowerPoint Presentation</vt:lpstr>
      <vt:lpstr>PowerPoint Presentation</vt:lpstr>
      <vt:lpstr>Some Tree Structures</vt:lpstr>
      <vt:lpstr>Binary Trees</vt:lpstr>
      <vt:lpstr>Tree Terminology</vt:lpstr>
      <vt:lpstr>Recursive View of Binary Trees</vt:lpstr>
      <vt:lpstr>Binary Tree Traversals</vt:lpstr>
      <vt:lpstr>Binary Tree Traversals</vt:lpstr>
      <vt:lpstr>Binary Tree Traversals</vt:lpstr>
      <vt:lpstr>Removal</vt:lpstr>
      <vt:lpstr>stuff</vt:lpstr>
      <vt:lpstr>Priority Queue Abstract Data Type</vt:lpstr>
      <vt:lpstr>Implementing priority queue</vt:lpstr>
      <vt:lpstr>Binary tree</vt:lpstr>
      <vt:lpstr>Binary tree priority queue</vt:lpstr>
      <vt:lpstr>add</vt:lpstr>
      <vt:lpstr>Remove min</vt:lpstr>
      <vt:lpstr>PowerPoint Presentation</vt:lpstr>
      <vt:lpstr>Binary Search tree abstract data type</vt:lpstr>
      <vt:lpstr>Comparison</vt:lpstr>
      <vt:lpstr>Binary search tree</vt:lpstr>
      <vt:lpstr>PowerPoint Presentation</vt:lpstr>
      <vt:lpstr>Streams (not in book) </vt:lpstr>
      <vt:lpstr>Stream examples</vt:lpstr>
      <vt:lpstr>PowerPoint Presentation</vt:lpstr>
      <vt:lpstr>Examples of lambda</vt:lpstr>
      <vt:lpstr>Examples</vt:lpstr>
      <vt:lpstr>PowerPoint Presentation</vt:lpstr>
      <vt:lpstr>Selection Sort</vt:lpstr>
      <vt:lpstr>Merge sort</vt:lpstr>
      <vt:lpstr>PowerPoint Presentation</vt:lpstr>
      <vt:lpstr>Practice</vt:lpstr>
      <vt:lpstr>Insertion sort</vt:lpstr>
      <vt:lpstr>Optimizations for merge sort</vt:lpstr>
      <vt:lpstr>Presorting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29</cp:revision>
  <dcterms:created xsi:type="dcterms:W3CDTF">2019-10-04T14:20:04Z</dcterms:created>
  <dcterms:modified xsi:type="dcterms:W3CDTF">2019-11-18T15:21:53Z</dcterms:modified>
</cp:coreProperties>
</file>