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6"/>
  </p:notes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4" r:id="rId87"/>
    <p:sldId id="343" r:id="rId88"/>
    <p:sldId id="345" r:id="rId89"/>
    <p:sldId id="346" r:id="rId90"/>
    <p:sldId id="347" r:id="rId91"/>
    <p:sldId id="354" r:id="rId92"/>
    <p:sldId id="348" r:id="rId93"/>
    <p:sldId id="349" r:id="rId94"/>
    <p:sldId id="351" r:id="rId95"/>
    <p:sldId id="352" r:id="rId96"/>
    <p:sldId id="350" r:id="rId97"/>
    <p:sldId id="353" r:id="rId98"/>
    <p:sldId id="359" r:id="rId99"/>
    <p:sldId id="355" r:id="rId100"/>
    <p:sldId id="358" r:id="rId101"/>
    <p:sldId id="356" r:id="rId102"/>
    <p:sldId id="357" r:id="rId103"/>
    <p:sldId id="360" r:id="rId104"/>
    <p:sldId id="365" r:id="rId105"/>
    <p:sldId id="362" r:id="rId106"/>
    <p:sldId id="366" r:id="rId107"/>
    <p:sldId id="363" r:id="rId108"/>
    <p:sldId id="364" r:id="rId109"/>
    <p:sldId id="370" r:id="rId110"/>
    <p:sldId id="371" r:id="rId111"/>
    <p:sldId id="367" r:id="rId112"/>
    <p:sldId id="368" r:id="rId113"/>
    <p:sldId id="369" r:id="rId114"/>
    <p:sldId id="372" r:id="rId115"/>
    <p:sldId id="373" r:id="rId116"/>
    <p:sldId id="379" r:id="rId117"/>
    <p:sldId id="374" r:id="rId118"/>
    <p:sldId id="375" r:id="rId119"/>
    <p:sldId id="376" r:id="rId120"/>
    <p:sldId id="377" r:id="rId121"/>
    <p:sldId id="378" r:id="rId122"/>
    <p:sldId id="380" r:id="rId123"/>
    <p:sldId id="381" r:id="rId124"/>
    <p:sldId id="382" r:id="rId1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viewProps" Target="viewProp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15002" custLinFactNeighborY="-3938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31255" custLinFactNeighborY="-196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544263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644710" y="209091"/>
              </a:lnTo>
              <a:lnTo>
                <a:pt x="64471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479792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3992035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1450598" y="209091"/>
              </a:lnTo>
              <a:lnTo>
                <a:pt x="1450598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3178768" y="2624226"/>
          <a:ext cx="329734" cy="293632"/>
        </a:xfrm>
        <a:custGeom>
          <a:avLst/>
          <a:gdLst/>
          <a:ahLst/>
          <a:cxnLst/>
          <a:rect l="0" t="0" r="0" b="0"/>
          <a:pathLst>
            <a:path>
              <a:moveTo>
                <a:pt x="329734" y="0"/>
              </a:moveTo>
              <a:lnTo>
                <a:pt x="329734" y="195900"/>
              </a:lnTo>
              <a:lnTo>
                <a:pt x="0" y="195900"/>
              </a:lnTo>
              <a:lnTo>
                <a:pt x="0" y="293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2541437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967065" y="209091"/>
              </a:lnTo>
              <a:lnTo>
                <a:pt x="967065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1574371" y="2624226"/>
          <a:ext cx="486442" cy="28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10"/>
              </a:lnTo>
              <a:lnTo>
                <a:pt x="486442" y="182710"/>
              </a:lnTo>
              <a:lnTo>
                <a:pt x="486442" y="280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929661" y="2624226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1574371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967065" y="0"/>
              </a:moveTo>
              <a:lnTo>
                <a:pt x="967065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2541437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1450598" y="0"/>
              </a:moveTo>
              <a:lnTo>
                <a:pt x="1450598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3464544" y="841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3581765" y="112200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</a:t>
          </a:r>
        </a:p>
      </dsp:txBody>
      <dsp:txXfrm>
        <a:off x="3601386" y="131821"/>
        <a:ext cx="1015738" cy="630670"/>
      </dsp:txXfrm>
    </dsp:sp>
    <dsp:sp modelId="{6029B922-7CE4-4C81-AFAE-F7137D13B20C}">
      <dsp:nvSpPr>
        <dsp:cNvPr id="0" name=""/>
        <dsp:cNvSpPr/>
      </dsp:nvSpPr>
      <dsp:spPr>
        <a:xfrm>
          <a:off x="2013946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2131166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20</a:t>
          </a:r>
        </a:p>
      </dsp:txBody>
      <dsp:txXfrm>
        <a:off x="2150787" y="1108557"/>
        <a:ext cx="1015738" cy="630670"/>
      </dsp:txXfrm>
    </dsp:sp>
    <dsp:sp modelId="{D65FE7E5-B8B9-4A46-8280-C250D6A1175F}">
      <dsp:nvSpPr>
        <dsp:cNvPr id="0" name=""/>
        <dsp:cNvSpPr/>
      </dsp:nvSpPr>
      <dsp:spPr>
        <a:xfrm>
          <a:off x="1046881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1164101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30</a:t>
          </a:r>
        </a:p>
      </dsp:txBody>
      <dsp:txXfrm>
        <a:off x="1183722" y="2085293"/>
        <a:ext cx="1015738" cy="630670"/>
      </dsp:txXfrm>
    </dsp:sp>
    <dsp:sp modelId="{EF496608-825F-49F2-88A4-1C01F260C505}">
      <dsp:nvSpPr>
        <dsp:cNvPr id="0" name=""/>
        <dsp:cNvSpPr/>
      </dsp:nvSpPr>
      <dsp:spPr>
        <a:xfrm>
          <a:off x="402171" y="293104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519391" y="304240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37</a:t>
          </a:r>
        </a:p>
      </dsp:txBody>
      <dsp:txXfrm>
        <a:off x="539012" y="3062029"/>
        <a:ext cx="1015738" cy="630670"/>
      </dsp:txXfrm>
    </dsp:sp>
    <dsp:sp modelId="{C686088B-66B1-4954-830B-6F2199978CDF}">
      <dsp:nvSpPr>
        <dsp:cNvPr id="0" name=""/>
        <dsp:cNvSpPr/>
      </dsp:nvSpPr>
      <dsp:spPr>
        <a:xfrm>
          <a:off x="1533323" y="2904668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1650543" y="3016027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36</a:t>
          </a:r>
        </a:p>
      </dsp:txBody>
      <dsp:txXfrm>
        <a:off x="1670164" y="3035648"/>
        <a:ext cx="1015738" cy="630670"/>
      </dsp:txXfrm>
    </dsp:sp>
    <dsp:sp modelId="{FDD6D939-53B6-4425-AF1E-201659349EBC}">
      <dsp:nvSpPr>
        <dsp:cNvPr id="0" name=""/>
        <dsp:cNvSpPr/>
      </dsp:nvSpPr>
      <dsp:spPr>
        <a:xfrm>
          <a:off x="298101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309823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50</a:t>
          </a:r>
        </a:p>
      </dsp:txBody>
      <dsp:txXfrm>
        <a:off x="3117853" y="2085293"/>
        <a:ext cx="1015738" cy="630670"/>
      </dsp:txXfrm>
    </dsp:sp>
    <dsp:sp modelId="{E202EAD5-9758-48B0-B9CD-168D1D05AAFC}">
      <dsp:nvSpPr>
        <dsp:cNvPr id="0" name=""/>
        <dsp:cNvSpPr/>
      </dsp:nvSpPr>
      <dsp:spPr>
        <a:xfrm>
          <a:off x="2651278" y="291785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2768498" y="302921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70</a:t>
          </a:r>
        </a:p>
      </dsp:txBody>
      <dsp:txXfrm>
        <a:off x="2788119" y="3048839"/>
        <a:ext cx="1015738" cy="630670"/>
      </dsp:txXfrm>
    </dsp:sp>
    <dsp:sp modelId="{50741B49-1FD9-499B-AE6E-45E0C189BBF7}">
      <dsp:nvSpPr>
        <dsp:cNvPr id="0" name=""/>
        <dsp:cNvSpPr/>
      </dsp:nvSpPr>
      <dsp:spPr>
        <a:xfrm>
          <a:off x="4915143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5032363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13</a:t>
          </a:r>
        </a:p>
      </dsp:txBody>
      <dsp:txXfrm>
        <a:off x="5051984" y="1108557"/>
        <a:ext cx="1015738" cy="630670"/>
      </dsp:txXfrm>
    </dsp:sp>
    <dsp:sp modelId="{99D19C82-22B4-44FC-A057-0E8689B40A24}">
      <dsp:nvSpPr>
        <dsp:cNvPr id="0" name=""/>
        <dsp:cNvSpPr/>
      </dsp:nvSpPr>
      <dsp:spPr>
        <a:xfrm>
          <a:off x="427043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438765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108</a:t>
          </a:r>
        </a:p>
      </dsp:txBody>
      <dsp:txXfrm>
        <a:off x="4407273" y="2085293"/>
        <a:ext cx="1015738" cy="630670"/>
      </dsp:txXfrm>
    </dsp:sp>
    <dsp:sp modelId="{AFCC1141-C73D-4D61-BA3A-79784016E8E3}">
      <dsp:nvSpPr>
        <dsp:cNvPr id="0" name=""/>
        <dsp:cNvSpPr/>
      </dsp:nvSpPr>
      <dsp:spPr>
        <a:xfrm>
          <a:off x="5559853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5677073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105</a:t>
          </a:r>
        </a:p>
      </dsp:txBody>
      <dsp:txXfrm>
        <a:off x="5696694" y="2085293"/>
        <a:ext cx="1015738" cy="630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CF7-C6AB-4C68-A0CA-0E1737D12271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098-707B-4627-90FA-458FF6B3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335912B-11E4-46BD-B62E-5319DFEF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1609D7-A349-44D4-94A2-AA45DC415E67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D800DB-4009-43AC-9458-9026C6A4A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E60C09-B2F2-433B-88F6-A8B0628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One on the right may not look like a binary tree, but technically it is - it is just highly unbalanced.</a:t>
            </a:r>
          </a:p>
          <a:p>
            <a:r>
              <a:rPr lang="en-US" altLang="en-US">
                <a:latin typeface="Times" panose="02020603050405020304" pitchFamily="18" charset="0"/>
              </a:rPr>
              <a:t>Draw another on the board where it zig-zags (right child / left child / right child etc…)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453712C-D17F-4356-93BE-DEF3A3F7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CE9940-844B-4B53-853E-E470D49C3EF9}" type="slidenum">
              <a:rPr lang="en-US" altLang="en-US" sz="1200" smtClean="0"/>
              <a:pPr/>
              <a:t>83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D35B05-4DCF-45F7-B46A-E3435273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702268-C139-47C7-A2DF-E71FFFA4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Quickly… all in the text… pretty straight forward.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Path: abfj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Book Defines Path Length by # of edges.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Some others use number of nodes.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Node depth – length of path from root to node.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Root is at depth 0.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Depth of h is 3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Level: All nodes at depth 2 are in level 2.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height – number of levels in a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width – max number of nodes in a level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Full/Complete – refer to previous slide.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258879-1564-4FA4-8170-9CC101C75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527D23-DBDC-45CF-B8CE-81798773C5F8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7C852-DE03-4386-B44B-50315CB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27E926-585D-4CD6-B080-83D14CB26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Left sub-tree of b is the tree rooted at g.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Right sub-tree of f is the tree rooted at f.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Left sub-tree of c is the single node tree 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What this structure means is that if we want to do something to every node in the tree we can do it recursively.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Imagine I have a function X that can be performed on a node in the binary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Then to apply it to the whole tree I can: {Write on board…}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Do X to whole tree: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When we do X to the left sub-tree it will recursively…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 of that sub-tree (e.g. b)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 of that sub-tree (e.g. tree rooted at g)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 of that sub-tree (e.g. tree rooted at f)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The other three traversals are based upon this notion.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42A5313-8A1B-4A1D-AB68-8D364683C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2D8549-A8E8-4525-AB03-5B64A1518C10}" type="slidenum">
              <a:rPr lang="en-US" altLang="en-US" sz="1200" smtClean="0"/>
              <a:pPr/>
              <a:t>85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F8D884-6760-4F1B-B0B8-1829CAFE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186103-B3D0-490A-9A93-D29E82FC2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FB7F89-6FEB-40A6-8D39-AF27C1C96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CF0E40-F32F-47A5-A716-C8643B5CD371}" type="slidenum">
              <a:rPr lang="en-US" altLang="en-US" sz="1200" smtClean="0"/>
              <a:pPr/>
              <a:t>86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C3AF8B-B66A-46E8-AF7D-38F1072D5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B605EA-DD8E-4D42-99E8-5C95DEA6A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E7B3013-F78A-442D-B2AA-86EA9379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69CF1B4-C1A3-4D43-8CB7-121F6DBC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Level:</a:t>
            </a:r>
          </a:p>
          <a:p>
            <a:r>
              <a:rPr lang="en-US" altLang="en-US">
                <a:latin typeface="Times" panose="02020603050405020304" pitchFamily="18" charset="0"/>
              </a:rPr>
              <a:t>Pre:</a:t>
            </a:r>
          </a:p>
          <a:p>
            <a:r>
              <a:rPr lang="en-US" altLang="en-US">
                <a:latin typeface="Times" panose="02020603050405020304" pitchFamily="18" charset="0"/>
              </a:rPr>
              <a:t>In:</a:t>
            </a:r>
          </a:p>
          <a:p>
            <a:r>
              <a:rPr lang="en-US" altLang="en-US">
                <a:latin typeface="Times" panose="02020603050405020304" pitchFamily="18" charset="0"/>
              </a:rPr>
              <a:t>Post: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0ECBC14-EE01-458D-ACF2-157068F4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415E95-34CC-410A-BCF5-49553F3773CB}" type="slidenum">
              <a:rPr lang="en-US" altLang="en-US" sz="1200" smtClean="0"/>
              <a:pPr/>
              <a:t>87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interbe.com/posts/2014/07/31/java8-stream-tutorial-examples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mag.org/news/2019/10/intensive-dna-search-yields-10-genes-tied-directly-schizophrenia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5966-8BBB-4E3C-B661-90729BB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cintosh HD:private:var:folders:5q:8hkc6zkj7r7ffbbhrvc2j2n4px229h:T:TemporaryItems:computerscience-5-img-1.png">
            <a:extLst>
              <a:ext uri="{FF2B5EF4-FFF2-40B4-BE49-F238E27FC236}">
                <a16:creationId xmlns:a16="http://schemas.microsoft.com/office/drawing/2014/main" id="{FB008F28-631F-4CBB-BE04-24EE2F6544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4" y="1980782"/>
            <a:ext cx="5745812" cy="2896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6211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1047-7E2A-4CD8-94A5-AA8E1E22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(not in book)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AD59-65AE-4D25-B9EB-C7AA2A58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 object is a way of operating on a list of data</a:t>
            </a:r>
          </a:p>
          <a:p>
            <a:endParaRPr lang="en-US" dirty="0"/>
          </a:p>
          <a:p>
            <a:r>
              <a:rPr lang="en-US" dirty="0"/>
              <a:t>Key functions</a:t>
            </a:r>
          </a:p>
          <a:p>
            <a:pPr lvl="1"/>
            <a:r>
              <a:rPr lang="en-US" dirty="0"/>
              <a:t>map – applies a function to every element, result is a stream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– applies a function on every element, result is nothing</a:t>
            </a:r>
          </a:p>
          <a:p>
            <a:pPr lvl="1"/>
            <a:r>
              <a:rPr lang="en-US" dirty="0"/>
              <a:t>filter – removes elements that return false on a given Boolean function</a:t>
            </a:r>
          </a:p>
          <a:p>
            <a:pPr lvl="1"/>
            <a:r>
              <a:rPr lang="en-US" dirty="0"/>
              <a:t>reduce – combines the elements in some way</a:t>
            </a:r>
          </a:p>
          <a:p>
            <a:pPr lvl="1"/>
            <a:r>
              <a:rPr lang="en-US" dirty="0"/>
              <a:t>c</a:t>
            </a:r>
            <a:r>
              <a:rPr lang="en-US"/>
              <a:t>ollect </a:t>
            </a:r>
            <a:r>
              <a:rPr lang="en-US" dirty="0"/>
              <a:t>– returns the objects in some structure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152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49-BBA0-42D8-9F2F-E255C6C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7068-1CDE-4B67-8DF1-E9F27739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59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6EF1-7DEF-4B59-90CC-40ED53C8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0A15-544A-411D-9890-DAD5E16E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notation </a:t>
            </a:r>
          </a:p>
          <a:p>
            <a:pPr lvl="1"/>
            <a:r>
              <a:rPr lang="en-US" dirty="0"/>
              <a:t>Refer to a function as “</a:t>
            </a:r>
            <a:r>
              <a:rPr lang="en-US" dirty="0" err="1"/>
              <a:t>objectType</a:t>
            </a:r>
            <a:r>
              <a:rPr lang="en-US" dirty="0"/>
              <a:t>”::”</a:t>
            </a:r>
            <a:r>
              <a:rPr lang="en-US" dirty="0" err="1"/>
              <a:t>functionName</a:t>
            </a:r>
            <a:r>
              <a:rPr lang="en-US" dirty="0"/>
              <a:t>”.  For example, “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”.  </a:t>
            </a:r>
          </a:p>
          <a:p>
            <a:r>
              <a:rPr lang="en-US" dirty="0"/>
              <a:t>Lambda expressions</a:t>
            </a:r>
          </a:p>
          <a:p>
            <a:pPr lvl="1"/>
            <a:r>
              <a:rPr lang="en-US" dirty="0"/>
              <a:t>“(input) -&gt; { function }”</a:t>
            </a:r>
          </a:p>
          <a:p>
            <a:pPr lvl="1"/>
            <a:r>
              <a:rPr lang="en-US" dirty="0"/>
              <a:t>Can shorten sometimes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980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F537-9F87-44FD-AFC6-3B4CBAAD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1617-344E-4659-BB5D-479DF8DE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all primes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IntStream.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(2,1000).filter(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-&gt; { 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16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2212-31AB-499E-8FDE-F2D5890C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F7FE-DB74-4E42-935B-0A3C609C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marL="0" indent="0">
              <a:buNone/>
            </a:pPr>
            <a:r>
              <a:rPr lang="en-US" dirty="0"/>
              <a:t>(add a bunch of integers)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 System.in::</a:t>
            </a:r>
            <a:r>
              <a:rPr lang="en-US" dirty="0" err="1"/>
              <a:t>println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().map( s -&gt; s + 2 )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().filter( s -&gt; s &lt; 5)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().collect( </a:t>
            </a:r>
            <a:r>
              <a:rPr lang="en-US" dirty="0" err="1"/>
              <a:t>Collectors.toList</a:t>
            </a:r>
            <a:r>
              <a:rPr lang="en-US" dirty="0"/>
              <a:t>()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(s, t) -&gt; { if( s &gt; t) { return s; } else { return t;} } )</a:t>
            </a:r>
          </a:p>
          <a:p>
            <a:pPr marL="0" indent="0">
              <a:buNone/>
            </a:pPr>
            <a:r>
              <a:rPr lang="en-US" dirty="0" err="1"/>
              <a:t>list.stream</a:t>
            </a:r>
            <a:r>
              <a:rPr lang="en-US" dirty="0"/>
              <a:t>().reduce( (total, cur) -&gt; {total+=cur; return total;} )</a:t>
            </a:r>
          </a:p>
          <a:p>
            <a:pPr marL="0" indent="0">
              <a:buNone/>
            </a:pPr>
            <a:r>
              <a:rPr lang="en-US" dirty="0"/>
              <a:t>Be careful about copying these (-, not –) </a:t>
            </a:r>
          </a:p>
        </p:txBody>
      </p:sp>
    </p:spTree>
    <p:extLst>
      <p:ext uri="{BB962C8B-B14F-4D97-AF65-F5344CB8AC3E}">
        <p14:creationId xmlns:p14="http://schemas.microsoft.com/office/powerpoint/2010/main" val="16022845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E0CC-073B-437E-9765-A3E75E84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7AD3-8135-476B-8189-48835D42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resource</a:t>
            </a:r>
          </a:p>
          <a:p>
            <a:r>
              <a:rPr lang="en-US" dirty="0">
                <a:hlinkClick r:id="rId2"/>
              </a:rPr>
              <a:t>https://winterbe.com/posts/2014/07/31/java8-stream-tutorial-examples/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791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1B39-13FB-4C7A-853A-3EFD4306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D104-B1EA-49DC-81F6-2716532A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find smallest, put it at front, repeat</a:t>
            </a:r>
          </a:p>
        </p:txBody>
      </p:sp>
    </p:spTree>
    <p:extLst>
      <p:ext uri="{BB962C8B-B14F-4D97-AF65-F5344CB8AC3E}">
        <p14:creationId xmlns:p14="http://schemas.microsoft.com/office/powerpoint/2010/main" val="285231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7D3-BA1D-4975-8D87-20AB934E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1F9A-B3A7-4E6E-8FA3-CD784937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one half, sort other half, merge together</a:t>
            </a:r>
          </a:p>
        </p:txBody>
      </p:sp>
    </p:spTree>
    <p:extLst>
      <p:ext uri="{BB962C8B-B14F-4D97-AF65-F5344CB8AC3E}">
        <p14:creationId xmlns:p14="http://schemas.microsoft.com/office/powerpoint/2010/main" val="9150356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1FE0-757F-43DB-B4A5-DE5A14B9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78F4-8885-48DC-B816-7AD8511C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	</a:t>
            </a:r>
            <a:r>
              <a:rPr lang="en-US" sz="2400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Best			Worst         Algorithm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Selection Sort:			 Θ(n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</a:t>
            </a:r>
            <a:r>
              <a:rPr lang="el-GR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 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		-&gt;	Θ(n</a:t>
            </a:r>
            <a:r>
              <a:rPr lang="en-US" sz="2400" b="1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Merge Sort:				 Θ(n lg n)	</a:t>
            </a:r>
            <a:r>
              <a:rPr lang="el-GR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 </a:t>
            </a: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(n lg n)	-&gt;    Θ(n lg n)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1CE5-7EA5-4154-8AC6-1FAA2FC7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34AF-E892-41F8-B7EC-4B4A97B0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923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2319-78CC-4298-8DC4-987FAA5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E278-BE8E-4DE5-87B5-71B8A342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5 4 3 2 1</a:t>
            </a:r>
          </a:p>
          <a:p>
            <a:pPr marL="0" indent="0">
              <a:buNone/>
            </a:pPr>
            <a:r>
              <a:rPr lang="en-US" dirty="0"/>
              <a:t>4 5 3 2 1</a:t>
            </a:r>
          </a:p>
          <a:p>
            <a:pPr marL="0" indent="0">
              <a:buNone/>
            </a:pPr>
            <a:r>
              <a:rPr lang="en-US" dirty="0"/>
              <a:t>4 3 5 2 1</a:t>
            </a:r>
          </a:p>
          <a:p>
            <a:pPr marL="0" indent="0">
              <a:buNone/>
            </a:pPr>
            <a:r>
              <a:rPr lang="en-US" dirty="0"/>
              <a:t>3 4 5 2 1</a:t>
            </a:r>
          </a:p>
          <a:p>
            <a:pPr marL="0" indent="0">
              <a:buNone/>
            </a:pPr>
            <a:r>
              <a:rPr lang="en-US" dirty="0"/>
              <a:t>3 4 2 5 1</a:t>
            </a:r>
          </a:p>
          <a:p>
            <a:pPr marL="0" indent="0">
              <a:buNone/>
            </a:pPr>
            <a:r>
              <a:rPr lang="en-US" dirty="0"/>
              <a:t>3 2 4 5 1</a:t>
            </a:r>
          </a:p>
          <a:p>
            <a:pPr marL="0" indent="0">
              <a:buNone/>
            </a:pPr>
            <a:r>
              <a:rPr lang="en-US" dirty="0"/>
              <a:t>2 3 4 5 1</a:t>
            </a:r>
          </a:p>
          <a:p>
            <a:pPr marL="0" indent="0">
              <a:buNone/>
            </a:pPr>
            <a:r>
              <a:rPr lang="en-US" dirty="0"/>
              <a:t>2 3 4 1 5</a:t>
            </a:r>
          </a:p>
          <a:p>
            <a:pPr marL="0" indent="0">
              <a:buNone/>
            </a:pPr>
            <a:r>
              <a:rPr lang="en-US" dirty="0"/>
              <a:t>2 3 1 4 5</a:t>
            </a:r>
          </a:p>
          <a:p>
            <a:pPr marL="0" indent="0">
              <a:buNone/>
            </a:pPr>
            <a:r>
              <a:rPr lang="en-US" dirty="0"/>
              <a:t>2 1 3 4 5</a:t>
            </a:r>
          </a:p>
          <a:p>
            <a:pPr marL="0" indent="0">
              <a:buNone/>
            </a:pPr>
            <a:r>
              <a:rPr lang="en-US" dirty="0"/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21706585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936F-729A-4F8F-8850-8946EEE6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for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367D-78F4-444C-AF37-4F04F7AC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as base case</a:t>
            </a:r>
          </a:p>
          <a:p>
            <a:r>
              <a:rPr lang="en-US" dirty="0"/>
              <a:t>Sorted lists</a:t>
            </a:r>
          </a:p>
        </p:txBody>
      </p:sp>
    </p:spTree>
    <p:extLst>
      <p:ext uri="{BB962C8B-B14F-4D97-AF65-F5344CB8AC3E}">
        <p14:creationId xmlns:p14="http://schemas.microsoft.com/office/powerpoint/2010/main" val="25460389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D918-7C6A-4F36-9F10-8A5F48AA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Presorting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00A0-2B38-452D-A881-743FF545D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max/min</a:t>
            </a:r>
          </a:p>
          <a:p>
            <a:r>
              <a:rPr lang="en-US" dirty="0"/>
              <a:t>Find nearest elements</a:t>
            </a:r>
          </a:p>
          <a:p>
            <a:r>
              <a:rPr lang="en-US" dirty="0"/>
              <a:t>Find furthest elements</a:t>
            </a:r>
          </a:p>
          <a:p>
            <a:r>
              <a:rPr lang="en-US" dirty="0"/>
              <a:t>Set intersection</a:t>
            </a:r>
          </a:p>
          <a:p>
            <a:r>
              <a:rPr lang="en-US" dirty="0"/>
              <a:t>K largest elements</a:t>
            </a:r>
          </a:p>
          <a:p>
            <a:r>
              <a:rPr lang="en-US" dirty="0"/>
              <a:t>Element uniqueness</a:t>
            </a:r>
          </a:p>
        </p:txBody>
      </p:sp>
    </p:spTree>
    <p:extLst>
      <p:ext uri="{BB962C8B-B14F-4D97-AF65-F5344CB8AC3E}">
        <p14:creationId xmlns:p14="http://schemas.microsoft.com/office/powerpoint/2010/main" val="10976746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5A84-939B-481F-8258-2619DD79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FB9F-B39B-495D-9783-375E8A77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Dropping</a:t>
            </a:r>
          </a:p>
          <a:p>
            <a:r>
              <a:rPr lang="en-US" dirty="0" err="1"/>
              <a:t>Deepfake</a:t>
            </a:r>
            <a:endParaRPr lang="en-US" dirty="0"/>
          </a:p>
          <a:p>
            <a:r>
              <a:rPr lang="en-US" dirty="0"/>
              <a:t>Rush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924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D91B-9C06-4F9A-AC8B-B16A2A6D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73F4-D7AB-46AE-9B49-2DDC3AD7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Search (get)				Bounds			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Linear Search			Ω(1), O(n)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Binary Tree				Ω(1), O(n)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Binary Search			Ω(1), O(lg 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Balanced BST			Ω(1), O(lg 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520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2991-FFBA-46C2-9483-A7847E5E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3F65-B9D1-4D82-8391-4086A80B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Hashing is terrible at: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dirty="0"/>
              <a:t>, going through all of the elements in a well defined order</a:t>
            </a:r>
          </a:p>
          <a:p>
            <a:pPr marL="0" indent="0">
              <a:buNone/>
            </a:pPr>
            <a:r>
              <a:rPr lang="en-US" b="1" dirty="0"/>
              <a:t>Get max/min</a:t>
            </a:r>
            <a:r>
              <a:rPr lang="en-US" dirty="0"/>
              <a:t> finding the element with the minimum/maximum key</a:t>
            </a:r>
          </a:p>
          <a:p>
            <a:pPr marL="0" indent="0">
              <a:buNone/>
            </a:pPr>
            <a:r>
              <a:rPr lang="en-US" b="1" dirty="0"/>
              <a:t>Get next</a:t>
            </a:r>
            <a:r>
              <a:rPr lang="en-US" dirty="0"/>
              <a:t> - finding the element with the next largest/smallest key</a:t>
            </a:r>
          </a:p>
          <a:p>
            <a:pPr marL="0" indent="0">
              <a:buNone/>
            </a:pPr>
            <a:r>
              <a:rPr lang="en-US" b="1" dirty="0"/>
              <a:t>Range queries</a:t>
            </a:r>
            <a:r>
              <a:rPr lang="en-US" dirty="0"/>
              <a:t> - finding all values with keys in a given range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</a:t>
            </a:r>
          </a:p>
          <a:p>
            <a:pPr marL="0" indent="0">
              <a:buNone/>
            </a:pPr>
            <a:r>
              <a:rPr lang="en-US" b="1" dirty="0"/>
              <a:t>Hash Table is Θ(1) average get, Θ(1</a:t>
            </a:r>
            <a:r>
              <a:rPr lang="en-US" b="1"/>
              <a:t>) amortized add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4231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3BE2-3B3E-416B-BA0F-84C77F92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1C58-2D97-4AC2-B5B3-0E361F1B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Hashing: Time and space efficient method for mapping a </a:t>
            </a:r>
            <a:r>
              <a:rPr lang="en-US" b="1" u="sng" dirty="0"/>
              <a:t>key</a:t>
            </a:r>
            <a:r>
              <a:rPr lang="en-US" b="1" dirty="0"/>
              <a:t> to the index of its associated </a:t>
            </a:r>
            <a:r>
              <a:rPr lang="en-US" b="1" u="sng" dirty="0"/>
              <a:t>value</a:t>
            </a:r>
            <a:r>
              <a:rPr lang="en-US" b="1" dirty="0"/>
              <a:t> in an </a:t>
            </a:r>
            <a:r>
              <a:rPr lang="en-US" b="1" u="sng" dirty="0"/>
              <a:t>unordered</a:t>
            </a:r>
            <a:r>
              <a:rPr lang="en-US" b="1" dirty="0"/>
              <a:t> collection.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HashMap Operations: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put(K key, V value)		Θ(1) average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 or update</a:t>
            </a:r>
          </a:p>
          <a:p>
            <a:pPr marL="0" indent="0">
              <a:buNone/>
            </a:pPr>
            <a:r>
              <a:rPr lang="en-US" dirty="0"/>
              <a:t>key cannot be null</a:t>
            </a:r>
          </a:p>
          <a:p>
            <a:pPr marL="0" indent="0">
              <a:buNone/>
            </a:pPr>
            <a:r>
              <a:rPr lang="en-US" b="1" dirty="0"/>
              <a:t>get(K key)			Θ(1) average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remove(K key)			Θ(1) average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value or null</a:t>
            </a:r>
          </a:p>
          <a:p>
            <a:pPr marL="0" indent="0">
              <a:buNone/>
            </a:pPr>
            <a:r>
              <a:rPr lang="en-US" b="1" dirty="0"/>
              <a:t>size() </a:t>
            </a:r>
            <a:r>
              <a:rPr lang="en-US" b="1" dirty="0">
                <a:sym typeface="Symbol" panose="05050102010706020507" pitchFamily="18" charset="2"/>
              </a:rPr>
              <a:t></a:t>
            </a:r>
            <a:r>
              <a:rPr lang="en-US" b="1" dirty="0"/>
              <a:t> 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capacity()</a:t>
            </a:r>
            <a:r>
              <a:rPr lang="en-US" b="1" dirty="0">
                <a:sym typeface="Symbol" panose="05050102010706020507" pitchFamily="18" charset="2"/>
              </a:rPr>
              <a:t></a:t>
            </a:r>
            <a:r>
              <a:rPr lang="en-US" b="1" dirty="0"/>
              <a:t> 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620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273F-DCBD-4C56-8E7A-408C4BC9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Hashing / closed addressing 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251F-FE45-4BAB-B3B2-88498435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589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E4A4-9FFF-43C4-8B66-859E9FC5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hashing / closed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7053-FC6F-4446-8750-485BC766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is a linked list</a:t>
            </a:r>
          </a:p>
          <a:p>
            <a:r>
              <a:rPr lang="en-US" dirty="0"/>
              <a:t>Element always maps to one particular spot</a:t>
            </a:r>
          </a:p>
        </p:txBody>
      </p:sp>
    </p:spTree>
    <p:extLst>
      <p:ext uri="{BB962C8B-B14F-4D97-AF65-F5344CB8AC3E}">
        <p14:creationId xmlns:p14="http://schemas.microsoft.com/office/powerpoint/2010/main" val="124679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8D12-0AA6-40A2-936B-3A01CBBC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CBA7-DCA5-486E-AC89-28230072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256- Overenrolled.  The plan is to offer a new section in Fall 2020.  Only one section will be offered this spring (many students will be cut).  If you get cut and there is a section in the fall then you will get into that section.  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Average was 51/60, standard </a:t>
            </a:r>
            <a:r>
              <a:rPr lang="en-US"/>
              <a:t>deviation was 8.4</a:t>
            </a:r>
            <a:endParaRPr lang="en-US" dirty="0"/>
          </a:p>
          <a:p>
            <a:pPr lvl="1"/>
            <a:r>
              <a:rPr lang="en-US" dirty="0"/>
              <a:t>Test was too small, so I added a 15 point question that everyone got right.  </a:t>
            </a:r>
          </a:p>
          <a:p>
            <a:pPr lvl="1"/>
            <a:r>
              <a:rPr lang="en-US" dirty="0"/>
              <a:t>Worst questions were about the mystery function and selection sort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195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1FA1-16D2-41B2-8E84-AD9D2C61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C24B-F2A9-4D12-8EF8-3D16018F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count </a:t>
            </a:r>
          </a:p>
          <a:p>
            <a:pPr lvl="1"/>
            <a:r>
              <a:rPr lang="en-US" dirty="0"/>
              <a:t>char can be an index</a:t>
            </a:r>
          </a:p>
          <a:p>
            <a:pPr lvl="1"/>
            <a:r>
              <a:rPr lang="en-US" dirty="0"/>
              <a:t>Printing \n and \t</a:t>
            </a:r>
          </a:p>
          <a:p>
            <a:r>
              <a:rPr lang="en-US" dirty="0"/>
              <a:t>Make Tree </a:t>
            </a:r>
          </a:p>
          <a:p>
            <a:pPr lvl="1"/>
            <a:r>
              <a:rPr lang="en-US" dirty="0"/>
              <a:t>Need a tree class</a:t>
            </a:r>
          </a:p>
          <a:p>
            <a:pPr lvl="2"/>
            <a:r>
              <a:rPr lang="en-US" dirty="0"/>
              <a:t>It should implement comparable&lt;Itself&gt;</a:t>
            </a:r>
          </a:p>
          <a:p>
            <a:pPr lvl="2"/>
            <a:r>
              <a:rPr lang="en-US" dirty="0"/>
              <a:t>It should have a constructor that take two trees and combines them</a:t>
            </a:r>
          </a:p>
          <a:p>
            <a:pPr lvl="2"/>
            <a:r>
              <a:rPr lang="en-US" dirty="0"/>
              <a:t>It should have a level 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11786638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30A6-08B4-4B9C-9822-2AD2BA1D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5440-C002-4DBB-AC9A-2777CFCF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code</a:t>
            </a:r>
          </a:p>
          <a:p>
            <a:pPr lvl="1"/>
            <a:r>
              <a:rPr lang="en-US" dirty="0"/>
              <a:t>Treat code as string </a:t>
            </a:r>
          </a:p>
          <a:p>
            <a:pPr lvl="1"/>
            <a:r>
              <a:rPr lang="en-US" dirty="0"/>
              <a:t>Code of this node is code of parent + 0 or 1 (left or right child)</a:t>
            </a:r>
          </a:p>
          <a:p>
            <a:pPr lvl="1"/>
            <a:r>
              <a:rPr lang="en-US" dirty="0"/>
              <a:t>Add all codes to HashMap&lt;Character, String&gt; </a:t>
            </a:r>
          </a:p>
          <a:p>
            <a:pPr lvl="1"/>
            <a:endParaRPr lang="en-US" dirty="0"/>
          </a:p>
          <a:p>
            <a:r>
              <a:rPr lang="en-US" dirty="0"/>
              <a:t>Print message</a:t>
            </a:r>
          </a:p>
          <a:p>
            <a:pPr lvl="1"/>
            <a:r>
              <a:rPr lang="en-US" dirty="0"/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47804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95FB3360-3A5C-49F0-BB3F-9AE21E7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F0605-656A-481D-8BC2-75E30F7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Some Tree Structures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130EDAB-6879-4DD6-8DCE-8232A8B0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038600"/>
            <a:ext cx="2809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3A9C611-5C69-4AE9-A559-AA5F6AFC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57C8AD-E1BB-4767-86E5-637AC63B5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83B0F7-344B-4699-9D86-643273B3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05825C-C7F4-4791-8A55-5FED391C8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A binary tree is a tree with: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Nodes that have 0, 1 or 2 children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Children are distinguishable: left / right</a:t>
            </a:r>
          </a:p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Some binary trees:</a:t>
            </a:r>
          </a:p>
          <a:p>
            <a:pPr lvl="1">
              <a:buFont typeface="Wingdings" charset="0"/>
              <a:buChar char="ü"/>
              <a:defRPr/>
            </a:pPr>
            <a:endParaRPr lang="en-US" dirty="0"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D5AEF5-F28D-4707-A3C6-C04C56E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27559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E55B9D74-AAAE-43D1-ADAB-83E79BF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060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7EA903A-9BAB-4702-B983-0DEF0E6D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71900"/>
            <a:ext cx="25781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7289B49-584A-49D0-980C-0FF6DAE2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Terminology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D8FA-45F1-4750-A4C0-BF3B6130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1148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  <a:defRPr/>
            </a:pPr>
            <a:r>
              <a:rPr lang="en-US" sz="2400" dirty="0"/>
              <a:t>Nodes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Root / leaf / internal nodes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Node Degree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Tree </a:t>
            </a:r>
            <a:r>
              <a:rPr lang="en-US" sz="2000" dirty="0" err="1"/>
              <a:t>Arity</a:t>
            </a:r>
            <a:endParaRPr lang="en-US" sz="2000" dirty="0"/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Edges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Ancestors / Descendants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1600" dirty="0"/>
              <a:t>Parents / children / siblings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Paths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Path / path length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Node depth / Node level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Tree height / Tree width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Full / Complete Tree</a:t>
            </a:r>
          </a:p>
          <a:p>
            <a:pPr>
              <a:buFont typeface="Wingdings" charset="0"/>
              <a:buChar char="Ø"/>
              <a:defRPr/>
            </a:pPr>
            <a:endParaRPr lang="en-US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47EE688B-8965-4D1A-A5F9-C4D515BE31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0245" name="Picture 4">
              <a:extLst>
                <a:ext uri="{FF2B5EF4-FFF2-40B4-BE49-F238E27FC236}">
                  <a16:creationId xmlns:a16="http://schemas.microsoft.com/office/drawing/2014/main" id="{1D528C7D-5B1E-411E-8F09-7B829DE04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FC9BEBF-81A4-4FD9-AE31-D72DBE38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31D6B068-5202-424A-A1B5-FCEBFA180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C435AB1A-F0CB-4746-993E-DBD15FE0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7910BFF0-BF70-44DE-97E2-4D477B7A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21D9BC5C-CE3E-4038-8C6D-4E7FD4D9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AD9C994C-5767-459A-BB76-22E7CD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B7AD666-737A-4909-A5F6-72BA722F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C519B8EA-E296-4B10-B26B-567E6786E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E5C2813A-2479-4091-AA66-0E346D73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4F13D00-2FA5-4018-8111-6EA04195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9E4EF7-13F6-45E3-8DA3-01522A11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Recursive View of Binary 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1B1608D-E300-4DD8-ADE7-A1FD42F2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>
                <a:ea typeface="+mn-ea"/>
              </a:rPr>
              <a:t>Binary trees have a recursive structure.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>
                <a:ea typeface="+mn-ea"/>
              </a:rPr>
              <a:t>For any node in the tree, its left and right children (if any) are the root of a smaller binary tree.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107F5D0-6497-4284-A50A-BD1BA88A19AC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500438"/>
            <a:ext cx="3060700" cy="2628900"/>
            <a:chOff x="3552" y="1632"/>
            <a:chExt cx="1928" cy="1656"/>
          </a:xfrm>
        </p:grpSpPr>
        <p:pic>
          <p:nvPicPr>
            <p:cNvPr id="14345" name="Picture 5">
              <a:extLst>
                <a:ext uri="{FF2B5EF4-FFF2-40B4-BE49-F238E27FC236}">
                  <a16:creationId xmlns:a16="http://schemas.microsoft.com/office/drawing/2014/main" id="{86104C75-183D-4091-97FB-EDC8E0732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6">
              <a:extLst>
                <a:ext uri="{FF2B5EF4-FFF2-40B4-BE49-F238E27FC236}">
                  <a16:creationId xmlns:a16="http://schemas.microsoft.com/office/drawing/2014/main" id="{70EA8182-B382-4262-B365-CFC788EA4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4347" name="Text Box 7">
              <a:extLst>
                <a:ext uri="{FF2B5EF4-FFF2-40B4-BE49-F238E27FC236}">
                  <a16:creationId xmlns:a16="http://schemas.microsoft.com/office/drawing/2014/main" id="{819CA710-0EE6-4880-8B7A-ABB1C34D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D85F7013-27A9-4B9E-AD00-4DDB32BB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C8E1506F-2028-4978-9A41-9812564A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BDFD1534-A895-49CA-81DD-23DF7856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4351" name="Text Box 11">
              <a:extLst>
                <a:ext uri="{FF2B5EF4-FFF2-40B4-BE49-F238E27FC236}">
                  <a16:creationId xmlns:a16="http://schemas.microsoft.com/office/drawing/2014/main" id="{515BBA7F-4F91-46F5-A92D-D2DB445F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4352" name="Text Box 12">
              <a:extLst>
                <a:ext uri="{FF2B5EF4-FFF2-40B4-BE49-F238E27FC236}">
                  <a16:creationId xmlns:a16="http://schemas.microsoft.com/office/drawing/2014/main" id="{AE8EED9F-4EC6-4856-B7E7-DB55D5453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4353" name="Text Box 13">
              <a:extLst>
                <a:ext uri="{FF2B5EF4-FFF2-40B4-BE49-F238E27FC236}">
                  <a16:creationId xmlns:a16="http://schemas.microsoft.com/office/drawing/2014/main" id="{EC5C044D-FDC4-46B7-98A9-EBA16FB7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4354" name="Text Box 14">
              <a:extLst>
                <a:ext uri="{FF2B5EF4-FFF2-40B4-BE49-F238E27FC236}">
                  <a16:creationId xmlns:a16="http://schemas.microsoft.com/office/drawing/2014/main" id="{DE8DFDBE-77CB-4752-B4F3-3FE99FEB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4355" name="Text Box 15">
              <a:extLst>
                <a:ext uri="{FF2B5EF4-FFF2-40B4-BE49-F238E27FC236}">
                  <a16:creationId xmlns:a16="http://schemas.microsoft.com/office/drawing/2014/main" id="{1E52F77F-BE12-490A-BB2B-54B21B00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  <p:sp>
        <p:nvSpPr>
          <p:cNvPr id="90128" name="Freeform 16">
            <a:extLst>
              <a:ext uri="{FF2B5EF4-FFF2-40B4-BE49-F238E27FC236}">
                <a16:creationId xmlns:a16="http://schemas.microsoft.com/office/drawing/2014/main" id="{C0456D6F-8EF9-42EA-AE01-795075EFAE30}"/>
              </a:ext>
            </a:extLst>
          </p:cNvPr>
          <p:cNvSpPr>
            <a:spLocks/>
          </p:cNvSpPr>
          <p:nvPr/>
        </p:nvSpPr>
        <p:spPr bwMode="auto">
          <a:xfrm>
            <a:off x="4505325" y="3836988"/>
            <a:ext cx="1866900" cy="2487612"/>
          </a:xfrm>
          <a:custGeom>
            <a:avLst/>
            <a:gdLst>
              <a:gd name="T0" fmla="*/ 696913 w 1176"/>
              <a:gd name="T1" fmla="*/ 385762 h 1567"/>
              <a:gd name="T2" fmla="*/ 130175 w 1176"/>
              <a:gd name="T3" fmla="*/ 1431925 h 1567"/>
              <a:gd name="T4" fmla="*/ 42863 w 1176"/>
              <a:gd name="T5" fmla="*/ 1998662 h 1567"/>
              <a:gd name="T6" fmla="*/ 390525 w 1176"/>
              <a:gd name="T7" fmla="*/ 2406650 h 1567"/>
              <a:gd name="T8" fmla="*/ 1527175 w 1176"/>
              <a:gd name="T9" fmla="*/ 2359025 h 1567"/>
              <a:gd name="T10" fmla="*/ 1839913 w 1176"/>
              <a:gd name="T11" fmla="*/ 1636712 h 1567"/>
              <a:gd name="T12" fmla="*/ 1685925 w 1176"/>
              <a:gd name="T13" fmla="*/ 654050 h 1567"/>
              <a:gd name="T14" fmla="*/ 1228725 w 1176"/>
              <a:gd name="T15" fmla="*/ 44450 h 1567"/>
              <a:gd name="T16" fmla="*/ 696913 w 1176"/>
              <a:gd name="T17" fmla="*/ 385762 h 15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76" h="1567">
                <a:moveTo>
                  <a:pt x="439" y="243"/>
                </a:moveTo>
                <a:cubicBezTo>
                  <a:pt x="324" y="389"/>
                  <a:pt x="151" y="733"/>
                  <a:pt x="82" y="902"/>
                </a:cubicBezTo>
                <a:cubicBezTo>
                  <a:pt x="13" y="1071"/>
                  <a:pt x="0" y="1157"/>
                  <a:pt x="27" y="1259"/>
                </a:cubicBezTo>
                <a:cubicBezTo>
                  <a:pt x="54" y="1361"/>
                  <a:pt x="90" y="1478"/>
                  <a:pt x="246" y="1516"/>
                </a:cubicBezTo>
                <a:cubicBezTo>
                  <a:pt x="402" y="1554"/>
                  <a:pt x="810" y="1567"/>
                  <a:pt x="962" y="1486"/>
                </a:cubicBezTo>
                <a:cubicBezTo>
                  <a:pt x="1114" y="1405"/>
                  <a:pt x="1142" y="1210"/>
                  <a:pt x="1159" y="1031"/>
                </a:cubicBezTo>
                <a:cubicBezTo>
                  <a:pt x="1176" y="852"/>
                  <a:pt x="1126" y="579"/>
                  <a:pt x="1062" y="412"/>
                </a:cubicBezTo>
                <a:cubicBezTo>
                  <a:pt x="998" y="245"/>
                  <a:pt x="878" y="56"/>
                  <a:pt x="774" y="28"/>
                </a:cubicBezTo>
                <a:cubicBezTo>
                  <a:pt x="670" y="0"/>
                  <a:pt x="554" y="97"/>
                  <a:pt x="439" y="243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26606EA7-B536-48BA-BB37-38FED7C8E13A}"/>
              </a:ext>
            </a:extLst>
          </p:cNvPr>
          <p:cNvSpPr>
            <a:spLocks/>
          </p:cNvSpPr>
          <p:nvPr/>
        </p:nvSpPr>
        <p:spPr bwMode="auto">
          <a:xfrm>
            <a:off x="6345239" y="3886200"/>
            <a:ext cx="1533525" cy="1562100"/>
          </a:xfrm>
          <a:custGeom>
            <a:avLst/>
            <a:gdLst>
              <a:gd name="T0" fmla="*/ 371475 w 966"/>
              <a:gd name="T1" fmla="*/ 209550 h 984"/>
              <a:gd name="T2" fmla="*/ 74613 w 966"/>
              <a:gd name="T3" fmla="*/ 833438 h 984"/>
              <a:gd name="T4" fmla="*/ 215900 w 966"/>
              <a:gd name="T5" fmla="*/ 1479550 h 984"/>
              <a:gd name="T6" fmla="*/ 1368425 w 966"/>
              <a:gd name="T7" fmla="*/ 1333500 h 984"/>
              <a:gd name="T8" fmla="*/ 1211263 w 966"/>
              <a:gd name="T9" fmla="*/ 415925 h 984"/>
              <a:gd name="T10" fmla="*/ 850900 w 966"/>
              <a:gd name="T11" fmla="*/ 34925 h 984"/>
              <a:gd name="T12" fmla="*/ 371475 w 966"/>
              <a:gd name="T13" fmla="*/ 20955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6" h="984">
                <a:moveTo>
                  <a:pt x="234" y="132"/>
                </a:moveTo>
                <a:cubicBezTo>
                  <a:pt x="138" y="220"/>
                  <a:pt x="63" y="392"/>
                  <a:pt x="47" y="525"/>
                </a:cubicBezTo>
                <a:cubicBezTo>
                  <a:pt x="31" y="658"/>
                  <a:pt x="0" y="880"/>
                  <a:pt x="136" y="932"/>
                </a:cubicBezTo>
                <a:cubicBezTo>
                  <a:pt x="272" y="984"/>
                  <a:pt x="758" y="952"/>
                  <a:pt x="862" y="840"/>
                </a:cubicBezTo>
                <a:cubicBezTo>
                  <a:pt x="966" y="728"/>
                  <a:pt x="817" y="398"/>
                  <a:pt x="763" y="262"/>
                </a:cubicBezTo>
                <a:cubicBezTo>
                  <a:pt x="709" y="126"/>
                  <a:pt x="624" y="44"/>
                  <a:pt x="536" y="22"/>
                </a:cubicBezTo>
                <a:cubicBezTo>
                  <a:pt x="448" y="0"/>
                  <a:pt x="297" y="109"/>
                  <a:pt x="234" y="132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 Box 18">
            <a:extLst>
              <a:ext uri="{FF2B5EF4-FFF2-40B4-BE49-F238E27FC236}">
                <a16:creationId xmlns:a16="http://schemas.microsoft.com/office/drawing/2014/main" id="{D7E5CE4C-6E85-4F00-BCE2-04170C14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47" y="4486703"/>
            <a:ext cx="166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left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  <p:sp>
        <p:nvSpPr>
          <p:cNvPr id="14344" name="Text Box 19">
            <a:extLst>
              <a:ext uri="{FF2B5EF4-FFF2-40B4-BE49-F238E27FC236}">
                <a16:creationId xmlns:a16="http://schemas.microsoft.com/office/drawing/2014/main" id="{486E0734-6F58-4C14-B46B-3E9A013B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481" y="3953303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right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03FDF91-CA1C-41F7-ADDE-EF5411BD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9EC954-4DCC-4479-9A08-BEB65E18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2292" name="Group 15">
            <a:extLst>
              <a:ext uri="{FF2B5EF4-FFF2-40B4-BE49-F238E27FC236}">
                <a16:creationId xmlns:a16="http://schemas.microsoft.com/office/drawing/2014/main" id="{7D44CDFF-F3A9-4956-8E55-2E7ED8AC19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2293" name="Picture 4">
              <a:extLst>
                <a:ext uri="{FF2B5EF4-FFF2-40B4-BE49-F238E27FC236}">
                  <a16:creationId xmlns:a16="http://schemas.microsoft.com/office/drawing/2014/main" id="{05DB85DE-7E63-4A37-B5AB-494E131B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CD0F375C-14F1-40CA-A43F-95D303E06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2295" name="Text Box 6">
              <a:extLst>
                <a:ext uri="{FF2B5EF4-FFF2-40B4-BE49-F238E27FC236}">
                  <a16:creationId xmlns:a16="http://schemas.microsoft.com/office/drawing/2014/main" id="{259C4DB8-B2A7-4E45-B5CF-C73E8BBB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44185B04-0590-4376-A7F7-6D575987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B549D225-081C-44A2-AFDA-3A9BCA25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B4294557-A152-4F88-B326-CBF9ADA4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EFA1AC7-AF3C-4D53-9273-BA01F506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EF74B920-1894-4948-8E2E-332E4712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2301" name="Text Box 12">
              <a:extLst>
                <a:ext uri="{FF2B5EF4-FFF2-40B4-BE49-F238E27FC236}">
                  <a16:creationId xmlns:a16="http://schemas.microsoft.com/office/drawing/2014/main" id="{18D63A03-C8E6-45A3-828F-332B4058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D80FF728-B98F-4E36-88FF-125C5DF1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EC3A3AAD-74CC-40D2-B70F-8919C9A8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307BDB-A5E4-49A2-92C7-1CD72CF5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75F4B45-D7F0-418F-BFB2-E1EF4EBD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c g f e d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j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g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f j c e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g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b j f a e c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g j f b e d c a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6388" name="Group 15">
            <a:extLst>
              <a:ext uri="{FF2B5EF4-FFF2-40B4-BE49-F238E27FC236}">
                <a16:creationId xmlns:a16="http://schemas.microsoft.com/office/drawing/2014/main" id="{7D6D719F-4898-427E-BFA9-32D96824AFC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E0401064-8706-47D2-94F3-C2F7392A7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B4AB9E1E-D8A0-4B16-BBB8-C37BF603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DE3925C-E30A-48D2-85C1-26CBB4DF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D5EE3DB6-10E6-44FF-95A9-FEB75B35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480D1020-8CF4-4505-94E6-ED313FC1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39FDA4E5-F55B-469A-9673-109866FF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89E30796-D762-4DA9-87D7-AB30E850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FB88B5F8-50A7-468A-BDB4-54A5E3D7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EF1FA2E-F166-4079-B821-B9B55C91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E991C411-7B86-4ACF-A9D9-EA3AE52F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AA88732F-FEFA-4CB3-93D7-6D23D881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B65-ED58-402F-ACA2-127D90BE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Tree Traversals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5BE19AB6-0CB0-4133-A6EA-1B01116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7238-7717-4C3B-B336-FB74F94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BFE1-EAD5-40CB-A9DB-5A30AF17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</a:t>
            </a:r>
          </a:p>
          <a:p>
            <a:r>
              <a:rPr lang="en-US" dirty="0"/>
              <a:t>If easy to remove, remove it</a:t>
            </a:r>
          </a:p>
          <a:p>
            <a:r>
              <a:rPr lang="en-US" dirty="0"/>
              <a:t>Otherwise, find easy to remove node</a:t>
            </a:r>
          </a:p>
          <a:p>
            <a:r>
              <a:rPr lang="en-US" dirty="0"/>
              <a:t>Swap original to that node and remove it</a:t>
            </a:r>
          </a:p>
        </p:txBody>
      </p:sp>
    </p:spTree>
    <p:extLst>
      <p:ext uri="{BB962C8B-B14F-4D97-AF65-F5344CB8AC3E}">
        <p14:creationId xmlns:p14="http://schemas.microsoft.com/office/powerpoint/2010/main" val="1639877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5BF-2AAA-4FC1-9315-CFDE6F3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6EF0-118B-49F5-B33D-EAB7FA77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Friday</a:t>
            </a:r>
          </a:p>
          <a:p>
            <a:r>
              <a:rPr lang="en-US" dirty="0"/>
              <a:t>No office hours today</a:t>
            </a:r>
          </a:p>
          <a:p>
            <a:r>
              <a:rPr lang="en-US" dirty="0"/>
              <a:t>Solutions posted for 3</a:t>
            </a:r>
          </a:p>
          <a:p>
            <a:r>
              <a:rPr lang="en-US" dirty="0"/>
              <a:t>Solutions posted for 4</a:t>
            </a:r>
          </a:p>
        </p:txBody>
      </p:sp>
    </p:spTree>
    <p:extLst>
      <p:ext uri="{BB962C8B-B14F-4D97-AF65-F5344CB8AC3E}">
        <p14:creationId xmlns:p14="http://schemas.microsoft.com/office/powerpoint/2010/main" val="14053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7B1-172A-420F-A70D-F00F1C05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72A6-2E65-459C-AAC4-76203409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Add, remove min, size</a:t>
            </a:r>
          </a:p>
        </p:txBody>
      </p:sp>
    </p:spTree>
    <p:extLst>
      <p:ext uri="{BB962C8B-B14F-4D97-AF65-F5344CB8AC3E}">
        <p14:creationId xmlns:p14="http://schemas.microsoft.com/office/powerpoint/2010/main" val="2947655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579-04A4-4CA7-B06B-2866903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3B4E-4FE1-4778-A6D8-EB5DCE89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array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 list</a:t>
            </a:r>
          </a:p>
        </p:txBody>
      </p:sp>
    </p:spTree>
    <p:extLst>
      <p:ext uri="{BB962C8B-B14F-4D97-AF65-F5344CB8AC3E}">
        <p14:creationId xmlns:p14="http://schemas.microsoft.com/office/powerpoint/2010/main" val="2385788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F8FE-19F3-4E51-A636-B41E431B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B4366B-7749-4DBB-B8AD-C2D27D082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19243"/>
              </p:ext>
            </p:extLst>
          </p:nvPr>
        </p:nvGraphicFramePr>
        <p:xfrm>
          <a:off x="1971675" y="1690688"/>
          <a:ext cx="7134225" cy="37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6698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C4BA-0F25-4B9D-A17D-341D3727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E1B-C67C-45E9-B25F-AFDB4FAF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Heap property</a:t>
            </a:r>
          </a:p>
        </p:txBody>
      </p:sp>
    </p:spTree>
    <p:extLst>
      <p:ext uri="{BB962C8B-B14F-4D97-AF65-F5344CB8AC3E}">
        <p14:creationId xmlns:p14="http://schemas.microsoft.com/office/powerpoint/2010/main" val="34304246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599-C4AD-4A5A-8240-878EEA32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6640B-B2EC-485E-80F7-22E01C5F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56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2729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4B12-DB81-4CD2-B006-7D8DE282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19708-D349-4AD2-8076-2922434FC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13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0263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2695-4AFF-44C9-8608-0C6E9779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A89D-5C71-4797-86AC-306BDA2E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Intensive DNA search yields 10 genes tied directly to schizophrenia</a:t>
            </a:r>
          </a:p>
          <a:p>
            <a:r>
              <a:rPr lang="en-US" dirty="0">
                <a:hlinkClick r:id="rId2"/>
              </a:rPr>
              <a:t>https://www.sciencemag.org/news/2019/10/intensive-dna-search-yields-10-genes-tied-directly-schizophrenia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026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513B-819C-4719-978D-CC53B8C4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5861-71D1-4441-82F1-0CBD653A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Next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70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886E-706E-42C1-B231-884F543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529E-B328-4E3C-94FB-0FE48984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Implementation: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Operation:	Unsorted Linked-List	Sorted Array List	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get(K key)	        Ω(1),Ο(n),Θ(n)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Ω(1),Ο(lg n),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Θ(lg n)</a:t>
            </a:r>
            <a:r>
              <a:rPr lang="en-US" b="1" baseline="-25000" dirty="0" err="1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add(K key, V value)	</a:t>
            </a:r>
            <a:r>
              <a:rPr lang="en-US" b="1" dirty="0">
                <a:highlight>
                  <a:srgbClr val="FFFF0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Θ(1)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remove(K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>
              <a:spcBef>
                <a:spcPts val="0"/>
              </a:spcBef>
            </a:pPr>
            <a:r>
              <a:rPr lang="en-US" b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nextKey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(K key)    Ω(1),Ο(n),Θ(n)</a:t>
            </a:r>
            <a:r>
              <a:rPr lang="en-US" b="1" baseline="-25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Ω(lg n),Ο(n),Θ(n)</a:t>
            </a:r>
            <a:r>
              <a:rPr lang="en-US" b="1" baseline="-250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</a:t>
            </a:r>
            <a:endParaRPr lang="en-US" b="1" baseline="-250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3716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310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E6D-82F1-4359-9B71-4A93B7ED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08AF-D1AE-40B2-802F-0186CBD8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Binary search tree property – all nodes in left subtree are less than root of that subtree, all nodes in right subtree are greater than root of that subtree</a:t>
            </a:r>
          </a:p>
        </p:txBody>
      </p:sp>
    </p:spTree>
    <p:extLst>
      <p:ext uri="{BB962C8B-B14F-4D97-AF65-F5344CB8AC3E}">
        <p14:creationId xmlns:p14="http://schemas.microsoft.com/office/powerpoint/2010/main" val="399413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3933</Words>
  <Application>Microsoft Office PowerPoint</Application>
  <PresentationFormat>Widescreen</PresentationFormat>
  <Paragraphs>818</Paragraphs>
  <Slides>122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122</vt:i4>
      </vt:variant>
    </vt:vector>
  </HeadingPairs>
  <TitlesOfParts>
    <vt:vector size="134" baseType="lpstr">
      <vt:lpstr>Arial</vt:lpstr>
      <vt:lpstr>Calibri</vt:lpstr>
      <vt:lpstr>Calibri Light</vt:lpstr>
      <vt:lpstr>Cambria</vt:lpstr>
      <vt:lpstr>Cambria Math</vt:lpstr>
      <vt:lpstr>Consolas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  <vt:lpstr>Some Tree Structures</vt:lpstr>
      <vt:lpstr>Binary Trees</vt:lpstr>
      <vt:lpstr>Tree Terminology</vt:lpstr>
      <vt:lpstr>Recursive View of Binary Trees</vt:lpstr>
      <vt:lpstr>Binary Tree Traversals</vt:lpstr>
      <vt:lpstr>Binary Tree Traversals</vt:lpstr>
      <vt:lpstr>Binary Tree Traversals</vt:lpstr>
      <vt:lpstr>Removal</vt:lpstr>
      <vt:lpstr>stuff</vt:lpstr>
      <vt:lpstr>Priority Queue Abstract Data Type</vt:lpstr>
      <vt:lpstr>Implementing priority queue</vt:lpstr>
      <vt:lpstr>Binary tree</vt:lpstr>
      <vt:lpstr>Binary tree priority queue</vt:lpstr>
      <vt:lpstr>add</vt:lpstr>
      <vt:lpstr>Remove min</vt:lpstr>
      <vt:lpstr>PowerPoint Presentation</vt:lpstr>
      <vt:lpstr>Binary Search tree abstract data type</vt:lpstr>
      <vt:lpstr>Comparison</vt:lpstr>
      <vt:lpstr>Binary search tree</vt:lpstr>
      <vt:lpstr>PowerPoint Presentation</vt:lpstr>
      <vt:lpstr>Streams (not in book) </vt:lpstr>
      <vt:lpstr>Stream examples</vt:lpstr>
      <vt:lpstr>PowerPoint Presentation</vt:lpstr>
      <vt:lpstr>Examples of lambda</vt:lpstr>
      <vt:lpstr>Examples</vt:lpstr>
      <vt:lpstr>PowerPoint Presentation</vt:lpstr>
      <vt:lpstr>Selection Sort</vt:lpstr>
      <vt:lpstr>Merge sort</vt:lpstr>
      <vt:lpstr>PowerPoint Presentation</vt:lpstr>
      <vt:lpstr>Practice</vt:lpstr>
      <vt:lpstr>Insertion sort</vt:lpstr>
      <vt:lpstr>Optimizations for merge sort</vt:lpstr>
      <vt:lpstr>Presorting </vt:lpstr>
      <vt:lpstr>PowerPoint Presentation</vt:lpstr>
      <vt:lpstr>Hashing </vt:lpstr>
      <vt:lpstr>PowerPoint Presentation</vt:lpstr>
      <vt:lpstr>PowerPoint Presentation</vt:lpstr>
      <vt:lpstr>Open Hashing / closed addressing demo </vt:lpstr>
      <vt:lpstr>Open hashing / closed addressing</vt:lpstr>
      <vt:lpstr>PowerPoint Presentation</vt:lpstr>
      <vt:lpstr>Huffman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43</cp:revision>
  <dcterms:created xsi:type="dcterms:W3CDTF">2019-10-04T14:20:04Z</dcterms:created>
  <dcterms:modified xsi:type="dcterms:W3CDTF">2019-11-22T15:23:26Z</dcterms:modified>
</cp:coreProperties>
</file>