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dvent Pro SemiBold" panose="020B0604020202020204" charset="0"/>
      <p:regular r:id="rId10"/>
      <p:bold r:id="rId11"/>
    </p:embeddedFont>
    <p:embeddedFont>
      <p:font typeface="Fira Sans Condensed Medium" panose="020B0603050000020004" pitchFamily="34" charset="0"/>
      <p:regular r:id="rId12"/>
      <p:bold r:id="rId13"/>
      <p:italic r:id="rId14"/>
      <p:boldItalic r:id="rId15"/>
    </p:embeddedFont>
    <p:embeddedFont>
      <p:font typeface="Fira Sans Extra Condensed Medium" panose="020B0604020202020204" charset="0"/>
      <p:regular r:id="rId16"/>
      <p:bold r:id="rId17"/>
      <p:italic r:id="rId18"/>
      <p:boldItalic r:id="rId19"/>
    </p:embeddedFont>
    <p:embeddedFont>
      <p:font typeface="Maven Pro" panose="020B0604020202020204" charset="0"/>
      <p:regular r:id="rId20"/>
      <p:bold r:id="rId21"/>
    </p:embeddedFont>
    <p:embeddedFont>
      <p:font typeface="Nunito Light" pitchFamily="2" charset="0"/>
      <p:regular r:id="rId22"/>
      <p:italic r:id="rId23"/>
    </p:embeddedFont>
    <p:embeddedFont>
      <p:font typeface="Share Tech"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6c52a2e8d8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6c60e245bf_1_318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4b4a1e565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4b4a1e565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f4b4a1e565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f4b4a1e565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f4b4a1e56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f4b4a1e56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6c60e245bf_1_31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3"/>
          <p:cNvSpPr txBox="1">
            <a:spLocks noGrp="1"/>
          </p:cNvSpPr>
          <p:nvPr>
            <p:ph type="subTitle" idx="1"/>
          </p:nvPr>
        </p:nvSpPr>
        <p:spPr>
          <a:xfrm>
            <a:off x="2911900" y="3509600"/>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RITIK AGARWAL 19BCE1063</a:t>
            </a:r>
            <a:endParaRPr/>
          </a:p>
          <a:p>
            <a:pPr marL="0" lvl="0" indent="0" algn="ctr" rtl="0">
              <a:spcBef>
                <a:spcPts val="0"/>
              </a:spcBef>
              <a:spcAft>
                <a:spcPts val="0"/>
              </a:spcAft>
              <a:buNone/>
            </a:pPr>
            <a:r>
              <a:rPr lang="en"/>
              <a:t>AZAM SIDDIQUI 19BCE1092</a:t>
            </a:r>
            <a:endParaRPr/>
          </a:p>
          <a:p>
            <a:pPr marL="0" lvl="0" indent="0" algn="ctr" rtl="0">
              <a:spcBef>
                <a:spcPts val="0"/>
              </a:spcBef>
              <a:spcAft>
                <a:spcPts val="0"/>
              </a:spcAft>
              <a:buNone/>
            </a:pPr>
            <a:r>
              <a:rPr lang="en"/>
              <a:t>ANSH KHATTAR 19BCE1319</a:t>
            </a:r>
            <a:endParaRPr/>
          </a:p>
        </p:txBody>
      </p:sp>
      <p:sp>
        <p:nvSpPr>
          <p:cNvPr id="431" name="Google Shape;431;p23"/>
          <p:cNvSpPr txBox="1">
            <a:spLocks noGrp="1"/>
          </p:cNvSpPr>
          <p:nvPr>
            <p:ph type="ctrTitle"/>
          </p:nvPr>
        </p:nvSpPr>
        <p:spPr>
          <a:xfrm>
            <a:off x="1476350" y="661700"/>
            <a:ext cx="5940300" cy="244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UNDERWATER IMAGE ENHANCEMENT USING IMAGE PROCESSING</a:t>
            </a:r>
            <a:endParaRPr dirty="0"/>
          </a:p>
        </p:txBody>
      </p:sp>
      <p:sp>
        <p:nvSpPr>
          <p:cNvPr id="432" name="Google Shape;432;p23"/>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7161479" y="33773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2911892" y="4248683"/>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3"/>
          <p:cNvGrpSpPr/>
          <p:nvPr/>
        </p:nvGrpSpPr>
        <p:grpSpPr>
          <a:xfrm>
            <a:off x="7321823" y="337714"/>
            <a:ext cx="133252" cy="1952377"/>
            <a:chOff x="6780548" y="337714"/>
            <a:chExt cx="133252" cy="1952377"/>
          </a:xfrm>
        </p:grpSpPr>
        <p:sp>
          <p:nvSpPr>
            <p:cNvPr id="442" name="Google Shape;442;p2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23"/>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24"/>
          <p:cNvSpPr txBox="1">
            <a:spLocks noGrp="1"/>
          </p:cNvSpPr>
          <p:nvPr>
            <p:ph type="body" idx="1"/>
          </p:nvPr>
        </p:nvSpPr>
        <p:spPr>
          <a:xfrm>
            <a:off x="297900" y="951225"/>
            <a:ext cx="5511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900">
                <a:latin typeface="Share Tech"/>
                <a:ea typeface="Share Tech"/>
                <a:cs typeface="Share Tech"/>
                <a:sym typeface="Share Tech"/>
              </a:rPr>
              <a:t>The image captured in water is hazy due to the several effects of the underwater medium. These effects are governed by the suspended particles that lead to absorption and scattering of light during image formation process. The underwater medium is not friendly for imaging data and brings low contrast and fade color issues. Therefore, during any image based exploration and inspection activity, it is essential to enhance the imaging data before going for further processing. In our project we plan to incorporate the use of several techniques to achieve this.</a:t>
            </a:r>
            <a:endParaRPr sz="1900">
              <a:latin typeface="Share Tech"/>
              <a:ea typeface="Share Tech"/>
              <a:cs typeface="Share Tech"/>
              <a:sym typeface="Share Tech"/>
            </a:endParaRPr>
          </a:p>
        </p:txBody>
      </p:sp>
      <p:sp>
        <p:nvSpPr>
          <p:cNvPr id="458" name="Google Shape;458;p24"/>
          <p:cNvSpPr txBox="1">
            <a:spLocks noGrp="1"/>
          </p:cNvSpPr>
          <p:nvPr>
            <p:ph type="ctrTitle"/>
          </p:nvPr>
        </p:nvSpPr>
        <p:spPr>
          <a:xfrm>
            <a:off x="341825" y="329300"/>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ABSTRACT</a:t>
            </a:r>
            <a:endParaRPr/>
          </a:p>
        </p:txBody>
      </p:sp>
      <p:pic>
        <p:nvPicPr>
          <p:cNvPr id="459" name="Google Shape;459;p24"/>
          <p:cNvPicPr preferRelativeResize="0"/>
          <p:nvPr/>
        </p:nvPicPr>
        <p:blipFill>
          <a:blip r:embed="rId3">
            <a:alphaModFix/>
          </a:blip>
          <a:stretch>
            <a:fillRect/>
          </a:stretch>
        </p:blipFill>
        <p:spPr>
          <a:xfrm>
            <a:off x="5929600" y="1053825"/>
            <a:ext cx="3114575" cy="3348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5"/>
          <p:cNvSpPr txBox="1">
            <a:spLocks noGrp="1"/>
          </p:cNvSpPr>
          <p:nvPr>
            <p:ph type="body" idx="1"/>
          </p:nvPr>
        </p:nvSpPr>
        <p:spPr>
          <a:xfrm>
            <a:off x="447650" y="891325"/>
            <a:ext cx="50253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900">
                <a:solidFill>
                  <a:srgbClr val="DCDDDE"/>
                </a:solidFill>
                <a:latin typeface="Share Tech"/>
                <a:ea typeface="Share Tech"/>
                <a:cs typeface="Share Tech"/>
                <a:sym typeface="Share Tech"/>
              </a:rPr>
              <a:t>Firstly, we introduce the key causes of quality reduction in underwater images, in terms of the underwater image formation model (IFM). Then, we review underwater restoration methods, considering both the IFM-free and the IFM-based approaches. Next, we present a comparative evaluation of underwater image enhancement methods, considering also the prior-based parameter estimation algorithms of the IFM-based methods, using both subjective and objective analysis. Starting from this study, we pinpoint the key shortcomings of existing methods, drawing recommendations for future research in this area. </a:t>
            </a:r>
            <a:endParaRPr sz="1900">
              <a:latin typeface="Share Tech"/>
              <a:ea typeface="Share Tech"/>
              <a:cs typeface="Share Tech"/>
              <a:sym typeface="Share Tech"/>
            </a:endParaRPr>
          </a:p>
        </p:txBody>
      </p:sp>
      <p:sp>
        <p:nvSpPr>
          <p:cNvPr id="465" name="Google Shape;465;p25"/>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pic>
        <p:nvPicPr>
          <p:cNvPr id="466" name="Google Shape;466;p25"/>
          <p:cNvPicPr preferRelativeResize="0"/>
          <p:nvPr/>
        </p:nvPicPr>
        <p:blipFill>
          <a:blip r:embed="rId3">
            <a:alphaModFix/>
          </a:blip>
          <a:stretch>
            <a:fillRect/>
          </a:stretch>
        </p:blipFill>
        <p:spPr>
          <a:xfrm>
            <a:off x="5543000" y="1037533"/>
            <a:ext cx="3366251" cy="33536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6"/>
          <p:cNvSpPr txBox="1">
            <a:spLocks noGrp="1"/>
          </p:cNvSpPr>
          <p:nvPr>
            <p:ph type="ctrTitle" idx="13"/>
          </p:nvPr>
        </p:nvSpPr>
        <p:spPr>
          <a:xfrm>
            <a:off x="6351572" y="2540638"/>
            <a:ext cx="2175600" cy="40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Gamma Correction</a:t>
            </a:r>
            <a:endParaRPr dirty="0"/>
          </a:p>
        </p:txBody>
      </p:sp>
      <p:sp>
        <p:nvSpPr>
          <p:cNvPr id="472" name="Google Shape;472;p26"/>
          <p:cNvSpPr txBox="1">
            <a:spLocks noGrp="1"/>
          </p:cNvSpPr>
          <p:nvPr>
            <p:ph type="subTitle" idx="1"/>
          </p:nvPr>
        </p:nvSpPr>
        <p:spPr>
          <a:xfrm>
            <a:off x="6117600" y="2935050"/>
            <a:ext cx="2814300" cy="1085400"/>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It controls the overall brightness of an image. Images which are not properly corrected can look either bleached out, or too dark</a:t>
            </a:r>
            <a:endParaRPr/>
          </a:p>
        </p:txBody>
      </p:sp>
      <p:sp>
        <p:nvSpPr>
          <p:cNvPr id="473" name="Google Shape;473;p26"/>
          <p:cNvSpPr txBox="1">
            <a:spLocks noGrp="1"/>
          </p:cNvSpPr>
          <p:nvPr>
            <p:ph type="ctrTitle" idx="4"/>
          </p:nvPr>
        </p:nvSpPr>
        <p:spPr>
          <a:xfrm>
            <a:off x="3519827" y="2561550"/>
            <a:ext cx="1675200" cy="37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Fusion-Matlab</a:t>
            </a:r>
            <a:endParaRPr dirty="0"/>
          </a:p>
        </p:txBody>
      </p:sp>
      <p:sp>
        <p:nvSpPr>
          <p:cNvPr id="474" name="Google Shape;474;p26"/>
          <p:cNvSpPr txBox="1">
            <a:spLocks noGrp="1"/>
          </p:cNvSpPr>
          <p:nvPr>
            <p:ph type="ctrTitle"/>
          </p:nvPr>
        </p:nvSpPr>
        <p:spPr>
          <a:xfrm>
            <a:off x="1149165" y="2615354"/>
            <a:ext cx="1490400" cy="3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DCP</a:t>
            </a:r>
            <a:endParaRPr/>
          </a:p>
        </p:txBody>
      </p:sp>
      <p:sp>
        <p:nvSpPr>
          <p:cNvPr id="475" name="Google Shape;475;p26"/>
          <p:cNvSpPr txBox="1">
            <a:spLocks noGrp="1"/>
          </p:cNvSpPr>
          <p:nvPr>
            <p:ph type="subTitle" idx="2"/>
          </p:nvPr>
        </p:nvSpPr>
        <p:spPr>
          <a:xfrm>
            <a:off x="269525" y="2965000"/>
            <a:ext cx="2627700" cy="1257600"/>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It  is one of the significant dehazing methods based upon the observation of the key features of the haze-free images.</a:t>
            </a:r>
            <a:endParaRPr/>
          </a:p>
        </p:txBody>
      </p:sp>
      <p:sp>
        <p:nvSpPr>
          <p:cNvPr id="476" name="Google Shape;476;p26"/>
          <p:cNvSpPr txBox="1">
            <a:spLocks noGrp="1"/>
          </p:cNvSpPr>
          <p:nvPr>
            <p:ph type="title" idx="3"/>
          </p:nvPr>
        </p:nvSpPr>
        <p:spPr>
          <a:xfrm>
            <a:off x="1149165" y="2209514"/>
            <a:ext cx="1214100" cy="3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01</a:t>
            </a:r>
            <a:endParaRPr sz="3000"/>
          </a:p>
        </p:txBody>
      </p:sp>
      <p:sp>
        <p:nvSpPr>
          <p:cNvPr id="477" name="Google Shape;477;p26"/>
          <p:cNvSpPr txBox="1">
            <a:spLocks noGrp="1"/>
          </p:cNvSpPr>
          <p:nvPr>
            <p:ph type="subTitle" idx="5"/>
          </p:nvPr>
        </p:nvSpPr>
        <p:spPr>
          <a:xfrm>
            <a:off x="3052650" y="2935050"/>
            <a:ext cx="2756700" cy="1662000"/>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The principle of image fusion using wavelets is to merge the wavelet decompositions of the two original images using fusion methods applied to approximations coefficients and details coefficients</a:t>
            </a:r>
            <a:endParaRPr/>
          </a:p>
        </p:txBody>
      </p:sp>
      <p:sp>
        <p:nvSpPr>
          <p:cNvPr id="478" name="Google Shape;478;p26"/>
          <p:cNvSpPr txBox="1">
            <a:spLocks noGrp="1"/>
          </p:cNvSpPr>
          <p:nvPr>
            <p:ph type="title" idx="6"/>
          </p:nvPr>
        </p:nvSpPr>
        <p:spPr>
          <a:xfrm>
            <a:off x="3857143" y="2185711"/>
            <a:ext cx="1231500" cy="3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900"/>
              <a:t>02</a:t>
            </a:r>
            <a:endParaRPr sz="2900"/>
          </a:p>
        </p:txBody>
      </p:sp>
      <p:sp>
        <p:nvSpPr>
          <p:cNvPr id="479" name="Google Shape;479;p26"/>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IMPLEMENTED METHODS</a:t>
            </a:r>
            <a:endParaRPr/>
          </a:p>
        </p:txBody>
      </p:sp>
      <p:sp>
        <p:nvSpPr>
          <p:cNvPr id="480" name="Google Shape;480;p26"/>
          <p:cNvSpPr txBox="1">
            <a:spLocks noGrp="1"/>
          </p:cNvSpPr>
          <p:nvPr>
            <p:ph type="title" idx="9"/>
          </p:nvPr>
        </p:nvSpPr>
        <p:spPr>
          <a:xfrm>
            <a:off x="6580402" y="2161048"/>
            <a:ext cx="1125600" cy="40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900"/>
              <a:t>03</a:t>
            </a:r>
            <a:endParaRPr sz="2900"/>
          </a:p>
        </p:txBody>
      </p:sp>
      <p:sp>
        <p:nvSpPr>
          <p:cNvPr id="481" name="Google Shape;481;p26"/>
          <p:cNvSpPr/>
          <p:nvPr/>
        </p:nvSpPr>
        <p:spPr>
          <a:xfrm>
            <a:off x="1149165" y="1484118"/>
            <a:ext cx="570600" cy="5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3857143" y="1486050"/>
            <a:ext cx="578700" cy="532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6580402" y="1410350"/>
            <a:ext cx="528900" cy="57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6"/>
          <p:cNvCxnSpPr>
            <a:stCxn id="481" idx="1"/>
            <a:endCxn id="476" idx="1"/>
          </p:cNvCxnSpPr>
          <p:nvPr/>
        </p:nvCxnSpPr>
        <p:spPr>
          <a:xfrm>
            <a:off x="1149165" y="1759968"/>
            <a:ext cx="600" cy="6429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6"/>
          <p:cNvCxnSpPr>
            <a:stCxn id="482" idx="1"/>
            <a:endCxn id="478" idx="1"/>
          </p:cNvCxnSpPr>
          <p:nvPr/>
        </p:nvCxnSpPr>
        <p:spPr>
          <a:xfrm>
            <a:off x="3857143" y="1752300"/>
            <a:ext cx="600" cy="6201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6"/>
          <p:cNvCxnSpPr>
            <a:stCxn id="483" idx="1"/>
            <a:endCxn id="480" idx="1"/>
          </p:cNvCxnSpPr>
          <p:nvPr/>
        </p:nvCxnSpPr>
        <p:spPr>
          <a:xfrm>
            <a:off x="6580402" y="1695950"/>
            <a:ext cx="600" cy="6654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6"/>
          <p:cNvSpPr/>
          <p:nvPr/>
        </p:nvSpPr>
        <p:spPr>
          <a:xfrm>
            <a:off x="1877923" y="1324700"/>
            <a:ext cx="165254" cy="15941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7109298" y="1981524"/>
            <a:ext cx="153221" cy="1649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1234626" y="1555455"/>
            <a:ext cx="399562" cy="386993"/>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6"/>
          <p:cNvGrpSpPr/>
          <p:nvPr/>
        </p:nvGrpSpPr>
        <p:grpSpPr>
          <a:xfrm>
            <a:off x="3950548" y="1564712"/>
            <a:ext cx="405377" cy="374830"/>
            <a:chOff x="3095745" y="3805393"/>
            <a:chExt cx="352840" cy="354717"/>
          </a:xfrm>
        </p:grpSpPr>
        <p:sp>
          <p:nvSpPr>
            <p:cNvPr id="491" name="Google Shape;491;p26"/>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6"/>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6"/>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6"/>
          <p:cNvGrpSpPr/>
          <p:nvPr/>
        </p:nvGrpSpPr>
        <p:grpSpPr>
          <a:xfrm>
            <a:off x="6659682" y="1494812"/>
            <a:ext cx="374689" cy="402201"/>
            <a:chOff x="3541011" y="3367320"/>
            <a:chExt cx="348257" cy="346188"/>
          </a:xfrm>
        </p:grpSpPr>
        <p:sp>
          <p:nvSpPr>
            <p:cNvPr id="498" name="Google Shape;498;p26"/>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7"/>
          <p:cNvSpPr txBox="1">
            <a:spLocks noGrp="1"/>
          </p:cNvSpPr>
          <p:nvPr>
            <p:ph type="ctrTitle" idx="4"/>
          </p:nvPr>
        </p:nvSpPr>
        <p:spPr>
          <a:xfrm>
            <a:off x="4579700" y="2546225"/>
            <a:ext cx="2772300" cy="65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Integrated Colour Model (ICM)</a:t>
            </a:r>
            <a:endParaRPr dirty="0"/>
          </a:p>
        </p:txBody>
      </p:sp>
      <p:sp>
        <p:nvSpPr>
          <p:cNvPr id="507" name="Google Shape;507;p27"/>
          <p:cNvSpPr txBox="1">
            <a:spLocks noGrp="1"/>
          </p:cNvSpPr>
          <p:nvPr>
            <p:ph type="ctrTitle"/>
          </p:nvPr>
        </p:nvSpPr>
        <p:spPr>
          <a:xfrm>
            <a:off x="1262837" y="2794925"/>
            <a:ext cx="2571300" cy="40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Histogram Equalisation &amp; Transformation</a:t>
            </a:r>
            <a:endParaRPr dirty="0"/>
          </a:p>
        </p:txBody>
      </p:sp>
      <p:sp>
        <p:nvSpPr>
          <p:cNvPr id="508" name="Google Shape;508;p27"/>
          <p:cNvSpPr txBox="1">
            <a:spLocks noGrp="1"/>
          </p:cNvSpPr>
          <p:nvPr>
            <p:ph type="subTitle" idx="2"/>
          </p:nvPr>
        </p:nvSpPr>
        <p:spPr>
          <a:xfrm>
            <a:off x="771150" y="3198125"/>
            <a:ext cx="3354000" cy="1461000"/>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This technique is used to improve contrast in images. It accomplishes this by effectively spreading out the most frequent intensity values, i.e. stretching out the intensity range of the image.</a:t>
            </a:r>
            <a:endParaRPr/>
          </a:p>
        </p:txBody>
      </p:sp>
      <p:sp>
        <p:nvSpPr>
          <p:cNvPr id="509" name="Google Shape;509;p27"/>
          <p:cNvSpPr txBox="1">
            <a:spLocks noGrp="1"/>
          </p:cNvSpPr>
          <p:nvPr>
            <p:ph type="title" idx="3"/>
          </p:nvPr>
        </p:nvSpPr>
        <p:spPr>
          <a:xfrm>
            <a:off x="2352791" y="2172628"/>
            <a:ext cx="12564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04</a:t>
            </a:r>
            <a:endParaRPr sz="3200"/>
          </a:p>
        </p:txBody>
      </p:sp>
      <p:sp>
        <p:nvSpPr>
          <p:cNvPr id="510" name="Google Shape;510;p27"/>
          <p:cNvSpPr txBox="1">
            <a:spLocks noGrp="1"/>
          </p:cNvSpPr>
          <p:nvPr>
            <p:ph type="subTitle" idx="5"/>
          </p:nvPr>
        </p:nvSpPr>
        <p:spPr>
          <a:xfrm>
            <a:off x="4701349" y="3197367"/>
            <a:ext cx="3467400" cy="1460999"/>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Firstly, the contrast stretching of RGB algorithm is applied to equalize the color contrast in images. Secondly, the saturation and intensity stretching of HSI is used to increase the true </a:t>
            </a:r>
            <a:r>
              <a:rPr lang="en-US" dirty="0" err="1"/>
              <a:t>colour</a:t>
            </a:r>
            <a:r>
              <a:rPr lang="en-US" dirty="0"/>
              <a:t> and solve the problem of lighting</a:t>
            </a:r>
          </a:p>
        </p:txBody>
      </p:sp>
      <p:sp>
        <p:nvSpPr>
          <p:cNvPr id="511" name="Google Shape;511;p27"/>
          <p:cNvSpPr txBox="1">
            <a:spLocks noGrp="1"/>
          </p:cNvSpPr>
          <p:nvPr>
            <p:ph type="title" idx="6"/>
          </p:nvPr>
        </p:nvSpPr>
        <p:spPr>
          <a:xfrm>
            <a:off x="5008404" y="2150826"/>
            <a:ext cx="1308300" cy="39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100"/>
              <a:t>05</a:t>
            </a:r>
            <a:endParaRPr sz="3100"/>
          </a:p>
        </p:txBody>
      </p:sp>
      <p:sp>
        <p:nvSpPr>
          <p:cNvPr id="512" name="Google Shape;512;p27"/>
          <p:cNvSpPr txBox="1">
            <a:spLocks noGrp="1"/>
          </p:cNvSpPr>
          <p:nvPr>
            <p:ph type="ctrTitle" idx="7"/>
          </p:nvPr>
        </p:nvSpPr>
        <p:spPr>
          <a:xfrm>
            <a:off x="371775" y="196050"/>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IMPLEMENTED METHODS</a:t>
            </a:r>
            <a:endParaRPr/>
          </a:p>
        </p:txBody>
      </p:sp>
      <p:sp>
        <p:nvSpPr>
          <p:cNvPr id="513" name="Google Shape;513;p27"/>
          <p:cNvSpPr/>
          <p:nvPr/>
        </p:nvSpPr>
        <p:spPr>
          <a:xfrm>
            <a:off x="2352791" y="1434620"/>
            <a:ext cx="590400" cy="57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5008404" y="1410350"/>
            <a:ext cx="615000" cy="563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27"/>
          <p:cNvCxnSpPr>
            <a:stCxn id="513" idx="1"/>
            <a:endCxn id="509" idx="1"/>
          </p:cNvCxnSpPr>
          <p:nvPr/>
        </p:nvCxnSpPr>
        <p:spPr>
          <a:xfrm>
            <a:off x="2352791" y="1722320"/>
            <a:ext cx="600" cy="6519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516" name="Google Shape;516;p27"/>
          <p:cNvCxnSpPr>
            <a:stCxn id="514" idx="1"/>
            <a:endCxn id="511" idx="1"/>
          </p:cNvCxnSpPr>
          <p:nvPr/>
        </p:nvCxnSpPr>
        <p:spPr>
          <a:xfrm>
            <a:off x="5008404" y="1692050"/>
            <a:ext cx="600" cy="6564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517" name="Google Shape;517;p27"/>
          <p:cNvSpPr/>
          <p:nvPr/>
        </p:nvSpPr>
        <p:spPr>
          <a:xfrm>
            <a:off x="2249398" y="1324704"/>
            <a:ext cx="171022" cy="166150"/>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2441229" y="1508975"/>
            <a:ext cx="413497" cy="403352"/>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27"/>
          <p:cNvGrpSpPr/>
          <p:nvPr/>
        </p:nvGrpSpPr>
        <p:grpSpPr>
          <a:xfrm>
            <a:off x="5107200" y="1493820"/>
            <a:ext cx="430570" cy="396716"/>
            <a:chOff x="3095745" y="3805393"/>
            <a:chExt cx="352840" cy="354717"/>
          </a:xfrm>
        </p:grpSpPr>
        <p:sp>
          <p:nvSpPr>
            <p:cNvPr id="521" name="Google Shape;52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8"/>
          <p:cNvSpPr txBox="1">
            <a:spLocks noGrp="1"/>
          </p:cNvSpPr>
          <p:nvPr>
            <p:ph type="ctrTitle" idx="7"/>
          </p:nvPr>
        </p:nvSpPr>
        <p:spPr>
          <a:xfrm>
            <a:off x="618825" y="411675"/>
            <a:ext cx="6718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Tools and Libraries to be Used:</a:t>
            </a:r>
            <a:endParaRPr dirty="0"/>
          </a:p>
        </p:txBody>
      </p:sp>
      <p:sp>
        <p:nvSpPr>
          <p:cNvPr id="532" name="Google Shape;532;p28"/>
          <p:cNvSpPr txBox="1"/>
          <p:nvPr/>
        </p:nvSpPr>
        <p:spPr>
          <a:xfrm>
            <a:off x="756175" y="1212875"/>
            <a:ext cx="8130900" cy="3231624"/>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457200" lvl="0" indent="-342900" algn="l" rtl="0">
              <a:spcBef>
                <a:spcPts val="0"/>
              </a:spcBef>
              <a:spcAft>
                <a:spcPts val="0"/>
              </a:spcAft>
              <a:buClr>
                <a:schemeClr val="lt1"/>
              </a:buClr>
              <a:buSzPts val="1800"/>
              <a:buFont typeface="Maven Pro"/>
              <a:buAutoNum type="arabicPeriod"/>
            </a:pPr>
            <a:r>
              <a:rPr lang="en" sz="1800" b="1" dirty="0">
                <a:solidFill>
                  <a:schemeClr val="lt1"/>
                </a:solidFill>
                <a:latin typeface="Maven Pro"/>
                <a:ea typeface="Maven Pro"/>
                <a:cs typeface="Maven Pro"/>
                <a:sym typeface="Maven Pro"/>
              </a:rPr>
              <a:t>OPENCV</a:t>
            </a:r>
            <a:r>
              <a:rPr lang="en" sz="1800" dirty="0">
                <a:solidFill>
                  <a:schemeClr val="lt1"/>
                </a:solidFill>
                <a:latin typeface="Maven Pro"/>
                <a:ea typeface="Maven Pro"/>
                <a:cs typeface="Maven Pro"/>
                <a:sym typeface="Maven Pro"/>
              </a:rPr>
              <a:t>:</a:t>
            </a:r>
            <a:r>
              <a:rPr lang="en" sz="1800" dirty="0">
                <a:solidFill>
                  <a:schemeClr val="lt1"/>
                </a:solidFill>
              </a:rPr>
              <a:t>OpenCV is a huge open-source library for computer vision, machine learning, and image processing.</a:t>
            </a:r>
            <a:endParaRPr sz="1800" dirty="0">
              <a:solidFill>
                <a:schemeClr val="lt1"/>
              </a:solidFill>
            </a:endParaRPr>
          </a:p>
          <a:p>
            <a:pPr marL="800100" lvl="0" indent="-342900" algn="l" rtl="0">
              <a:spcBef>
                <a:spcPts val="0"/>
              </a:spcBef>
              <a:spcAft>
                <a:spcPts val="0"/>
              </a:spcAft>
              <a:buFont typeface="+mj-lt"/>
              <a:buAutoNum type="arabicPeriod"/>
            </a:pPr>
            <a:endParaRPr sz="1800" dirty="0">
              <a:solidFill>
                <a:schemeClr val="lt1"/>
              </a:solidFill>
            </a:endParaRPr>
          </a:p>
          <a:p>
            <a:pPr marL="457200" lvl="0" indent="-342900" algn="l" rtl="0">
              <a:spcBef>
                <a:spcPts val="0"/>
              </a:spcBef>
              <a:spcAft>
                <a:spcPts val="0"/>
              </a:spcAft>
              <a:buClr>
                <a:schemeClr val="lt1"/>
              </a:buClr>
              <a:buSzPts val="1800"/>
              <a:buFont typeface="Maven Pro"/>
              <a:buAutoNum type="arabicPeriod"/>
            </a:pPr>
            <a:r>
              <a:rPr lang="en-US" sz="1800" b="1" dirty="0">
                <a:solidFill>
                  <a:schemeClr val="lt1"/>
                </a:solidFill>
              </a:rPr>
              <a:t>MATLAB: </a:t>
            </a:r>
            <a:r>
              <a:rPr lang="en-US" sz="1800" dirty="0">
                <a:solidFill>
                  <a:schemeClr val="lt1"/>
                </a:solidFill>
              </a:rPr>
              <a:t>Image Processing Toolbox™ in MATLAB provides a comprehensive set of reference-standard algorithms and workflow apps for image processing, analysis, visualization, and algorithm development.</a:t>
            </a:r>
            <a:endParaRPr sz="1800" dirty="0">
              <a:solidFill>
                <a:schemeClr val="lt1"/>
              </a:solidFill>
            </a:endParaRPr>
          </a:p>
          <a:p>
            <a:pPr marL="800100" lvl="0" indent="-342900" algn="l" rtl="0">
              <a:spcBef>
                <a:spcPts val="0"/>
              </a:spcBef>
              <a:spcAft>
                <a:spcPts val="0"/>
              </a:spcAft>
              <a:buFont typeface="+mj-lt"/>
              <a:buAutoNum type="arabicPeriod"/>
            </a:pPr>
            <a:endParaRPr sz="1800" dirty="0">
              <a:solidFill>
                <a:schemeClr val="lt1"/>
              </a:solidFill>
            </a:endParaRPr>
          </a:p>
          <a:p>
            <a:pPr marL="457200" lvl="0" indent="-342900" algn="l" rtl="0">
              <a:spcBef>
                <a:spcPts val="0"/>
              </a:spcBef>
              <a:spcAft>
                <a:spcPts val="0"/>
              </a:spcAft>
              <a:buClr>
                <a:schemeClr val="lt1"/>
              </a:buClr>
              <a:buSzPts val="1800"/>
              <a:buAutoNum type="arabicPeriod"/>
            </a:pPr>
            <a:r>
              <a:rPr lang="en" sz="1800" b="1" dirty="0">
                <a:solidFill>
                  <a:schemeClr val="lt1"/>
                </a:solidFill>
              </a:rPr>
              <a:t>Numpy</a:t>
            </a:r>
            <a:r>
              <a:rPr lang="en" sz="1800" dirty="0">
                <a:solidFill>
                  <a:schemeClr val="lt1"/>
                </a:solidFill>
              </a:rPr>
              <a:t>: By reading the image as a NumPy array ndarray , various image processing can be performed using NumPy functions. By the operation of ndarray, you can get and set (change) pixel values, trim images, concatenate images, etc.</a:t>
            </a:r>
            <a:endParaRPr sz="1800" dirty="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9"/>
          <p:cNvSpPr txBox="1">
            <a:spLocks noGrp="1"/>
          </p:cNvSpPr>
          <p:nvPr>
            <p:ph type="body" idx="1"/>
          </p:nvPr>
        </p:nvSpPr>
        <p:spPr>
          <a:xfrm>
            <a:off x="732125" y="1093600"/>
            <a:ext cx="8042400" cy="3786900"/>
          </a:xfrm>
          <a:prstGeom prst="rect">
            <a:avLst/>
          </a:prstGeom>
        </p:spPr>
        <p:txBody>
          <a:bodyPr spcFirstLastPara="1" wrap="square" lIns="91425" tIns="91425" rIns="91425" bIns="91425" anchor="t" anchorCtr="0">
            <a:noAutofit/>
          </a:bodyPr>
          <a:lstStyle/>
          <a:p>
            <a:pPr marL="241300" lvl="0" indent="-215900" algn="l" rtl="0">
              <a:spcBef>
                <a:spcPts val="300"/>
              </a:spcBef>
              <a:spcAft>
                <a:spcPts val="0"/>
              </a:spcAft>
              <a:buClr>
                <a:schemeClr val="accent2"/>
              </a:buClr>
              <a:buSzPts val="1400"/>
              <a:buFont typeface="Maven Pro"/>
              <a:buChar char="●"/>
            </a:pPr>
            <a:r>
              <a:rPr lang="en" sz="1400"/>
              <a:t>Y. Tao, L. Dong and W. Xu, "A Novel Two-Step Strategy Based on White-Balancing and Fusion for Underwater Image Enhancement," in IEEE Access, vol. 8, pp. 217651-217670, 2020, doi: 10.1109/ACCESS.2020.3040505.</a:t>
            </a:r>
            <a:endParaRPr sz="1400"/>
          </a:p>
          <a:p>
            <a:pPr marL="241300" lvl="0" indent="-215900" algn="l" rtl="0">
              <a:spcBef>
                <a:spcPts val="300"/>
              </a:spcBef>
              <a:spcAft>
                <a:spcPts val="0"/>
              </a:spcAft>
              <a:buClr>
                <a:schemeClr val="accent2"/>
              </a:buClr>
              <a:buSzPts val="1400"/>
              <a:buFont typeface="Maven Pro"/>
              <a:buChar char="●"/>
            </a:pPr>
            <a:r>
              <a:rPr lang="en" sz="1400"/>
              <a:t>H. Chang, "Single Underwater Image Restoration Based on Adaptive Transmission Fusion," in IEEE Access, vol. 8, pp. 38650-38662, 2020, doi: 10.1109/ACCESS.2020.2971019.</a:t>
            </a:r>
            <a:endParaRPr sz="1400"/>
          </a:p>
          <a:p>
            <a:pPr marL="241300" lvl="0" indent="-215900" algn="l" rtl="0">
              <a:spcBef>
                <a:spcPts val="300"/>
              </a:spcBef>
              <a:spcAft>
                <a:spcPts val="0"/>
              </a:spcAft>
              <a:buClr>
                <a:schemeClr val="accent2"/>
              </a:buClr>
              <a:buSzPts val="1400"/>
              <a:buFont typeface="Maven Pro"/>
              <a:buChar char="●"/>
            </a:pPr>
            <a:r>
              <a:rPr lang="en" sz="1400"/>
              <a:t>Y. Wang, W. Song, G. Fortino, L. Qi, W. Zhang and A. Liotta, "An Experimental-Based Review of Image Enhancement and Image Restoration Methods for Underwater Imaging," in IEEE Access, vol. 7, pp. 140233-140251, 2019, doi: 10.1109/ACCESS.2019.2932130.</a:t>
            </a:r>
            <a:endParaRPr sz="1400"/>
          </a:p>
          <a:p>
            <a:pPr marL="241300" lvl="0" indent="-215900" algn="l" rtl="0">
              <a:spcBef>
                <a:spcPts val="300"/>
              </a:spcBef>
              <a:spcAft>
                <a:spcPts val="0"/>
              </a:spcAft>
              <a:buClr>
                <a:schemeClr val="accent2"/>
              </a:buClr>
              <a:buSzPts val="1400"/>
              <a:buFont typeface="Maven Pro"/>
              <a:buChar char="●"/>
            </a:pPr>
            <a:r>
              <a:rPr lang="en" sz="1400"/>
              <a:t>C. O. Ancuti, C. Ancuti, C. De Vleeschouwer and P. Bekaert, "Color Balance and Fusion for Underwater Image Enhancement," in IEEE Transactions on Image Processing, vol. 27, no. 1, pp. 379-393, Jan. 2018, doi: 10.1109/TIP.2017.2759252.</a:t>
            </a:r>
            <a:endParaRPr sz="1400"/>
          </a:p>
        </p:txBody>
      </p:sp>
      <p:sp>
        <p:nvSpPr>
          <p:cNvPr id="538" name="Google Shape;538;p2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RESOURCES</a:t>
            </a:r>
            <a:endParaRP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694</Words>
  <Application>Microsoft Office PowerPoint</Application>
  <PresentationFormat>On-screen Show (16:9)</PresentationFormat>
  <Paragraphs>36</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Share Tech</vt:lpstr>
      <vt:lpstr>Maven Pro</vt:lpstr>
      <vt:lpstr>Nunito Light</vt:lpstr>
      <vt:lpstr>Livvic Light</vt:lpstr>
      <vt:lpstr>Arial</vt:lpstr>
      <vt:lpstr>Fira Sans Extra Condensed Medium</vt:lpstr>
      <vt:lpstr>Fira Sans Condensed Medium</vt:lpstr>
      <vt:lpstr>Advent Pro SemiBold</vt:lpstr>
      <vt:lpstr>Data Science Consulting by Slidesgo</vt:lpstr>
      <vt:lpstr>UNDERWATER IMAGE ENHANCEMENT USING IMAGE PROCESSING</vt:lpstr>
      <vt:lpstr>ABSTRACT</vt:lpstr>
      <vt:lpstr>INTRODUCTION</vt:lpstr>
      <vt:lpstr>Gamma Correction</vt:lpstr>
      <vt:lpstr>Integrated Colour Model (ICM)</vt:lpstr>
      <vt:lpstr>Tools and Libraries to be Used:</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UNDERWATER IMAGE ENHANCEMENT USING IMAGE PROCESSING</dc:title>
  <dc:creator>Ritik Agarwal</dc:creator>
  <cp:lastModifiedBy>Ritik Agarwal</cp:lastModifiedBy>
  <cp:revision>3</cp:revision>
  <dcterms:modified xsi:type="dcterms:W3CDTF">2021-12-31T12:32:15Z</dcterms:modified>
</cp:coreProperties>
</file>