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7" r:id="rId5"/>
    <p:sldId id="259" r:id="rId6"/>
    <p:sldId id="260" r:id="rId7"/>
    <p:sldId id="269" r:id="rId8"/>
    <p:sldId id="262" r:id="rId9"/>
    <p:sldId id="270" r:id="rId10"/>
    <p:sldId id="264" r:id="rId11"/>
    <p:sldId id="26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1" d="100"/>
          <a:sy n="41" d="100"/>
        </p:scale>
        <p:origin x="38" y="9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FBB9-DD80-42D5-9CCF-E506CF9BAC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4AFF5D-53B5-4984-92C1-B315B9A01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39E46A-325E-4FFE-BCAF-DBB607B2FAAC}"/>
              </a:ext>
            </a:extLst>
          </p:cNvPr>
          <p:cNvSpPr>
            <a:spLocks noGrp="1"/>
          </p:cNvSpPr>
          <p:nvPr>
            <p:ph type="dt" sz="half" idx="10"/>
          </p:nvPr>
        </p:nvSpPr>
        <p:spPr/>
        <p:txBody>
          <a:bodyPr/>
          <a:lstStyle/>
          <a:p>
            <a:fld id="{441250F2-01B4-4F1B-BD09-ECDE9FCC6FAF}" type="datetimeFigureOut">
              <a:rPr lang="en-IN" smtClean="0"/>
              <a:t>07-09-2022</a:t>
            </a:fld>
            <a:endParaRPr lang="en-IN"/>
          </a:p>
        </p:txBody>
      </p:sp>
      <p:sp>
        <p:nvSpPr>
          <p:cNvPr id="5" name="Footer Placeholder 4">
            <a:extLst>
              <a:ext uri="{FF2B5EF4-FFF2-40B4-BE49-F238E27FC236}">
                <a16:creationId xmlns:a16="http://schemas.microsoft.com/office/drawing/2014/main" id="{85B7E35B-E5CE-4BB2-A08B-985C47F71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32D48-3395-41F2-9F96-C311B6D75CEB}"/>
              </a:ext>
            </a:extLst>
          </p:cNvPr>
          <p:cNvSpPr>
            <a:spLocks noGrp="1"/>
          </p:cNvSpPr>
          <p:nvPr>
            <p:ph type="sldNum" sz="quarter" idx="12"/>
          </p:nvPr>
        </p:nvSpPr>
        <p:spPr/>
        <p:txBody>
          <a:bodyPr/>
          <a:lstStyle/>
          <a:p>
            <a:fld id="{0325F9B1-4CAE-4375-A249-0EBA71BFA4DF}" type="slidenum">
              <a:rPr lang="en-IN" smtClean="0"/>
              <a:t>‹#›</a:t>
            </a:fld>
            <a:endParaRPr lang="en-IN"/>
          </a:p>
        </p:txBody>
      </p:sp>
    </p:spTree>
    <p:extLst>
      <p:ext uri="{BB962C8B-B14F-4D97-AF65-F5344CB8AC3E}">
        <p14:creationId xmlns:p14="http://schemas.microsoft.com/office/powerpoint/2010/main" val="356054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6A3B-857D-4BB5-8B9D-82F0BEA06B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A7210-4032-4F7C-BAFF-EADBDE393D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78934E-4E9A-44BA-8FF9-06F44699B6C0}"/>
              </a:ext>
            </a:extLst>
          </p:cNvPr>
          <p:cNvSpPr>
            <a:spLocks noGrp="1"/>
          </p:cNvSpPr>
          <p:nvPr>
            <p:ph type="dt" sz="half" idx="10"/>
          </p:nvPr>
        </p:nvSpPr>
        <p:spPr/>
        <p:txBody>
          <a:bodyPr/>
          <a:lstStyle/>
          <a:p>
            <a:fld id="{441250F2-01B4-4F1B-BD09-ECDE9FCC6FAF}" type="datetimeFigureOut">
              <a:rPr lang="en-IN" smtClean="0"/>
              <a:t>07-09-2022</a:t>
            </a:fld>
            <a:endParaRPr lang="en-IN"/>
          </a:p>
        </p:txBody>
      </p:sp>
      <p:sp>
        <p:nvSpPr>
          <p:cNvPr id="5" name="Footer Placeholder 4">
            <a:extLst>
              <a:ext uri="{FF2B5EF4-FFF2-40B4-BE49-F238E27FC236}">
                <a16:creationId xmlns:a16="http://schemas.microsoft.com/office/drawing/2014/main" id="{7003D4B1-C2E8-42CF-9C04-65434666D3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D32BD4-BCA1-4A7B-86C1-63F72DB7487C}"/>
              </a:ext>
            </a:extLst>
          </p:cNvPr>
          <p:cNvSpPr>
            <a:spLocks noGrp="1"/>
          </p:cNvSpPr>
          <p:nvPr>
            <p:ph type="sldNum" sz="quarter" idx="12"/>
          </p:nvPr>
        </p:nvSpPr>
        <p:spPr/>
        <p:txBody>
          <a:bodyPr/>
          <a:lstStyle/>
          <a:p>
            <a:fld id="{0325F9B1-4CAE-4375-A249-0EBA71BFA4DF}" type="slidenum">
              <a:rPr lang="en-IN" smtClean="0"/>
              <a:t>‹#›</a:t>
            </a:fld>
            <a:endParaRPr lang="en-IN"/>
          </a:p>
        </p:txBody>
      </p:sp>
    </p:spTree>
    <p:extLst>
      <p:ext uri="{BB962C8B-B14F-4D97-AF65-F5344CB8AC3E}">
        <p14:creationId xmlns:p14="http://schemas.microsoft.com/office/powerpoint/2010/main" val="185687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9BC50-2874-4331-BBD2-E5A29DAD23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ECD14C-B9B7-44F2-9C3E-766A05E885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FA8C6-5D7C-46FE-A588-9C44E9B21E8C}"/>
              </a:ext>
            </a:extLst>
          </p:cNvPr>
          <p:cNvSpPr>
            <a:spLocks noGrp="1"/>
          </p:cNvSpPr>
          <p:nvPr>
            <p:ph type="dt" sz="half" idx="10"/>
          </p:nvPr>
        </p:nvSpPr>
        <p:spPr/>
        <p:txBody>
          <a:bodyPr/>
          <a:lstStyle/>
          <a:p>
            <a:fld id="{441250F2-01B4-4F1B-BD09-ECDE9FCC6FAF}" type="datetimeFigureOut">
              <a:rPr lang="en-IN" smtClean="0"/>
              <a:t>07-09-2022</a:t>
            </a:fld>
            <a:endParaRPr lang="en-IN"/>
          </a:p>
        </p:txBody>
      </p:sp>
      <p:sp>
        <p:nvSpPr>
          <p:cNvPr id="5" name="Footer Placeholder 4">
            <a:extLst>
              <a:ext uri="{FF2B5EF4-FFF2-40B4-BE49-F238E27FC236}">
                <a16:creationId xmlns:a16="http://schemas.microsoft.com/office/drawing/2014/main" id="{D62A9E25-18EE-4928-AEC0-7A08B2067D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8BDF2-E236-4208-AC1B-B03D16062241}"/>
              </a:ext>
            </a:extLst>
          </p:cNvPr>
          <p:cNvSpPr>
            <a:spLocks noGrp="1"/>
          </p:cNvSpPr>
          <p:nvPr>
            <p:ph type="sldNum" sz="quarter" idx="12"/>
          </p:nvPr>
        </p:nvSpPr>
        <p:spPr/>
        <p:txBody>
          <a:bodyPr/>
          <a:lstStyle/>
          <a:p>
            <a:fld id="{0325F9B1-4CAE-4375-A249-0EBA71BFA4DF}" type="slidenum">
              <a:rPr lang="en-IN" smtClean="0"/>
              <a:t>‹#›</a:t>
            </a:fld>
            <a:endParaRPr lang="en-IN"/>
          </a:p>
        </p:txBody>
      </p:sp>
    </p:spTree>
    <p:extLst>
      <p:ext uri="{BB962C8B-B14F-4D97-AF65-F5344CB8AC3E}">
        <p14:creationId xmlns:p14="http://schemas.microsoft.com/office/powerpoint/2010/main" val="159048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4A55-61FB-4251-A5DB-88484382D7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992391-F354-4E09-95D3-65D0CA95C7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FEE76-3C0D-49F0-B7E1-3AA5436289F7}"/>
              </a:ext>
            </a:extLst>
          </p:cNvPr>
          <p:cNvSpPr>
            <a:spLocks noGrp="1"/>
          </p:cNvSpPr>
          <p:nvPr>
            <p:ph type="dt" sz="half" idx="10"/>
          </p:nvPr>
        </p:nvSpPr>
        <p:spPr/>
        <p:txBody>
          <a:bodyPr/>
          <a:lstStyle/>
          <a:p>
            <a:fld id="{441250F2-01B4-4F1B-BD09-ECDE9FCC6FAF}" type="datetimeFigureOut">
              <a:rPr lang="en-IN" smtClean="0"/>
              <a:t>07-09-2022</a:t>
            </a:fld>
            <a:endParaRPr lang="en-IN"/>
          </a:p>
        </p:txBody>
      </p:sp>
      <p:sp>
        <p:nvSpPr>
          <p:cNvPr id="5" name="Footer Placeholder 4">
            <a:extLst>
              <a:ext uri="{FF2B5EF4-FFF2-40B4-BE49-F238E27FC236}">
                <a16:creationId xmlns:a16="http://schemas.microsoft.com/office/drawing/2014/main" id="{C6E6998C-C718-4D4D-B466-CA461C2C5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034DA5-7520-4225-BEA3-FE8BBA02D28D}"/>
              </a:ext>
            </a:extLst>
          </p:cNvPr>
          <p:cNvSpPr>
            <a:spLocks noGrp="1"/>
          </p:cNvSpPr>
          <p:nvPr>
            <p:ph type="sldNum" sz="quarter" idx="12"/>
          </p:nvPr>
        </p:nvSpPr>
        <p:spPr/>
        <p:txBody>
          <a:bodyPr/>
          <a:lstStyle/>
          <a:p>
            <a:fld id="{0325F9B1-4CAE-4375-A249-0EBA71BFA4DF}" type="slidenum">
              <a:rPr lang="en-IN" smtClean="0"/>
              <a:t>‹#›</a:t>
            </a:fld>
            <a:endParaRPr lang="en-IN"/>
          </a:p>
        </p:txBody>
      </p:sp>
    </p:spTree>
    <p:extLst>
      <p:ext uri="{BB962C8B-B14F-4D97-AF65-F5344CB8AC3E}">
        <p14:creationId xmlns:p14="http://schemas.microsoft.com/office/powerpoint/2010/main" val="187118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33E3-B35A-43BB-BADB-B588654BEE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BEE7D7-29EC-45E1-9AD3-A7F1A7EB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BD98CA-E68B-4BCC-88E6-8FD08C1C7E17}"/>
              </a:ext>
            </a:extLst>
          </p:cNvPr>
          <p:cNvSpPr>
            <a:spLocks noGrp="1"/>
          </p:cNvSpPr>
          <p:nvPr>
            <p:ph type="dt" sz="half" idx="10"/>
          </p:nvPr>
        </p:nvSpPr>
        <p:spPr/>
        <p:txBody>
          <a:bodyPr/>
          <a:lstStyle/>
          <a:p>
            <a:fld id="{441250F2-01B4-4F1B-BD09-ECDE9FCC6FAF}" type="datetimeFigureOut">
              <a:rPr lang="en-IN" smtClean="0"/>
              <a:t>07-09-2022</a:t>
            </a:fld>
            <a:endParaRPr lang="en-IN"/>
          </a:p>
        </p:txBody>
      </p:sp>
      <p:sp>
        <p:nvSpPr>
          <p:cNvPr id="5" name="Footer Placeholder 4">
            <a:extLst>
              <a:ext uri="{FF2B5EF4-FFF2-40B4-BE49-F238E27FC236}">
                <a16:creationId xmlns:a16="http://schemas.microsoft.com/office/drawing/2014/main" id="{1CA73A18-FEF0-40AA-9161-888D97FBE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15E90E-DAE5-44AD-8B1E-BF324D214789}"/>
              </a:ext>
            </a:extLst>
          </p:cNvPr>
          <p:cNvSpPr>
            <a:spLocks noGrp="1"/>
          </p:cNvSpPr>
          <p:nvPr>
            <p:ph type="sldNum" sz="quarter" idx="12"/>
          </p:nvPr>
        </p:nvSpPr>
        <p:spPr/>
        <p:txBody>
          <a:bodyPr/>
          <a:lstStyle/>
          <a:p>
            <a:fld id="{0325F9B1-4CAE-4375-A249-0EBA71BFA4DF}" type="slidenum">
              <a:rPr lang="en-IN" smtClean="0"/>
              <a:t>‹#›</a:t>
            </a:fld>
            <a:endParaRPr lang="en-IN"/>
          </a:p>
        </p:txBody>
      </p:sp>
    </p:spTree>
    <p:extLst>
      <p:ext uri="{BB962C8B-B14F-4D97-AF65-F5344CB8AC3E}">
        <p14:creationId xmlns:p14="http://schemas.microsoft.com/office/powerpoint/2010/main" val="105645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DE42-C35F-4106-8412-D7D46A0EBA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619BB2-83FD-4156-9811-9ADB03FEB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CEBD63-19E7-4286-9C7B-12CF18C016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4A6324-C468-4939-98CD-B32C176774B0}"/>
              </a:ext>
            </a:extLst>
          </p:cNvPr>
          <p:cNvSpPr>
            <a:spLocks noGrp="1"/>
          </p:cNvSpPr>
          <p:nvPr>
            <p:ph type="dt" sz="half" idx="10"/>
          </p:nvPr>
        </p:nvSpPr>
        <p:spPr/>
        <p:txBody>
          <a:bodyPr/>
          <a:lstStyle/>
          <a:p>
            <a:fld id="{441250F2-01B4-4F1B-BD09-ECDE9FCC6FAF}" type="datetimeFigureOut">
              <a:rPr lang="en-IN" smtClean="0"/>
              <a:t>07-09-2022</a:t>
            </a:fld>
            <a:endParaRPr lang="en-IN"/>
          </a:p>
        </p:txBody>
      </p:sp>
      <p:sp>
        <p:nvSpPr>
          <p:cNvPr id="6" name="Footer Placeholder 5">
            <a:extLst>
              <a:ext uri="{FF2B5EF4-FFF2-40B4-BE49-F238E27FC236}">
                <a16:creationId xmlns:a16="http://schemas.microsoft.com/office/drawing/2014/main" id="{4F521C13-216C-4F2F-82F2-F848BDA67E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4C86B-BCAC-40DA-91C0-7CA8F9A05180}"/>
              </a:ext>
            </a:extLst>
          </p:cNvPr>
          <p:cNvSpPr>
            <a:spLocks noGrp="1"/>
          </p:cNvSpPr>
          <p:nvPr>
            <p:ph type="sldNum" sz="quarter" idx="12"/>
          </p:nvPr>
        </p:nvSpPr>
        <p:spPr/>
        <p:txBody>
          <a:bodyPr/>
          <a:lstStyle/>
          <a:p>
            <a:fld id="{0325F9B1-4CAE-4375-A249-0EBA71BFA4DF}" type="slidenum">
              <a:rPr lang="en-IN" smtClean="0"/>
              <a:t>‹#›</a:t>
            </a:fld>
            <a:endParaRPr lang="en-IN"/>
          </a:p>
        </p:txBody>
      </p:sp>
    </p:spTree>
    <p:extLst>
      <p:ext uri="{BB962C8B-B14F-4D97-AF65-F5344CB8AC3E}">
        <p14:creationId xmlns:p14="http://schemas.microsoft.com/office/powerpoint/2010/main" val="391003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E4B9-AE2B-49AE-9D27-F3C58A1241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19E8E2-8839-4061-B56A-7E183E465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382E4F-D05E-4141-9011-5F21DE25B2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B776C3-EA45-4D5E-A89B-0211151EF8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EB340A-0C3F-4FE6-9D0B-2CD485C43F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5B094E-0252-4942-A2C8-576F28F8FC7D}"/>
              </a:ext>
            </a:extLst>
          </p:cNvPr>
          <p:cNvSpPr>
            <a:spLocks noGrp="1"/>
          </p:cNvSpPr>
          <p:nvPr>
            <p:ph type="dt" sz="half" idx="10"/>
          </p:nvPr>
        </p:nvSpPr>
        <p:spPr/>
        <p:txBody>
          <a:bodyPr/>
          <a:lstStyle/>
          <a:p>
            <a:fld id="{441250F2-01B4-4F1B-BD09-ECDE9FCC6FAF}" type="datetimeFigureOut">
              <a:rPr lang="en-IN" smtClean="0"/>
              <a:t>07-09-2022</a:t>
            </a:fld>
            <a:endParaRPr lang="en-IN"/>
          </a:p>
        </p:txBody>
      </p:sp>
      <p:sp>
        <p:nvSpPr>
          <p:cNvPr id="8" name="Footer Placeholder 7">
            <a:extLst>
              <a:ext uri="{FF2B5EF4-FFF2-40B4-BE49-F238E27FC236}">
                <a16:creationId xmlns:a16="http://schemas.microsoft.com/office/drawing/2014/main" id="{8D4EE1CF-5CC1-471E-AC66-82FBCC60FE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B0E1D7-698F-4B78-BBE3-757C15940D89}"/>
              </a:ext>
            </a:extLst>
          </p:cNvPr>
          <p:cNvSpPr>
            <a:spLocks noGrp="1"/>
          </p:cNvSpPr>
          <p:nvPr>
            <p:ph type="sldNum" sz="quarter" idx="12"/>
          </p:nvPr>
        </p:nvSpPr>
        <p:spPr/>
        <p:txBody>
          <a:bodyPr/>
          <a:lstStyle/>
          <a:p>
            <a:fld id="{0325F9B1-4CAE-4375-A249-0EBA71BFA4DF}" type="slidenum">
              <a:rPr lang="en-IN" smtClean="0"/>
              <a:t>‹#›</a:t>
            </a:fld>
            <a:endParaRPr lang="en-IN"/>
          </a:p>
        </p:txBody>
      </p:sp>
    </p:spTree>
    <p:extLst>
      <p:ext uri="{BB962C8B-B14F-4D97-AF65-F5344CB8AC3E}">
        <p14:creationId xmlns:p14="http://schemas.microsoft.com/office/powerpoint/2010/main" val="116493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F90B-A62F-4607-A0F0-F45851139D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CD59D9-197D-4BDD-BCB6-B3988B79A2D6}"/>
              </a:ext>
            </a:extLst>
          </p:cNvPr>
          <p:cNvSpPr>
            <a:spLocks noGrp="1"/>
          </p:cNvSpPr>
          <p:nvPr>
            <p:ph type="dt" sz="half" idx="10"/>
          </p:nvPr>
        </p:nvSpPr>
        <p:spPr/>
        <p:txBody>
          <a:bodyPr/>
          <a:lstStyle/>
          <a:p>
            <a:fld id="{441250F2-01B4-4F1B-BD09-ECDE9FCC6FAF}" type="datetimeFigureOut">
              <a:rPr lang="en-IN" smtClean="0"/>
              <a:t>07-09-2022</a:t>
            </a:fld>
            <a:endParaRPr lang="en-IN"/>
          </a:p>
        </p:txBody>
      </p:sp>
      <p:sp>
        <p:nvSpPr>
          <p:cNvPr id="4" name="Footer Placeholder 3">
            <a:extLst>
              <a:ext uri="{FF2B5EF4-FFF2-40B4-BE49-F238E27FC236}">
                <a16:creationId xmlns:a16="http://schemas.microsoft.com/office/drawing/2014/main" id="{EDEAE90F-0460-4861-A0C9-AC2F653046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C48C1C-F3CC-4266-91E3-1DEC4E295C86}"/>
              </a:ext>
            </a:extLst>
          </p:cNvPr>
          <p:cNvSpPr>
            <a:spLocks noGrp="1"/>
          </p:cNvSpPr>
          <p:nvPr>
            <p:ph type="sldNum" sz="quarter" idx="12"/>
          </p:nvPr>
        </p:nvSpPr>
        <p:spPr/>
        <p:txBody>
          <a:bodyPr/>
          <a:lstStyle/>
          <a:p>
            <a:fld id="{0325F9B1-4CAE-4375-A249-0EBA71BFA4DF}" type="slidenum">
              <a:rPr lang="en-IN" smtClean="0"/>
              <a:t>‹#›</a:t>
            </a:fld>
            <a:endParaRPr lang="en-IN"/>
          </a:p>
        </p:txBody>
      </p:sp>
    </p:spTree>
    <p:extLst>
      <p:ext uri="{BB962C8B-B14F-4D97-AF65-F5344CB8AC3E}">
        <p14:creationId xmlns:p14="http://schemas.microsoft.com/office/powerpoint/2010/main" val="226924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A7DC0-33A7-4898-BFBE-F949A141C1E7}"/>
              </a:ext>
            </a:extLst>
          </p:cNvPr>
          <p:cNvSpPr>
            <a:spLocks noGrp="1"/>
          </p:cNvSpPr>
          <p:nvPr>
            <p:ph type="dt" sz="half" idx="10"/>
          </p:nvPr>
        </p:nvSpPr>
        <p:spPr/>
        <p:txBody>
          <a:bodyPr/>
          <a:lstStyle/>
          <a:p>
            <a:fld id="{441250F2-01B4-4F1B-BD09-ECDE9FCC6FAF}" type="datetimeFigureOut">
              <a:rPr lang="en-IN" smtClean="0"/>
              <a:t>07-09-2022</a:t>
            </a:fld>
            <a:endParaRPr lang="en-IN"/>
          </a:p>
        </p:txBody>
      </p:sp>
      <p:sp>
        <p:nvSpPr>
          <p:cNvPr id="3" name="Footer Placeholder 2">
            <a:extLst>
              <a:ext uri="{FF2B5EF4-FFF2-40B4-BE49-F238E27FC236}">
                <a16:creationId xmlns:a16="http://schemas.microsoft.com/office/drawing/2014/main" id="{4037DCA4-AA16-4ADD-A036-8BF7D718F7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336CE2-0B88-4B71-AFD9-9ED5EDBE1925}"/>
              </a:ext>
            </a:extLst>
          </p:cNvPr>
          <p:cNvSpPr>
            <a:spLocks noGrp="1"/>
          </p:cNvSpPr>
          <p:nvPr>
            <p:ph type="sldNum" sz="quarter" idx="12"/>
          </p:nvPr>
        </p:nvSpPr>
        <p:spPr/>
        <p:txBody>
          <a:bodyPr/>
          <a:lstStyle/>
          <a:p>
            <a:fld id="{0325F9B1-4CAE-4375-A249-0EBA71BFA4DF}" type="slidenum">
              <a:rPr lang="en-IN" smtClean="0"/>
              <a:t>‹#›</a:t>
            </a:fld>
            <a:endParaRPr lang="en-IN"/>
          </a:p>
        </p:txBody>
      </p:sp>
    </p:spTree>
    <p:extLst>
      <p:ext uri="{BB962C8B-B14F-4D97-AF65-F5344CB8AC3E}">
        <p14:creationId xmlns:p14="http://schemas.microsoft.com/office/powerpoint/2010/main" val="117615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FF2B-341D-4DD2-A629-106854A73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B6B8BC-3460-4154-949E-40ADB4379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2BC44A-74FA-4511-8CAA-DD140BC98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461A9-E3D2-4AEA-A69E-BB7FED4D170F}"/>
              </a:ext>
            </a:extLst>
          </p:cNvPr>
          <p:cNvSpPr>
            <a:spLocks noGrp="1"/>
          </p:cNvSpPr>
          <p:nvPr>
            <p:ph type="dt" sz="half" idx="10"/>
          </p:nvPr>
        </p:nvSpPr>
        <p:spPr/>
        <p:txBody>
          <a:bodyPr/>
          <a:lstStyle/>
          <a:p>
            <a:fld id="{441250F2-01B4-4F1B-BD09-ECDE9FCC6FAF}" type="datetimeFigureOut">
              <a:rPr lang="en-IN" smtClean="0"/>
              <a:t>07-09-2022</a:t>
            </a:fld>
            <a:endParaRPr lang="en-IN"/>
          </a:p>
        </p:txBody>
      </p:sp>
      <p:sp>
        <p:nvSpPr>
          <p:cNvPr id="6" name="Footer Placeholder 5">
            <a:extLst>
              <a:ext uri="{FF2B5EF4-FFF2-40B4-BE49-F238E27FC236}">
                <a16:creationId xmlns:a16="http://schemas.microsoft.com/office/drawing/2014/main" id="{95C822F4-1202-42C4-89C6-141743B9F0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7FCB86-8EBF-4442-BD6F-D7F591A7B740}"/>
              </a:ext>
            </a:extLst>
          </p:cNvPr>
          <p:cNvSpPr>
            <a:spLocks noGrp="1"/>
          </p:cNvSpPr>
          <p:nvPr>
            <p:ph type="sldNum" sz="quarter" idx="12"/>
          </p:nvPr>
        </p:nvSpPr>
        <p:spPr/>
        <p:txBody>
          <a:bodyPr/>
          <a:lstStyle/>
          <a:p>
            <a:fld id="{0325F9B1-4CAE-4375-A249-0EBA71BFA4DF}" type="slidenum">
              <a:rPr lang="en-IN" smtClean="0"/>
              <a:t>‹#›</a:t>
            </a:fld>
            <a:endParaRPr lang="en-IN"/>
          </a:p>
        </p:txBody>
      </p:sp>
    </p:spTree>
    <p:extLst>
      <p:ext uri="{BB962C8B-B14F-4D97-AF65-F5344CB8AC3E}">
        <p14:creationId xmlns:p14="http://schemas.microsoft.com/office/powerpoint/2010/main" val="19577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D9EC-D357-45B3-B337-105462C8F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7E29E0-446C-4E62-8DB7-AC1ACB1B1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48235D-E228-4EEB-9268-9160B2FA5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E7514-99F4-4171-BA77-4051A917A84B}"/>
              </a:ext>
            </a:extLst>
          </p:cNvPr>
          <p:cNvSpPr>
            <a:spLocks noGrp="1"/>
          </p:cNvSpPr>
          <p:nvPr>
            <p:ph type="dt" sz="half" idx="10"/>
          </p:nvPr>
        </p:nvSpPr>
        <p:spPr/>
        <p:txBody>
          <a:bodyPr/>
          <a:lstStyle/>
          <a:p>
            <a:fld id="{441250F2-01B4-4F1B-BD09-ECDE9FCC6FAF}" type="datetimeFigureOut">
              <a:rPr lang="en-IN" smtClean="0"/>
              <a:t>07-09-2022</a:t>
            </a:fld>
            <a:endParaRPr lang="en-IN"/>
          </a:p>
        </p:txBody>
      </p:sp>
      <p:sp>
        <p:nvSpPr>
          <p:cNvPr id="6" name="Footer Placeholder 5">
            <a:extLst>
              <a:ext uri="{FF2B5EF4-FFF2-40B4-BE49-F238E27FC236}">
                <a16:creationId xmlns:a16="http://schemas.microsoft.com/office/drawing/2014/main" id="{57479843-8703-4BA0-8B7C-CDFB44B7D7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593CE1-2C9D-4891-804F-4657CD1374EC}"/>
              </a:ext>
            </a:extLst>
          </p:cNvPr>
          <p:cNvSpPr>
            <a:spLocks noGrp="1"/>
          </p:cNvSpPr>
          <p:nvPr>
            <p:ph type="sldNum" sz="quarter" idx="12"/>
          </p:nvPr>
        </p:nvSpPr>
        <p:spPr/>
        <p:txBody>
          <a:bodyPr/>
          <a:lstStyle/>
          <a:p>
            <a:fld id="{0325F9B1-4CAE-4375-A249-0EBA71BFA4DF}" type="slidenum">
              <a:rPr lang="en-IN" smtClean="0"/>
              <a:t>‹#›</a:t>
            </a:fld>
            <a:endParaRPr lang="en-IN"/>
          </a:p>
        </p:txBody>
      </p:sp>
    </p:spTree>
    <p:extLst>
      <p:ext uri="{BB962C8B-B14F-4D97-AF65-F5344CB8AC3E}">
        <p14:creationId xmlns:p14="http://schemas.microsoft.com/office/powerpoint/2010/main" val="279464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87ECF-E3FB-4AFC-ABE0-E88F7A2D3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C7A6F-B4A7-401F-ABDF-732A27D82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F37B2-D8AB-470E-951F-3C32AFD14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250F2-01B4-4F1B-BD09-ECDE9FCC6FAF}" type="datetimeFigureOut">
              <a:rPr lang="en-IN" smtClean="0"/>
              <a:t>07-09-2022</a:t>
            </a:fld>
            <a:endParaRPr lang="en-IN"/>
          </a:p>
        </p:txBody>
      </p:sp>
      <p:sp>
        <p:nvSpPr>
          <p:cNvPr id="5" name="Footer Placeholder 4">
            <a:extLst>
              <a:ext uri="{FF2B5EF4-FFF2-40B4-BE49-F238E27FC236}">
                <a16:creationId xmlns:a16="http://schemas.microsoft.com/office/drawing/2014/main" id="{F6BE06D9-4BCC-42A7-9A61-1463500F03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388483-D219-42E8-8CC9-9B43DA548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5F9B1-4CAE-4375-A249-0EBA71BFA4DF}" type="slidenum">
              <a:rPr lang="en-IN" smtClean="0"/>
              <a:t>‹#›</a:t>
            </a:fld>
            <a:endParaRPr lang="en-IN"/>
          </a:p>
        </p:txBody>
      </p:sp>
    </p:spTree>
    <p:extLst>
      <p:ext uri="{BB962C8B-B14F-4D97-AF65-F5344CB8AC3E}">
        <p14:creationId xmlns:p14="http://schemas.microsoft.com/office/powerpoint/2010/main" val="2355327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D51C-8756-448A-A74E-1DDB3D236D3C}"/>
              </a:ext>
            </a:extLst>
          </p:cNvPr>
          <p:cNvSpPr>
            <a:spLocks noGrp="1"/>
          </p:cNvSpPr>
          <p:nvPr>
            <p:ph type="ctrTitle"/>
          </p:nvPr>
        </p:nvSpPr>
        <p:spPr>
          <a:xfrm>
            <a:off x="1524000" y="1675833"/>
            <a:ext cx="9144000" cy="2387600"/>
          </a:xfrm>
        </p:spPr>
        <p:txBody>
          <a:bodyPr>
            <a:normAutofit fontScale="90000"/>
          </a:bodyPr>
          <a:lstStyle/>
          <a:p>
            <a:r>
              <a:rPr lang="en-US" dirty="0"/>
              <a:t>Machine-learning-accelerated design of functional structural components in deep-sea soft robots</a:t>
            </a:r>
            <a:endParaRPr lang="en-IN" dirty="0"/>
          </a:p>
        </p:txBody>
      </p:sp>
      <p:sp>
        <p:nvSpPr>
          <p:cNvPr id="3" name="Subtitle 2">
            <a:extLst>
              <a:ext uri="{FF2B5EF4-FFF2-40B4-BE49-F238E27FC236}">
                <a16:creationId xmlns:a16="http://schemas.microsoft.com/office/drawing/2014/main" id="{964321C8-9FE2-4440-82D0-765D63CBB65A}"/>
              </a:ext>
            </a:extLst>
          </p:cNvPr>
          <p:cNvSpPr>
            <a:spLocks noGrp="1"/>
          </p:cNvSpPr>
          <p:nvPr>
            <p:ph type="subTitle" idx="1"/>
          </p:nvPr>
        </p:nvSpPr>
        <p:spPr>
          <a:xfrm>
            <a:off x="1448499" y="4734552"/>
            <a:ext cx="9144000" cy="1655762"/>
          </a:xfrm>
        </p:spPr>
        <p:txBody>
          <a:bodyPr/>
          <a:lstStyle/>
          <a:p>
            <a:pPr algn="r"/>
            <a:r>
              <a:rPr lang="en-US" i="1" dirty="0"/>
              <a:t>Mohammed Omair Siddiqui</a:t>
            </a:r>
          </a:p>
          <a:p>
            <a:pPr algn="r"/>
            <a:r>
              <a:rPr lang="en-US" i="1" dirty="0"/>
              <a:t>M00841284</a:t>
            </a:r>
          </a:p>
          <a:p>
            <a:pPr algn="r"/>
            <a:r>
              <a:rPr lang="en-IN" i="1" dirty="0"/>
              <a:t>PDE4433</a:t>
            </a:r>
          </a:p>
        </p:txBody>
      </p:sp>
    </p:spTree>
    <p:extLst>
      <p:ext uri="{BB962C8B-B14F-4D97-AF65-F5344CB8AC3E}">
        <p14:creationId xmlns:p14="http://schemas.microsoft.com/office/powerpoint/2010/main" val="1290093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4BCC-4D5E-4AE1-82B4-FBB09BEFC3C8}"/>
              </a:ext>
            </a:extLst>
          </p:cNvPr>
          <p:cNvSpPr>
            <a:spLocks noGrp="1"/>
          </p:cNvSpPr>
          <p:nvPr>
            <p:ph type="title"/>
          </p:nvPr>
        </p:nvSpPr>
        <p:spPr/>
        <p:txBody>
          <a:bodyPr/>
          <a:lstStyle/>
          <a:p>
            <a:r>
              <a:rPr lang="en-US" dirty="0"/>
              <a:t>Mechanical rules for the design of miniature pressure vessels</a:t>
            </a:r>
            <a:endParaRPr lang="en-IN" dirty="0"/>
          </a:p>
        </p:txBody>
      </p:sp>
      <p:sp>
        <p:nvSpPr>
          <p:cNvPr id="8" name="Content Placeholder 7">
            <a:extLst>
              <a:ext uri="{FF2B5EF4-FFF2-40B4-BE49-F238E27FC236}">
                <a16:creationId xmlns:a16="http://schemas.microsoft.com/office/drawing/2014/main" id="{16B625AB-C613-429F-9C6A-0BBC8C147768}"/>
              </a:ext>
            </a:extLst>
          </p:cNvPr>
          <p:cNvSpPr>
            <a:spLocks noGrp="1"/>
          </p:cNvSpPr>
          <p:nvPr>
            <p:ph idx="1"/>
          </p:nvPr>
        </p:nvSpPr>
        <p:spPr/>
        <p:txBody>
          <a:bodyPr/>
          <a:lstStyle/>
          <a:p>
            <a:r>
              <a:rPr lang="en-US" dirty="0"/>
              <a:t>Taking the best performing ML algorithm, neural network (4/8/8/1) , fixing two parameters out of the four for better visualization</a:t>
            </a:r>
          </a:p>
          <a:p>
            <a:r>
              <a:rPr lang="en-US" dirty="0"/>
              <a:t>(a)t v/s L,</a:t>
            </a:r>
            <a:r>
              <a:rPr lang="en-IN" dirty="0"/>
              <a:t> </a:t>
            </a:r>
            <a:r>
              <a:rPr lang="en-US" dirty="0"/>
              <a:t>(b)E v/s L, (c)E v/s t,</a:t>
            </a:r>
            <a:r>
              <a:rPr lang="en-IN" dirty="0"/>
              <a:t> </a:t>
            </a:r>
            <a:r>
              <a:rPr lang="en-US" dirty="0"/>
              <a:t>(d)G v/s t,</a:t>
            </a:r>
            <a:r>
              <a:rPr lang="en-IN" dirty="0"/>
              <a:t> </a:t>
            </a:r>
            <a:r>
              <a:rPr lang="en-US" dirty="0"/>
              <a:t>(e)G v/s L,</a:t>
            </a:r>
            <a:r>
              <a:rPr lang="en-IN" dirty="0"/>
              <a:t> </a:t>
            </a:r>
            <a:r>
              <a:rPr lang="en-US" dirty="0"/>
              <a:t>(f)G v/s E</a:t>
            </a:r>
            <a:endParaRPr lang="en-IN" dirty="0"/>
          </a:p>
          <a:p>
            <a:pPr marL="0" indent="0">
              <a:buNone/>
            </a:pPr>
            <a:endParaRPr lang="en-IN" dirty="0"/>
          </a:p>
        </p:txBody>
      </p:sp>
      <p:pic>
        <p:nvPicPr>
          <p:cNvPr id="10" name="Picture 9">
            <a:extLst>
              <a:ext uri="{FF2B5EF4-FFF2-40B4-BE49-F238E27FC236}">
                <a16:creationId xmlns:a16="http://schemas.microsoft.com/office/drawing/2014/main" id="{890E1AA3-D23E-4766-B6EE-6B99C7817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39" y="3150950"/>
            <a:ext cx="9647339" cy="3341925"/>
          </a:xfrm>
          <a:prstGeom prst="rect">
            <a:avLst/>
          </a:prstGeom>
        </p:spPr>
      </p:pic>
    </p:spTree>
    <p:extLst>
      <p:ext uri="{BB962C8B-B14F-4D97-AF65-F5344CB8AC3E}">
        <p14:creationId xmlns:p14="http://schemas.microsoft.com/office/powerpoint/2010/main" val="212655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AF6F-FF99-4589-A048-9491E47BDB2A}"/>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06E97F3C-FA2F-405B-A8BA-05691E57E40C}"/>
              </a:ext>
            </a:extLst>
          </p:cNvPr>
          <p:cNvSpPr>
            <a:spLocks noGrp="1"/>
          </p:cNvSpPr>
          <p:nvPr>
            <p:ph idx="1"/>
          </p:nvPr>
        </p:nvSpPr>
        <p:spPr/>
        <p:txBody>
          <a:bodyPr/>
          <a:lstStyle/>
          <a:p>
            <a:r>
              <a:rPr lang="en-US" dirty="0"/>
              <a:t>ML based algorithm achieve higher prediction accuracy.</a:t>
            </a:r>
          </a:p>
          <a:p>
            <a:r>
              <a:rPr lang="en-US" dirty="0"/>
              <a:t>From the data set, 80% is the training data and 20% is test data.</a:t>
            </a:r>
          </a:p>
          <a:p>
            <a:r>
              <a:rPr lang="en-US" dirty="0"/>
              <a:t>Comparing ML predicted Y to FEM predicted Y test data</a:t>
            </a:r>
          </a:p>
          <a:p>
            <a:r>
              <a:rPr lang="en-US" dirty="0"/>
              <a:t>Accuracy is measured by </a:t>
            </a:r>
            <a:r>
              <a:rPr lang="en-IN" dirty="0"/>
              <a:t>𝐴𝑐𝑐𝑢𝑟𝑎𝑐𝑦 = 𝑛/𝑁 ∗ 100%, where n is number of correct predictions and N is number of total predictions.</a:t>
            </a:r>
            <a:r>
              <a:rPr lang="en-US" dirty="0"/>
              <a:t>                                      </a:t>
            </a:r>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712A77B5-4BDC-425A-A89C-E6B9C9C72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049" y="5299687"/>
            <a:ext cx="7635902" cy="525826"/>
          </a:xfrm>
          <a:prstGeom prst="rect">
            <a:avLst/>
          </a:prstGeom>
        </p:spPr>
      </p:pic>
    </p:spTree>
    <p:extLst>
      <p:ext uri="{BB962C8B-B14F-4D97-AF65-F5344CB8AC3E}">
        <p14:creationId xmlns:p14="http://schemas.microsoft.com/office/powerpoint/2010/main" val="177758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F123-EEA0-4086-9A84-A0C41C1D90EF}"/>
              </a:ext>
            </a:extLst>
          </p:cNvPr>
          <p:cNvSpPr>
            <a:spLocks noGrp="1"/>
          </p:cNvSpPr>
          <p:nvPr>
            <p:ph type="title"/>
          </p:nvPr>
        </p:nvSpPr>
        <p:spPr/>
        <p:txBody>
          <a:bodyPr/>
          <a:lstStyle/>
          <a:p>
            <a:r>
              <a:rPr lang="en-US" dirty="0"/>
              <a:t>Conclusion and future work</a:t>
            </a:r>
            <a:endParaRPr lang="en-IN" dirty="0"/>
          </a:p>
        </p:txBody>
      </p:sp>
      <p:sp>
        <p:nvSpPr>
          <p:cNvPr id="3" name="Content Placeholder 2">
            <a:extLst>
              <a:ext uri="{FF2B5EF4-FFF2-40B4-BE49-F238E27FC236}">
                <a16:creationId xmlns:a16="http://schemas.microsoft.com/office/drawing/2014/main" id="{3190456A-605B-4A46-8664-AB5DCB15BD1F}"/>
              </a:ext>
            </a:extLst>
          </p:cNvPr>
          <p:cNvSpPr>
            <a:spLocks noGrp="1"/>
          </p:cNvSpPr>
          <p:nvPr>
            <p:ph idx="1"/>
          </p:nvPr>
        </p:nvSpPr>
        <p:spPr/>
        <p:txBody>
          <a:bodyPr/>
          <a:lstStyle/>
          <a:p>
            <a:pPr marL="0" indent="0">
              <a:buNone/>
            </a:pPr>
            <a:r>
              <a:rPr lang="en-US" dirty="0"/>
              <a:t>ML algorithm can accelerate the design of miniature pressure vessels with high accuracy, reducing the time to design the structure by seven orders of magnitude compared to the FEM-based design method. Notably, if trained by appropriate data set, the ML design approach presented in this work can be extended to higher dimensional design space and other shapes for practical applications.</a:t>
            </a:r>
            <a:endParaRPr lang="en-IN" dirty="0"/>
          </a:p>
        </p:txBody>
      </p:sp>
    </p:spTree>
    <p:extLst>
      <p:ext uri="{BB962C8B-B14F-4D97-AF65-F5344CB8AC3E}">
        <p14:creationId xmlns:p14="http://schemas.microsoft.com/office/powerpoint/2010/main" val="12557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D34A-8D1B-4CFA-8FAF-5A64EF2FBD2B}"/>
              </a:ext>
            </a:extLst>
          </p:cNvPr>
          <p:cNvSpPr>
            <a:spLocks noGrp="1"/>
          </p:cNvSpPr>
          <p:nvPr>
            <p:ph type="title"/>
          </p:nvPr>
        </p:nvSpPr>
        <p:spPr/>
        <p:txBody>
          <a:bodyPr/>
          <a:lstStyle/>
          <a:p>
            <a:r>
              <a:rPr lang="en-US"/>
              <a:t>Introduction</a:t>
            </a:r>
            <a:endParaRPr lang="en-IN" dirty="0"/>
          </a:p>
        </p:txBody>
      </p:sp>
      <p:sp>
        <p:nvSpPr>
          <p:cNvPr id="3" name="Content Placeholder 2">
            <a:extLst>
              <a:ext uri="{FF2B5EF4-FFF2-40B4-BE49-F238E27FC236}">
                <a16:creationId xmlns:a16="http://schemas.microsoft.com/office/drawing/2014/main" id="{486FE82E-A02F-496E-B76A-FB19B0E439FD}"/>
              </a:ext>
            </a:extLst>
          </p:cNvPr>
          <p:cNvSpPr>
            <a:spLocks noGrp="1"/>
          </p:cNvSpPr>
          <p:nvPr>
            <p:ph idx="1"/>
          </p:nvPr>
        </p:nvSpPr>
        <p:spPr/>
        <p:txBody>
          <a:bodyPr/>
          <a:lstStyle/>
          <a:p>
            <a:pPr marL="457200" lvl="1" indent="0">
              <a:buNone/>
            </a:pPr>
            <a:r>
              <a:rPr lang="en-US" dirty="0"/>
              <a:t>To explore the deepest regions of the ocean with high flexibility and environmental adaptability, a soft sea robot is designed using traditional design method and machine learning method and then compared. </a:t>
            </a:r>
            <a:endParaRPr lang="en-IN" dirty="0"/>
          </a:p>
        </p:txBody>
      </p:sp>
    </p:spTree>
    <p:extLst>
      <p:ext uri="{BB962C8B-B14F-4D97-AF65-F5344CB8AC3E}">
        <p14:creationId xmlns:p14="http://schemas.microsoft.com/office/powerpoint/2010/main" val="360181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ABE1-A2ED-43C2-92DB-9506BD9A72B1}"/>
              </a:ext>
            </a:extLst>
          </p:cNvPr>
          <p:cNvSpPr>
            <a:spLocks noGrp="1"/>
          </p:cNvSpPr>
          <p:nvPr>
            <p:ph type="title"/>
          </p:nvPr>
        </p:nvSpPr>
        <p:spPr/>
        <p:txBody>
          <a:bodyPr/>
          <a:lstStyle/>
          <a:p>
            <a:r>
              <a:rPr lang="en-US" dirty="0"/>
              <a:t>Main goal: </a:t>
            </a:r>
            <a:endParaRPr lang="en-IN" dirty="0"/>
          </a:p>
        </p:txBody>
      </p:sp>
      <p:sp>
        <p:nvSpPr>
          <p:cNvPr id="3" name="Content Placeholder 2">
            <a:extLst>
              <a:ext uri="{FF2B5EF4-FFF2-40B4-BE49-F238E27FC236}">
                <a16:creationId xmlns:a16="http://schemas.microsoft.com/office/drawing/2014/main" id="{895F18CD-665A-4922-AB01-C6E812BFFEE0}"/>
              </a:ext>
            </a:extLst>
          </p:cNvPr>
          <p:cNvSpPr>
            <a:spLocks noGrp="1"/>
          </p:cNvSpPr>
          <p:nvPr>
            <p:ph idx="1"/>
          </p:nvPr>
        </p:nvSpPr>
        <p:spPr/>
        <p:txBody>
          <a:bodyPr>
            <a:normAutofit/>
          </a:bodyPr>
          <a:lstStyle/>
          <a:p>
            <a:pPr marL="0" indent="0">
              <a:buNone/>
            </a:pPr>
            <a:r>
              <a:rPr lang="en-US" dirty="0"/>
              <a:t>Designing miniature pressure vessels on the printed circuit board to protect vulnerable electronic components on PCB for enhancing the reliability of deep-sea soft robots.</a:t>
            </a:r>
          </a:p>
        </p:txBody>
      </p:sp>
      <p:pic>
        <p:nvPicPr>
          <p:cNvPr id="5" name="Picture 4">
            <a:extLst>
              <a:ext uri="{FF2B5EF4-FFF2-40B4-BE49-F238E27FC236}">
                <a16:creationId xmlns:a16="http://schemas.microsoft.com/office/drawing/2014/main" id="{DAFA4A0C-3BF7-4FA6-B04E-876062369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516" y="3429000"/>
            <a:ext cx="2974968" cy="2747963"/>
          </a:xfrm>
          <a:prstGeom prst="rect">
            <a:avLst/>
          </a:prstGeom>
        </p:spPr>
      </p:pic>
    </p:spTree>
    <p:extLst>
      <p:ext uri="{BB962C8B-B14F-4D97-AF65-F5344CB8AC3E}">
        <p14:creationId xmlns:p14="http://schemas.microsoft.com/office/powerpoint/2010/main" val="349160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8E2C-9A19-4F7B-844F-158B15287497}"/>
              </a:ext>
            </a:extLst>
          </p:cNvPr>
          <p:cNvSpPr>
            <a:spLocks noGrp="1"/>
          </p:cNvSpPr>
          <p:nvPr>
            <p:ph type="title"/>
          </p:nvPr>
        </p:nvSpPr>
        <p:spPr/>
        <p:txBody>
          <a:bodyPr/>
          <a:lstStyle/>
          <a:p>
            <a:r>
              <a:rPr lang="en-US" dirty="0"/>
              <a:t>Soft sea robot against traditional robots</a:t>
            </a:r>
            <a:endParaRPr lang="en-IN" dirty="0"/>
          </a:p>
        </p:txBody>
      </p:sp>
      <p:sp>
        <p:nvSpPr>
          <p:cNvPr id="3" name="Content Placeholder 2">
            <a:extLst>
              <a:ext uri="{FF2B5EF4-FFF2-40B4-BE49-F238E27FC236}">
                <a16:creationId xmlns:a16="http://schemas.microsoft.com/office/drawing/2014/main" id="{0DEF8197-3882-4C61-92D1-60BCC38DAE40}"/>
              </a:ext>
            </a:extLst>
          </p:cNvPr>
          <p:cNvSpPr>
            <a:spLocks noGrp="1"/>
          </p:cNvSpPr>
          <p:nvPr>
            <p:ph idx="1"/>
          </p:nvPr>
        </p:nvSpPr>
        <p:spPr/>
        <p:txBody>
          <a:bodyPr/>
          <a:lstStyle/>
          <a:p>
            <a:r>
              <a:rPr lang="en-US" dirty="0"/>
              <a:t>Lightweight structure and human friendly </a:t>
            </a:r>
          </a:p>
          <a:p>
            <a:r>
              <a:rPr lang="en-US" dirty="0"/>
              <a:t>High environment adaptability </a:t>
            </a:r>
          </a:p>
          <a:p>
            <a:r>
              <a:rPr lang="en-US" dirty="0"/>
              <a:t>Higher Flexibility </a:t>
            </a:r>
          </a:p>
          <a:p>
            <a:r>
              <a:rPr lang="en-US" dirty="0"/>
              <a:t>Carries batteries and transformers only </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282545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EDB2-8C3B-461D-BFDB-EA38A5AAB030}"/>
              </a:ext>
            </a:extLst>
          </p:cNvPr>
          <p:cNvSpPr>
            <a:spLocks noGrp="1"/>
          </p:cNvSpPr>
          <p:nvPr>
            <p:ph type="title"/>
          </p:nvPr>
        </p:nvSpPr>
        <p:spPr/>
        <p:txBody>
          <a:bodyPr/>
          <a:lstStyle/>
          <a:p>
            <a:r>
              <a:rPr lang="en-US" dirty="0"/>
              <a:t>Project development</a:t>
            </a:r>
            <a:endParaRPr lang="en-IN" dirty="0"/>
          </a:p>
        </p:txBody>
      </p:sp>
      <p:sp>
        <p:nvSpPr>
          <p:cNvPr id="3" name="Content Placeholder 2">
            <a:extLst>
              <a:ext uri="{FF2B5EF4-FFF2-40B4-BE49-F238E27FC236}">
                <a16:creationId xmlns:a16="http://schemas.microsoft.com/office/drawing/2014/main" id="{3B36335E-FA3F-4C33-A272-7ACB966A2837}"/>
              </a:ext>
            </a:extLst>
          </p:cNvPr>
          <p:cNvSpPr>
            <a:spLocks noGrp="1"/>
          </p:cNvSpPr>
          <p:nvPr>
            <p:ph idx="1"/>
          </p:nvPr>
        </p:nvSpPr>
        <p:spPr/>
        <p:txBody>
          <a:bodyPr/>
          <a:lstStyle/>
          <a:p>
            <a:r>
              <a:rPr lang="en-US" dirty="0"/>
              <a:t>Description of the design problem (E, G, L, t, h is fixed)</a:t>
            </a:r>
          </a:p>
          <a:p>
            <a:r>
              <a:rPr lang="en-US" dirty="0"/>
              <a:t>FEM simulations and data set preparation (vertical displacement of the ceiling is &lt; 10% the design is successful or else unsuccessful, 5000 sample set collected over 5 days) </a:t>
            </a:r>
          </a:p>
          <a:p>
            <a:endParaRPr lang="en-US" dirty="0"/>
          </a:p>
          <a:p>
            <a:endParaRPr lang="en-US" dirty="0"/>
          </a:p>
          <a:p>
            <a:endParaRPr lang="en-IN" dirty="0"/>
          </a:p>
        </p:txBody>
      </p:sp>
      <p:pic>
        <p:nvPicPr>
          <p:cNvPr id="4" name="Content Placeholder 4">
            <a:extLst>
              <a:ext uri="{FF2B5EF4-FFF2-40B4-BE49-F238E27FC236}">
                <a16:creationId xmlns:a16="http://schemas.microsoft.com/office/drawing/2014/main" id="{F8E33BF6-E29F-46F3-BBD5-C66569DDC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028" y="4001294"/>
            <a:ext cx="5585944" cy="2408880"/>
          </a:xfrm>
          <a:prstGeom prst="rect">
            <a:avLst/>
          </a:prstGeom>
        </p:spPr>
      </p:pic>
    </p:spTree>
    <p:extLst>
      <p:ext uri="{BB962C8B-B14F-4D97-AF65-F5344CB8AC3E}">
        <p14:creationId xmlns:p14="http://schemas.microsoft.com/office/powerpoint/2010/main" val="331591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C648-86F8-4FD3-A5B9-CE5E0C97AE84}"/>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C3737E10-3727-4D18-A4B8-8267ED74C2D8}"/>
              </a:ext>
            </a:extLst>
          </p:cNvPr>
          <p:cNvSpPr>
            <a:spLocks noGrp="1"/>
          </p:cNvSpPr>
          <p:nvPr>
            <p:ph idx="1"/>
          </p:nvPr>
        </p:nvSpPr>
        <p:spPr/>
        <p:txBody>
          <a:bodyPr/>
          <a:lstStyle/>
          <a:p>
            <a:r>
              <a:rPr lang="en-IN" b="1" dirty="0"/>
              <a:t>Machine-learning-based design algorithm</a:t>
            </a:r>
          </a:p>
          <a:p>
            <a:pPr marL="514350" indent="-514350">
              <a:buAutoNum type="alphaUcParenBoth"/>
            </a:pPr>
            <a:r>
              <a:rPr lang="en-IN" dirty="0"/>
              <a:t>Decision-tree-based algorithm</a:t>
            </a:r>
          </a:p>
          <a:p>
            <a:pPr marL="514350" indent="-514350">
              <a:buAutoNum type="alphaUcParenBoth"/>
            </a:pPr>
            <a:r>
              <a:rPr lang="en-IN" dirty="0"/>
              <a:t>Neural-network-based algorithm</a:t>
            </a:r>
          </a:p>
          <a:p>
            <a:pPr marL="0" indent="0">
              <a:buNone/>
            </a:pPr>
            <a:r>
              <a:rPr lang="en-IN" dirty="0"/>
              <a:t> </a:t>
            </a:r>
            <a:r>
              <a:rPr lang="en-IN" i="1" dirty="0"/>
              <a:t>Input variable</a:t>
            </a:r>
            <a:r>
              <a:rPr lang="en-IN" dirty="0"/>
              <a:t>  𝑋 = {𝐿, 𝑡, 𝐸, G}                                       </a:t>
            </a:r>
          </a:p>
          <a:p>
            <a:pPr marL="0" indent="0">
              <a:buNone/>
            </a:pPr>
            <a:r>
              <a:rPr lang="en-IN" i="1" dirty="0"/>
              <a:t> Target variable </a:t>
            </a:r>
            <a:r>
              <a:rPr lang="en-IN" dirty="0"/>
              <a:t>𝑌 = 0 or 1</a:t>
            </a:r>
            <a:r>
              <a:rPr lang="en-IN" b="1" dirty="0"/>
              <a:t> </a:t>
            </a:r>
          </a:p>
        </p:txBody>
      </p:sp>
      <p:pic>
        <p:nvPicPr>
          <p:cNvPr id="4" name="Picture 3">
            <a:extLst>
              <a:ext uri="{FF2B5EF4-FFF2-40B4-BE49-F238E27FC236}">
                <a16:creationId xmlns:a16="http://schemas.microsoft.com/office/drawing/2014/main" id="{6968009F-BDA1-4A2B-866F-0419797E0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6780" y="1825625"/>
            <a:ext cx="2827020" cy="1987790"/>
          </a:xfrm>
          <a:prstGeom prst="rect">
            <a:avLst/>
          </a:prstGeom>
        </p:spPr>
      </p:pic>
      <p:pic>
        <p:nvPicPr>
          <p:cNvPr id="6" name="Picture 5">
            <a:extLst>
              <a:ext uri="{FF2B5EF4-FFF2-40B4-BE49-F238E27FC236}">
                <a16:creationId xmlns:a16="http://schemas.microsoft.com/office/drawing/2014/main" id="{71E4A11A-23AB-4AD4-9197-88E0F09EA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780" y="4082257"/>
            <a:ext cx="2827020" cy="2094706"/>
          </a:xfrm>
          <a:prstGeom prst="rect">
            <a:avLst/>
          </a:prstGeom>
        </p:spPr>
      </p:pic>
      <p:sp>
        <p:nvSpPr>
          <p:cNvPr id="7" name="TextBox 6">
            <a:extLst>
              <a:ext uri="{FF2B5EF4-FFF2-40B4-BE49-F238E27FC236}">
                <a16:creationId xmlns:a16="http://schemas.microsoft.com/office/drawing/2014/main" id="{FB37B408-4D99-45AD-A433-C32182142C6B}"/>
              </a:ext>
            </a:extLst>
          </p:cNvPr>
          <p:cNvSpPr txBox="1"/>
          <p:nvPr/>
        </p:nvSpPr>
        <p:spPr>
          <a:xfrm>
            <a:off x="9136380" y="3645457"/>
            <a:ext cx="1752600" cy="369332"/>
          </a:xfrm>
          <a:prstGeom prst="rect">
            <a:avLst/>
          </a:prstGeom>
          <a:noFill/>
        </p:spPr>
        <p:txBody>
          <a:bodyPr wrap="square" rtlCol="0">
            <a:spAutoFit/>
          </a:bodyPr>
          <a:lstStyle/>
          <a:p>
            <a:r>
              <a:rPr lang="en-US" dirty="0"/>
              <a:t>             (A)</a:t>
            </a:r>
            <a:endParaRPr lang="en-IN" dirty="0"/>
          </a:p>
        </p:txBody>
      </p:sp>
      <p:sp>
        <p:nvSpPr>
          <p:cNvPr id="8" name="TextBox 7">
            <a:extLst>
              <a:ext uri="{FF2B5EF4-FFF2-40B4-BE49-F238E27FC236}">
                <a16:creationId xmlns:a16="http://schemas.microsoft.com/office/drawing/2014/main" id="{A931A4BD-469E-4800-9FB0-1FA678C918FF}"/>
              </a:ext>
            </a:extLst>
          </p:cNvPr>
          <p:cNvSpPr txBox="1"/>
          <p:nvPr/>
        </p:nvSpPr>
        <p:spPr>
          <a:xfrm>
            <a:off x="9395460" y="6256020"/>
            <a:ext cx="1341120" cy="369332"/>
          </a:xfrm>
          <a:prstGeom prst="rect">
            <a:avLst/>
          </a:prstGeom>
          <a:noFill/>
        </p:spPr>
        <p:txBody>
          <a:bodyPr wrap="square" rtlCol="0">
            <a:spAutoFit/>
          </a:bodyPr>
          <a:lstStyle/>
          <a:p>
            <a:r>
              <a:rPr lang="en-US" dirty="0"/>
              <a:t>        (B)</a:t>
            </a:r>
            <a:endParaRPr lang="en-IN" dirty="0"/>
          </a:p>
        </p:txBody>
      </p:sp>
    </p:spTree>
    <p:extLst>
      <p:ext uri="{BB962C8B-B14F-4D97-AF65-F5344CB8AC3E}">
        <p14:creationId xmlns:p14="http://schemas.microsoft.com/office/powerpoint/2010/main" val="70770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4EA-9AE7-44FE-8EAA-36F2C4E781E8}"/>
              </a:ext>
            </a:extLst>
          </p:cNvPr>
          <p:cNvSpPr>
            <a:spLocks noGrp="1"/>
          </p:cNvSpPr>
          <p:nvPr>
            <p:ph type="title"/>
          </p:nvPr>
        </p:nvSpPr>
        <p:spPr/>
        <p:txBody>
          <a:bodyPr/>
          <a:lstStyle/>
          <a:p>
            <a:r>
              <a:rPr lang="en-US" dirty="0"/>
              <a:t>Decision tree </a:t>
            </a:r>
            <a:endParaRPr lang="en-IN" dirty="0"/>
          </a:p>
        </p:txBody>
      </p:sp>
      <p:sp>
        <p:nvSpPr>
          <p:cNvPr id="6" name="Content Placeholder 5">
            <a:extLst>
              <a:ext uri="{FF2B5EF4-FFF2-40B4-BE49-F238E27FC236}">
                <a16:creationId xmlns:a16="http://schemas.microsoft.com/office/drawing/2014/main" id="{7AFC5C0E-D57F-4341-8939-F2B16CBDB005}"/>
              </a:ext>
            </a:extLst>
          </p:cNvPr>
          <p:cNvSpPr>
            <a:spLocks noGrp="1"/>
          </p:cNvSpPr>
          <p:nvPr>
            <p:ph idx="1"/>
          </p:nvPr>
        </p:nvSpPr>
        <p:spPr/>
        <p:txBody>
          <a:bodyPr/>
          <a:lstStyle/>
          <a:p>
            <a:r>
              <a:rPr lang="en-US" dirty="0"/>
              <a:t>Decision is tree is supervised learning method</a:t>
            </a:r>
          </a:p>
          <a:p>
            <a:r>
              <a:rPr lang="en-US" dirty="0"/>
              <a:t>Constitutes of root node, into subsets that are represented by a series of internal branch nodes, these subsets repeats, growing the tree till it represent the target variable</a:t>
            </a:r>
          </a:p>
          <a:p>
            <a:r>
              <a:rPr lang="en-US" dirty="0"/>
              <a:t>X to root node through internal nodes and Y appears on the leaf node</a:t>
            </a:r>
          </a:p>
          <a:p>
            <a:r>
              <a:rPr lang="en-US" dirty="0"/>
              <a:t>Using Scikit-learn package, classification criterion is set to ‘</a:t>
            </a:r>
            <a:r>
              <a:rPr lang="en-US" dirty="0" err="1"/>
              <a:t>gini</a:t>
            </a:r>
            <a:r>
              <a:rPr lang="en-US" dirty="0"/>
              <a:t>’ and the classification splitter is set to ‘best’</a:t>
            </a:r>
          </a:p>
          <a:p>
            <a:r>
              <a:rPr lang="en-US" dirty="0"/>
              <a:t>The maximum tree depth is limited to 4-8</a:t>
            </a:r>
          </a:p>
          <a:p>
            <a:endParaRPr lang="en-IN" dirty="0"/>
          </a:p>
        </p:txBody>
      </p:sp>
      <p:pic>
        <p:nvPicPr>
          <p:cNvPr id="10" name="Picture 9">
            <a:extLst>
              <a:ext uri="{FF2B5EF4-FFF2-40B4-BE49-F238E27FC236}">
                <a16:creationId xmlns:a16="http://schemas.microsoft.com/office/drawing/2014/main" id="{3E093515-A3E1-4327-B983-1042651F4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049" y="5651137"/>
            <a:ext cx="7635902" cy="525826"/>
          </a:xfrm>
          <a:prstGeom prst="rect">
            <a:avLst/>
          </a:prstGeom>
        </p:spPr>
      </p:pic>
    </p:spTree>
    <p:extLst>
      <p:ext uri="{BB962C8B-B14F-4D97-AF65-F5344CB8AC3E}">
        <p14:creationId xmlns:p14="http://schemas.microsoft.com/office/powerpoint/2010/main" val="145016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C43-4BA4-4E12-8CAF-9E8CA6498557}"/>
              </a:ext>
            </a:extLst>
          </p:cNvPr>
          <p:cNvSpPr>
            <a:spLocks noGrp="1"/>
          </p:cNvSpPr>
          <p:nvPr>
            <p:ph type="title"/>
          </p:nvPr>
        </p:nvSpPr>
        <p:spPr/>
        <p:txBody>
          <a:bodyPr/>
          <a:lstStyle/>
          <a:p>
            <a:r>
              <a:rPr lang="en-US" dirty="0"/>
              <a:t>Neural network</a:t>
            </a:r>
            <a:endParaRPr lang="en-IN" dirty="0"/>
          </a:p>
        </p:txBody>
      </p:sp>
      <p:pic>
        <p:nvPicPr>
          <p:cNvPr id="5" name="Content Placeholder 4">
            <a:extLst>
              <a:ext uri="{FF2B5EF4-FFF2-40B4-BE49-F238E27FC236}">
                <a16:creationId xmlns:a16="http://schemas.microsoft.com/office/drawing/2014/main" id="{D2FA0552-BDB8-4F2E-8B4F-B535F49EBE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9063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5362-C10D-4B24-B3C7-BD16259D5292}"/>
              </a:ext>
            </a:extLst>
          </p:cNvPr>
          <p:cNvSpPr>
            <a:spLocks noGrp="1"/>
          </p:cNvSpPr>
          <p:nvPr>
            <p:ph type="title"/>
          </p:nvPr>
        </p:nvSpPr>
        <p:spPr/>
        <p:txBody>
          <a:bodyPr/>
          <a:lstStyle/>
          <a:p>
            <a:r>
              <a:rPr lang="en-US" dirty="0"/>
              <a:t>ML algorithm test result</a:t>
            </a:r>
            <a:endParaRPr lang="en-IN" dirty="0"/>
          </a:p>
        </p:txBody>
      </p:sp>
      <p:pic>
        <p:nvPicPr>
          <p:cNvPr id="5" name="Content Placeholder 4">
            <a:extLst>
              <a:ext uri="{FF2B5EF4-FFF2-40B4-BE49-F238E27FC236}">
                <a16:creationId xmlns:a16="http://schemas.microsoft.com/office/drawing/2014/main" id="{B173ECD1-FB54-4ED5-8869-554D5C86B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600" y="1464351"/>
            <a:ext cx="6908800" cy="4732932"/>
          </a:xfrm>
        </p:spPr>
      </p:pic>
    </p:spTree>
    <p:extLst>
      <p:ext uri="{BB962C8B-B14F-4D97-AF65-F5344CB8AC3E}">
        <p14:creationId xmlns:p14="http://schemas.microsoft.com/office/powerpoint/2010/main" val="3864203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496</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Machine-learning-accelerated design of functional structural components in deep-sea soft robots</vt:lpstr>
      <vt:lpstr>Introduction</vt:lpstr>
      <vt:lpstr>Main goal: </vt:lpstr>
      <vt:lpstr>Soft sea robot against traditional robots</vt:lpstr>
      <vt:lpstr>Project development</vt:lpstr>
      <vt:lpstr>Methodology</vt:lpstr>
      <vt:lpstr>Decision tree </vt:lpstr>
      <vt:lpstr>Neural network</vt:lpstr>
      <vt:lpstr>ML algorithm test result</vt:lpstr>
      <vt:lpstr>Mechanical rules for the design of miniature pressure vessels</vt:lpstr>
      <vt:lpstr>Result</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Machine-learning-accelerated design of functional structural components in deep-sea soft robots</dc:title>
  <dc:creator>Haseeb Khan</dc:creator>
  <cp:lastModifiedBy>Haseeb Khan</cp:lastModifiedBy>
  <cp:revision>10</cp:revision>
  <dcterms:created xsi:type="dcterms:W3CDTF">2022-02-07T13:47:03Z</dcterms:created>
  <dcterms:modified xsi:type="dcterms:W3CDTF">2022-09-07T22:59:06Z</dcterms:modified>
</cp:coreProperties>
</file>