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3" r:id="rId11"/>
    <p:sldId id="264" r:id="rId12"/>
    <p:sldId id="265" r:id="rId13"/>
    <p:sldId id="266" r:id="rId14"/>
    <p:sldId id="267" r:id="rId15"/>
    <p:sldId id="268"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2223-BB93-4AD3-BEA5-2D8A46F30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E6EB1A-727E-449E-85E6-91F2CD310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59C171-6F0C-49D6-A8A9-7D8CADB8253F}"/>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5" name="Footer Placeholder 4">
            <a:extLst>
              <a:ext uri="{FF2B5EF4-FFF2-40B4-BE49-F238E27FC236}">
                <a16:creationId xmlns:a16="http://schemas.microsoft.com/office/drawing/2014/main" id="{247EAF02-A6AA-43B3-BFCB-A7F205D14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5B176-CA7F-44E8-A574-94766F338CDE}"/>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388290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4C18-0864-4682-B852-F20EB17A78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A285E6-1DA0-4870-B896-2D7196C04D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830DF-488D-4A67-A935-54F89CB8B6B1}"/>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5" name="Footer Placeholder 4">
            <a:extLst>
              <a:ext uri="{FF2B5EF4-FFF2-40B4-BE49-F238E27FC236}">
                <a16:creationId xmlns:a16="http://schemas.microsoft.com/office/drawing/2014/main" id="{C7CC130F-52E5-4FE7-8ECD-76144652E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33B68-CB84-42A6-83F4-446458BECBF5}"/>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252773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0FF31-D828-4420-A43F-D38A96DE5A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AED61-F71C-4B64-9477-E98A1931A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6D033-F38A-4966-B847-D0C814D298A0}"/>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5" name="Footer Placeholder 4">
            <a:extLst>
              <a:ext uri="{FF2B5EF4-FFF2-40B4-BE49-F238E27FC236}">
                <a16:creationId xmlns:a16="http://schemas.microsoft.com/office/drawing/2014/main" id="{B565C9E2-E6C0-4050-B2CC-6568A906A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506B8-B594-4541-B655-0E2C14DB8F1B}"/>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376355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5EA3-D5AA-4361-849F-83CF1AA74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87C51-E325-4371-A1FD-02E4866453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8D741-C550-4640-95A4-7328FA528091}"/>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5" name="Footer Placeholder 4">
            <a:extLst>
              <a:ext uri="{FF2B5EF4-FFF2-40B4-BE49-F238E27FC236}">
                <a16:creationId xmlns:a16="http://schemas.microsoft.com/office/drawing/2014/main" id="{D4EEFF5B-46AB-43D8-A874-4167CD0D4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639C3-F73B-4B7B-B431-3FB5FA0414AF}"/>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427079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5A7C-3365-42A0-9787-C30945F51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915745-2424-4425-9756-C9DADCE94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1C16CB-48A4-4A7E-908A-FB40E06167D5}"/>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5" name="Footer Placeholder 4">
            <a:extLst>
              <a:ext uri="{FF2B5EF4-FFF2-40B4-BE49-F238E27FC236}">
                <a16:creationId xmlns:a16="http://schemas.microsoft.com/office/drawing/2014/main" id="{EF026138-0C69-4193-B700-8F7731C9F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CE4E8-3C4D-4788-8F47-142ED36BC84A}"/>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69121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D1DD-9D18-45F2-8517-C5AC9D661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35E98-D485-4A35-8B3A-8C59545D53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BE4A68-85B2-487A-9018-848C66063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F62DCD-BCDD-444C-A1E1-22AD781946C9}"/>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6" name="Footer Placeholder 5">
            <a:extLst>
              <a:ext uri="{FF2B5EF4-FFF2-40B4-BE49-F238E27FC236}">
                <a16:creationId xmlns:a16="http://schemas.microsoft.com/office/drawing/2014/main" id="{CEF3A9C6-F5F2-49D3-93D4-D58658DAC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DC2F7-0DC7-4B8F-AB09-FCA51D77E26F}"/>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195057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CA4F-FC5F-43AA-BD3D-D1C9BEB01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C7B4C6-8FFC-4E64-BF49-B7323D64E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7661D1-A2BB-4896-9DFF-BF1763EE2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CDA19-7D5B-4E42-A0CA-33D39DFA5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E8DE2-1461-4E45-88AE-71CE58850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0952C0-566B-4673-B99A-64E161484A03}"/>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8" name="Footer Placeholder 7">
            <a:extLst>
              <a:ext uri="{FF2B5EF4-FFF2-40B4-BE49-F238E27FC236}">
                <a16:creationId xmlns:a16="http://schemas.microsoft.com/office/drawing/2014/main" id="{A047339A-D49E-4832-943B-ADDA78BD5F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DED15-C7F8-4B75-8A8E-B7901B9D6335}"/>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23146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6AFB-5A3D-4410-95D4-E5EAC042C3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FCE057-139A-4E3C-8691-98EE52A90192}"/>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4" name="Footer Placeholder 3">
            <a:extLst>
              <a:ext uri="{FF2B5EF4-FFF2-40B4-BE49-F238E27FC236}">
                <a16:creationId xmlns:a16="http://schemas.microsoft.com/office/drawing/2014/main" id="{BFF90848-2D58-49D7-B52C-A5FB8A84B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DBC4C3-BEB3-4384-9996-E917636A69C3}"/>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222809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113D9-1FC1-47D7-A255-3DB354ABA7C4}"/>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3" name="Footer Placeholder 2">
            <a:extLst>
              <a:ext uri="{FF2B5EF4-FFF2-40B4-BE49-F238E27FC236}">
                <a16:creationId xmlns:a16="http://schemas.microsoft.com/office/drawing/2014/main" id="{1DA340E4-B9D4-4E69-B2A1-730F517ABC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4914F9-99F7-4BED-ADEB-2BD98A7DBC9D}"/>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240810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1517-73CF-47C8-8A15-0BDC11316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EACA91-630C-4617-9053-2BAFE538E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C1C80-3E1C-46D1-837E-AD345D8EC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F830F-F29B-4F3B-9107-0C99CDCA0574}"/>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6" name="Footer Placeholder 5">
            <a:extLst>
              <a:ext uri="{FF2B5EF4-FFF2-40B4-BE49-F238E27FC236}">
                <a16:creationId xmlns:a16="http://schemas.microsoft.com/office/drawing/2014/main" id="{3FA53DE2-9214-4F67-B142-00C3EB1B9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793F5-3177-45E0-AA62-BC4675EA6B2E}"/>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263268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BB5-65F5-4043-A820-55F69134E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CE7C9F-53B1-4BD3-ABEF-E504A1F0B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C11B7E-A221-4FD1-ADA7-69747647C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E8E01-62FD-47EE-A639-34E93CDE5C41}"/>
              </a:ext>
            </a:extLst>
          </p:cNvPr>
          <p:cNvSpPr>
            <a:spLocks noGrp="1"/>
          </p:cNvSpPr>
          <p:nvPr>
            <p:ph type="dt" sz="half" idx="10"/>
          </p:nvPr>
        </p:nvSpPr>
        <p:spPr/>
        <p:txBody>
          <a:bodyPr/>
          <a:lstStyle/>
          <a:p>
            <a:fld id="{C189FF82-2979-4E4A-85E2-EDABC4544C93}" type="datetimeFigureOut">
              <a:rPr lang="en-US" smtClean="0"/>
              <a:t>2/26/2022</a:t>
            </a:fld>
            <a:endParaRPr lang="en-US"/>
          </a:p>
        </p:txBody>
      </p:sp>
      <p:sp>
        <p:nvSpPr>
          <p:cNvPr id="6" name="Footer Placeholder 5">
            <a:extLst>
              <a:ext uri="{FF2B5EF4-FFF2-40B4-BE49-F238E27FC236}">
                <a16:creationId xmlns:a16="http://schemas.microsoft.com/office/drawing/2014/main" id="{F4A29A37-C03F-4D88-A2BF-352861D0A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906C8-B758-42F7-839C-8D2FAF1794C7}"/>
              </a:ext>
            </a:extLst>
          </p:cNvPr>
          <p:cNvSpPr>
            <a:spLocks noGrp="1"/>
          </p:cNvSpPr>
          <p:nvPr>
            <p:ph type="sldNum" sz="quarter" idx="12"/>
          </p:nvPr>
        </p:nvSpPr>
        <p:spPr/>
        <p:txBody>
          <a:bodyPr/>
          <a:lstStyle/>
          <a:p>
            <a:fld id="{3316E64B-C96A-4CD3-8A14-35E18B6B45C7}" type="slidenum">
              <a:rPr lang="en-US" smtClean="0"/>
              <a:t>‹#›</a:t>
            </a:fld>
            <a:endParaRPr lang="en-US"/>
          </a:p>
        </p:txBody>
      </p:sp>
    </p:spTree>
    <p:extLst>
      <p:ext uri="{BB962C8B-B14F-4D97-AF65-F5344CB8AC3E}">
        <p14:creationId xmlns:p14="http://schemas.microsoft.com/office/powerpoint/2010/main" val="304902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F69EE-E5B6-4B67-84A4-35FBFFAB0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BC5F02-0684-48A1-8D88-3031DD7FF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3056E-CA7C-4F0E-B4B0-55C452A36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9FF82-2979-4E4A-85E2-EDABC4544C93}" type="datetimeFigureOut">
              <a:rPr lang="en-US" smtClean="0"/>
              <a:t>2/26/2022</a:t>
            </a:fld>
            <a:endParaRPr lang="en-US"/>
          </a:p>
        </p:txBody>
      </p:sp>
      <p:sp>
        <p:nvSpPr>
          <p:cNvPr id="5" name="Footer Placeholder 4">
            <a:extLst>
              <a:ext uri="{FF2B5EF4-FFF2-40B4-BE49-F238E27FC236}">
                <a16:creationId xmlns:a16="http://schemas.microsoft.com/office/drawing/2014/main" id="{027F5871-FE4F-4EAB-AA6B-4AF133190F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546315-3EF2-48B2-AD62-785C1DEEB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6E64B-C96A-4CD3-8A14-35E18B6B45C7}" type="slidenum">
              <a:rPr lang="en-US" smtClean="0"/>
              <a:t>‹#›</a:t>
            </a:fld>
            <a:endParaRPr lang="en-US"/>
          </a:p>
        </p:txBody>
      </p:sp>
    </p:spTree>
    <p:extLst>
      <p:ext uri="{BB962C8B-B14F-4D97-AF65-F5344CB8AC3E}">
        <p14:creationId xmlns:p14="http://schemas.microsoft.com/office/powerpoint/2010/main" val="1126372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1C7D05E6-2875-4E6C-9AA6-014D1972B664}"/>
              </a:ext>
            </a:extLst>
          </p:cNvPr>
          <p:cNvPicPr>
            <a:picLocks noChangeAspect="1"/>
          </p:cNvPicPr>
          <p:nvPr/>
        </p:nvPicPr>
        <p:blipFill rotWithShape="1">
          <a:blip r:embed="rId2"/>
          <a:srcRect t="7697" r="23298" b="1394"/>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F537F7-113A-415F-935B-602CC8B3BB8D}"/>
              </a:ext>
            </a:extLst>
          </p:cNvPr>
          <p:cNvSpPr>
            <a:spLocks noGrp="1"/>
          </p:cNvSpPr>
          <p:nvPr>
            <p:ph type="ctrTitle"/>
          </p:nvPr>
        </p:nvSpPr>
        <p:spPr>
          <a:xfrm>
            <a:off x="477981" y="1122363"/>
            <a:ext cx="4023360" cy="3204134"/>
          </a:xfrm>
        </p:spPr>
        <p:txBody>
          <a:bodyPr anchor="b">
            <a:normAutofit/>
          </a:bodyPr>
          <a:lstStyle/>
          <a:p>
            <a:pPr algn="l"/>
            <a:r>
              <a:rPr lang="en-US" sz="4800"/>
              <a:t>SOCIETY MANAGEMENT</a:t>
            </a:r>
          </a:p>
        </p:txBody>
      </p:sp>
      <p:sp>
        <p:nvSpPr>
          <p:cNvPr id="3" name="Subtitle 2">
            <a:extLst>
              <a:ext uri="{FF2B5EF4-FFF2-40B4-BE49-F238E27FC236}">
                <a16:creationId xmlns:a16="http://schemas.microsoft.com/office/drawing/2014/main" id="{1BC67F53-02D0-4BE2-8B63-6A7CACB1AA24}"/>
              </a:ext>
            </a:extLst>
          </p:cNvPr>
          <p:cNvSpPr>
            <a:spLocks noGrp="1"/>
          </p:cNvSpPr>
          <p:nvPr>
            <p:ph type="subTitle" idx="1"/>
          </p:nvPr>
        </p:nvSpPr>
        <p:spPr>
          <a:xfrm>
            <a:off x="477980" y="4872922"/>
            <a:ext cx="4023359" cy="1208141"/>
          </a:xfrm>
        </p:spPr>
        <p:txBody>
          <a:bodyPr>
            <a:normAutofit/>
          </a:bodyPr>
          <a:lstStyle/>
          <a:p>
            <a:pPr algn="l"/>
            <a:r>
              <a:rPr lang="en-US" sz="2000"/>
              <a:t>Department of Computer Science</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75790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A05663A-B872-4928-BFB5-DDB025F39C1E}"/>
              </a:ext>
            </a:extLst>
          </p:cNvPr>
          <p:cNvSpPr txBox="1"/>
          <p:nvPr/>
        </p:nvSpPr>
        <p:spPr>
          <a:xfrm>
            <a:off x="1271588" y="662400"/>
            <a:ext cx="10055721" cy="132556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i="1" kern="1200">
                <a:solidFill>
                  <a:schemeClr val="tx1"/>
                </a:solidFill>
                <a:latin typeface="+mj-lt"/>
                <a:ea typeface="+mj-ea"/>
                <a:cs typeface="+mj-cs"/>
              </a:rPr>
              <a:t>Functional Requirements:</a:t>
            </a:r>
          </a:p>
        </p:txBody>
      </p:sp>
      <p:grpSp>
        <p:nvGrpSpPr>
          <p:cNvPr id="23"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4"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TextBox 2">
            <a:extLst>
              <a:ext uri="{FF2B5EF4-FFF2-40B4-BE49-F238E27FC236}">
                <a16:creationId xmlns:a16="http://schemas.microsoft.com/office/drawing/2014/main" id="{C8A78157-D63B-4DD1-9915-5430438B7135}"/>
              </a:ext>
            </a:extLst>
          </p:cNvPr>
          <p:cNvSpPr txBox="1"/>
          <p:nvPr/>
        </p:nvSpPr>
        <p:spPr>
          <a:xfrm>
            <a:off x="1251678" y="2286001"/>
            <a:ext cx="10089112" cy="390959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300" b="1">
                <a:solidFill>
                  <a:schemeClr val="tx1">
                    <a:alpha val="60000"/>
                  </a:schemeClr>
                </a:solidFill>
              </a:rPr>
              <a:t>FIREBASE</a:t>
            </a:r>
          </a:p>
          <a:p>
            <a:pPr indent="-228600">
              <a:lnSpc>
                <a:spcPct val="90000"/>
              </a:lnSpc>
              <a:spcAft>
                <a:spcPts val="600"/>
              </a:spcAft>
              <a:buFont typeface="Arial" panose="020B0604020202020204" pitchFamily="34" charset="0"/>
              <a:buChar char="•"/>
            </a:pPr>
            <a:r>
              <a:rPr lang="en-US" sz="1300" b="1">
                <a:solidFill>
                  <a:schemeClr val="tx1">
                    <a:alpha val="60000"/>
                  </a:schemeClr>
                </a:solidFill>
              </a:rPr>
              <a:t> </a:t>
            </a:r>
            <a:r>
              <a:rPr lang="en-US" sz="1300">
                <a:solidFill>
                  <a:schemeClr val="tx1">
                    <a:alpha val="60000"/>
                  </a:schemeClr>
                </a:solidFill>
              </a:rPr>
              <a:t>We are using a cloud based back-end solution by Google which we handle our authentication (including email verification, mobile number verification), cloud data storage (document-based NoSQL database known as cloud Firestore), cloud messaging (used for push notification service) and Firebase analytic (for analysing and recording the end-user experience).</a:t>
            </a:r>
          </a:p>
          <a:p>
            <a:pPr indent="-228600">
              <a:lnSpc>
                <a:spcPct val="90000"/>
              </a:lnSpc>
              <a:spcAft>
                <a:spcPts val="600"/>
              </a:spcAft>
              <a:buFont typeface="Arial" panose="020B0604020202020204" pitchFamily="34" charset="0"/>
              <a:buChar char="•"/>
            </a:pPr>
            <a:endParaRPr lang="en-US" sz="1300" b="1">
              <a:solidFill>
                <a:schemeClr val="tx1">
                  <a:alpha val="60000"/>
                </a:schemeClr>
              </a:solidFill>
            </a:endParaRPr>
          </a:p>
          <a:p>
            <a:pPr marL="285750" indent="-228600">
              <a:lnSpc>
                <a:spcPct val="90000"/>
              </a:lnSpc>
              <a:spcAft>
                <a:spcPts val="600"/>
              </a:spcAft>
              <a:buFont typeface="Arial" panose="020B0604020202020204" pitchFamily="34" charset="0"/>
              <a:buChar char="•"/>
            </a:pPr>
            <a:r>
              <a:rPr lang="en-US" sz="1300" b="1">
                <a:solidFill>
                  <a:schemeClr val="tx1">
                    <a:alpha val="60000"/>
                  </a:schemeClr>
                </a:solidFill>
              </a:rPr>
              <a:t>ImageKit.io and Cloudinary</a:t>
            </a:r>
          </a:p>
          <a:p>
            <a:pPr indent="-228600">
              <a:lnSpc>
                <a:spcPct val="90000"/>
              </a:lnSpc>
              <a:spcAft>
                <a:spcPts val="600"/>
              </a:spcAft>
              <a:buFont typeface="Arial" panose="020B0604020202020204" pitchFamily="34" charset="0"/>
              <a:buChar char="•"/>
            </a:pPr>
            <a:r>
              <a:rPr lang="en-US" sz="1300">
                <a:solidFill>
                  <a:schemeClr val="tx1">
                    <a:alpha val="60000"/>
                  </a:schemeClr>
                </a:solidFill>
              </a:rPr>
              <a:t>We are using ImageKit and Cloudinary as our CDN (Content-delivery network), all the media uploads and downloads for this application will be handled by this platform. It also offers live image transformations.</a:t>
            </a:r>
          </a:p>
          <a:p>
            <a:pPr indent="-228600">
              <a:lnSpc>
                <a:spcPct val="90000"/>
              </a:lnSpc>
              <a:spcAft>
                <a:spcPts val="600"/>
              </a:spcAft>
              <a:buFont typeface="Arial" panose="020B0604020202020204" pitchFamily="34" charset="0"/>
              <a:buChar char="•"/>
            </a:pPr>
            <a:endParaRPr lang="en-US" sz="1300" b="1">
              <a:solidFill>
                <a:schemeClr val="tx1">
                  <a:alpha val="60000"/>
                </a:schemeClr>
              </a:solidFill>
            </a:endParaRPr>
          </a:p>
          <a:p>
            <a:pPr marL="285750" indent="-228600">
              <a:lnSpc>
                <a:spcPct val="90000"/>
              </a:lnSpc>
              <a:spcAft>
                <a:spcPts val="600"/>
              </a:spcAft>
              <a:buFont typeface="Arial" panose="020B0604020202020204" pitchFamily="34" charset="0"/>
              <a:buChar char="•"/>
            </a:pPr>
            <a:r>
              <a:rPr lang="en-US" sz="1300" b="1">
                <a:solidFill>
                  <a:schemeClr val="tx1">
                    <a:alpha val="60000"/>
                  </a:schemeClr>
                </a:solidFill>
              </a:rPr>
              <a:t>Flutter Framework</a:t>
            </a:r>
          </a:p>
          <a:p>
            <a:pPr indent="-228600">
              <a:lnSpc>
                <a:spcPct val="90000"/>
              </a:lnSpc>
              <a:spcAft>
                <a:spcPts val="600"/>
              </a:spcAft>
              <a:buFont typeface="Arial" panose="020B0604020202020204" pitchFamily="34" charset="0"/>
              <a:buChar char="•"/>
            </a:pPr>
            <a:r>
              <a:rPr lang="en-US" sz="1300">
                <a:solidFill>
                  <a:schemeClr val="tx1">
                    <a:alpha val="60000"/>
                  </a:schemeClr>
                </a:solidFill>
              </a:rPr>
              <a:t>Flutter is Google's SDK for crafting beautiful, fast user experiences for mobile, web, and desktop from a single codebase. Flutter works with existing code, is used by developers and organizations around the world, and is free and open source.</a:t>
            </a:r>
          </a:p>
          <a:p>
            <a:pPr marL="285750" indent="-228600">
              <a:lnSpc>
                <a:spcPct val="90000"/>
              </a:lnSpc>
              <a:spcAft>
                <a:spcPts val="600"/>
              </a:spcAft>
              <a:buFont typeface="Arial" panose="020B0604020202020204" pitchFamily="34" charset="0"/>
              <a:buChar char="•"/>
            </a:pPr>
            <a:endParaRPr lang="en-US" sz="1300">
              <a:solidFill>
                <a:schemeClr val="tx1">
                  <a:alpha val="60000"/>
                </a:schemeClr>
              </a:solidFill>
            </a:endParaRPr>
          </a:p>
          <a:p>
            <a:pPr marL="285750" indent="-228600">
              <a:lnSpc>
                <a:spcPct val="90000"/>
              </a:lnSpc>
              <a:spcAft>
                <a:spcPts val="600"/>
              </a:spcAft>
              <a:buFont typeface="Arial" panose="020B0604020202020204" pitchFamily="34" charset="0"/>
              <a:buChar char="•"/>
            </a:pPr>
            <a:r>
              <a:rPr lang="en-US" sz="1300" b="1">
                <a:solidFill>
                  <a:schemeClr val="tx1">
                    <a:alpha val="60000"/>
                  </a:schemeClr>
                </a:solidFill>
              </a:rPr>
              <a:t>BLoC pattern</a:t>
            </a:r>
          </a:p>
          <a:p>
            <a:pPr indent="-228600">
              <a:lnSpc>
                <a:spcPct val="90000"/>
              </a:lnSpc>
              <a:spcAft>
                <a:spcPts val="600"/>
              </a:spcAft>
              <a:buFont typeface="Arial" panose="020B0604020202020204" pitchFamily="34" charset="0"/>
              <a:buChar char="•"/>
            </a:pPr>
            <a:r>
              <a:rPr lang="en-US" sz="1300">
                <a:solidFill>
                  <a:schemeClr val="tx1">
                    <a:alpha val="60000"/>
                  </a:schemeClr>
                </a:solidFill>
              </a:rPr>
              <a:t>Its a state management system for Flutter recommended by Google developers. It helps in managing state and make access to data from a central place in our project.</a:t>
            </a:r>
          </a:p>
        </p:txBody>
      </p:sp>
    </p:spTree>
    <p:extLst>
      <p:ext uri="{BB962C8B-B14F-4D97-AF65-F5344CB8AC3E}">
        <p14:creationId xmlns:p14="http://schemas.microsoft.com/office/powerpoint/2010/main" val="135091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D988599C-96CB-4021-A61C-7296901BC09A}"/>
              </a:ext>
            </a:extLst>
          </p:cNvPr>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100" b="1" kern="1200">
                <a:solidFill>
                  <a:schemeClr val="bg1"/>
                </a:solidFill>
                <a:latin typeface="+mj-lt"/>
                <a:ea typeface="+mj-ea"/>
                <a:cs typeface="+mj-cs"/>
              </a:rPr>
              <a:t>Non-Functional Requirements</a:t>
            </a:r>
          </a:p>
        </p:txBody>
      </p:sp>
      <p:sp>
        <p:nvSpPr>
          <p:cNvPr id="4" name="TextBox 3">
            <a:extLst>
              <a:ext uri="{FF2B5EF4-FFF2-40B4-BE49-F238E27FC236}">
                <a16:creationId xmlns:a16="http://schemas.microsoft.com/office/drawing/2014/main" id="{8C52D877-0AAD-4C43-AEFB-CCFC44EE6AAE}"/>
              </a:ext>
            </a:extLst>
          </p:cNvPr>
          <p:cNvSpPr txBox="1"/>
          <p:nvPr/>
        </p:nvSpPr>
        <p:spPr>
          <a:xfrm>
            <a:off x="765051" y="2286000"/>
            <a:ext cx="3384000" cy="384480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solidFill>
                  <a:schemeClr val="bg1">
                    <a:alpha val="60000"/>
                  </a:schemeClr>
                </a:solidFill>
              </a:rPr>
              <a:t>Transitions Package</a:t>
            </a:r>
          </a:p>
          <a:p>
            <a:pPr marL="285750" indent="-228600">
              <a:lnSpc>
                <a:spcPct val="90000"/>
              </a:lnSpc>
              <a:spcAft>
                <a:spcPts val="600"/>
              </a:spcAft>
              <a:buFont typeface="Arial" panose="020B0604020202020204" pitchFamily="34" charset="0"/>
              <a:buChar char="•"/>
            </a:pPr>
            <a:r>
              <a:rPr lang="en-US" sz="2000">
                <a:solidFill>
                  <a:schemeClr val="bg1">
                    <a:alpha val="60000"/>
                  </a:schemeClr>
                </a:solidFill>
              </a:rPr>
              <a:t>UI Widgets</a:t>
            </a:r>
          </a:p>
          <a:p>
            <a:pPr marL="285750" indent="-228600">
              <a:lnSpc>
                <a:spcPct val="90000"/>
              </a:lnSpc>
              <a:spcAft>
                <a:spcPts val="600"/>
              </a:spcAft>
              <a:buFont typeface="Arial" panose="020B0604020202020204" pitchFamily="34" charset="0"/>
              <a:buChar char="•"/>
            </a:pPr>
            <a:r>
              <a:rPr lang="en-US" sz="2000">
                <a:solidFill>
                  <a:schemeClr val="bg1">
                    <a:alpha val="60000"/>
                  </a:schemeClr>
                </a:solidFill>
              </a:rPr>
              <a:t>Fonts Package </a:t>
            </a:r>
          </a:p>
          <a:p>
            <a:pPr marL="285750" indent="-228600">
              <a:lnSpc>
                <a:spcPct val="90000"/>
              </a:lnSpc>
              <a:spcAft>
                <a:spcPts val="600"/>
              </a:spcAft>
              <a:buFont typeface="Arial" panose="020B0604020202020204" pitchFamily="34" charset="0"/>
              <a:buChar char="•"/>
            </a:pPr>
            <a:r>
              <a:rPr lang="en-US" sz="2000">
                <a:solidFill>
                  <a:schemeClr val="bg1">
                    <a:alpha val="60000"/>
                  </a:schemeClr>
                </a:solidFill>
              </a:rPr>
              <a:t>Animations Package</a:t>
            </a:r>
          </a:p>
          <a:p>
            <a:pPr marL="285750" indent="-228600">
              <a:lnSpc>
                <a:spcPct val="90000"/>
              </a:lnSpc>
              <a:spcAft>
                <a:spcPts val="600"/>
              </a:spcAft>
              <a:buFont typeface="Arial" panose="020B0604020202020204" pitchFamily="34" charset="0"/>
              <a:buChar char="•"/>
            </a:pPr>
            <a:endParaRPr lang="en-US" sz="2000">
              <a:solidFill>
                <a:schemeClr val="bg1">
                  <a:alpha val="60000"/>
                </a:schemeClr>
              </a:solidFill>
            </a:endParaRPr>
          </a:p>
        </p:txBody>
      </p:sp>
      <p:pic>
        <p:nvPicPr>
          <p:cNvPr id="3" name="Picture 2">
            <a:extLst>
              <a:ext uri="{FF2B5EF4-FFF2-40B4-BE49-F238E27FC236}">
                <a16:creationId xmlns:a16="http://schemas.microsoft.com/office/drawing/2014/main" id="{1F76B8CB-9E2D-4B96-94D7-8CCCECC9CF59}"/>
              </a:ext>
            </a:extLst>
          </p:cNvPr>
          <p:cNvPicPr>
            <a:picLocks noChangeAspect="1"/>
          </p:cNvPicPr>
          <p:nvPr/>
        </p:nvPicPr>
        <p:blipFill>
          <a:blip r:embed="rId2"/>
          <a:stretch>
            <a:fillRect/>
          </a:stretch>
        </p:blipFill>
        <p:spPr>
          <a:xfrm>
            <a:off x="5507945" y="1117477"/>
            <a:ext cx="6014185" cy="4089645"/>
          </a:xfrm>
          <a:prstGeom prst="rect">
            <a:avLst/>
          </a:prstGeom>
        </p:spPr>
      </p:pic>
    </p:spTree>
    <p:extLst>
      <p:ext uri="{BB962C8B-B14F-4D97-AF65-F5344CB8AC3E}">
        <p14:creationId xmlns:p14="http://schemas.microsoft.com/office/powerpoint/2010/main" val="423273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72A7D-59E7-4F6E-8775-C6C6CFEDF3D7}"/>
              </a:ext>
            </a:extLst>
          </p:cNvPr>
          <p:cNvPicPr>
            <a:picLocks noChangeAspect="1"/>
          </p:cNvPicPr>
          <p:nvPr/>
        </p:nvPicPr>
        <p:blipFill>
          <a:blip r:embed="rId2"/>
          <a:stretch>
            <a:fillRect/>
          </a:stretch>
        </p:blipFill>
        <p:spPr>
          <a:xfrm>
            <a:off x="180975" y="209549"/>
            <a:ext cx="6621189" cy="3722607"/>
          </a:xfrm>
          <a:prstGeom prst="rect">
            <a:avLst/>
          </a:prstGeom>
        </p:spPr>
      </p:pic>
      <p:pic>
        <p:nvPicPr>
          <p:cNvPr id="2" name="Picture 1">
            <a:extLst>
              <a:ext uri="{FF2B5EF4-FFF2-40B4-BE49-F238E27FC236}">
                <a16:creationId xmlns:a16="http://schemas.microsoft.com/office/drawing/2014/main" id="{A2B8B8C4-1D8D-4D44-B398-6061F8BCD68F}"/>
              </a:ext>
            </a:extLst>
          </p:cNvPr>
          <p:cNvPicPr>
            <a:picLocks noChangeAspect="1"/>
          </p:cNvPicPr>
          <p:nvPr/>
        </p:nvPicPr>
        <p:blipFill rotWithShape="1">
          <a:blip r:embed="rId3"/>
          <a:srcRect t="4334" r="-1" b="-1"/>
          <a:stretch/>
        </p:blipFill>
        <p:spPr>
          <a:xfrm>
            <a:off x="5347536" y="3030262"/>
            <a:ext cx="6535384" cy="3516842"/>
          </a:xfrm>
          <a:prstGeom prst="rect">
            <a:avLst/>
          </a:prstGeom>
          <a:effectLst>
            <a:glow rad="63500">
              <a:schemeClr val="accent1">
                <a:satMod val="175000"/>
                <a:alpha val="40000"/>
              </a:schemeClr>
            </a:glow>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CC9E11E6-807D-4512-9CAD-064BCBE8EBA0}"/>
              </a:ext>
            </a:extLst>
          </p:cNvPr>
          <p:cNvPicPr>
            <a:picLocks noChangeAspect="1"/>
          </p:cNvPicPr>
          <p:nvPr/>
        </p:nvPicPr>
        <p:blipFill>
          <a:blip r:embed="rId4"/>
          <a:stretch>
            <a:fillRect/>
          </a:stretch>
        </p:blipFill>
        <p:spPr>
          <a:xfrm>
            <a:off x="666750" y="4491372"/>
            <a:ext cx="3656413" cy="2055732"/>
          </a:xfrm>
          <a:prstGeom prst="rect">
            <a:avLst/>
          </a:prstGeom>
        </p:spPr>
      </p:pic>
      <p:pic>
        <p:nvPicPr>
          <p:cNvPr id="6" name="Picture 5">
            <a:extLst>
              <a:ext uri="{FF2B5EF4-FFF2-40B4-BE49-F238E27FC236}">
                <a16:creationId xmlns:a16="http://schemas.microsoft.com/office/drawing/2014/main" id="{B22346EB-95C8-456E-A9BF-68A74AF9E187}"/>
              </a:ext>
            </a:extLst>
          </p:cNvPr>
          <p:cNvPicPr>
            <a:picLocks noChangeAspect="1"/>
          </p:cNvPicPr>
          <p:nvPr/>
        </p:nvPicPr>
        <p:blipFill>
          <a:blip r:embed="rId5"/>
          <a:stretch>
            <a:fillRect/>
          </a:stretch>
        </p:blipFill>
        <p:spPr>
          <a:xfrm>
            <a:off x="7060141" y="85725"/>
            <a:ext cx="5046133" cy="2838450"/>
          </a:xfrm>
          <a:prstGeom prst="rect">
            <a:avLst/>
          </a:prstGeom>
        </p:spPr>
      </p:pic>
    </p:spTree>
    <p:extLst>
      <p:ext uri="{BB962C8B-B14F-4D97-AF65-F5344CB8AC3E}">
        <p14:creationId xmlns:p14="http://schemas.microsoft.com/office/powerpoint/2010/main" val="61257333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31" name="Freeform: Shape 3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1"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4" name="Freeform: Shape 3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CF82A-8F3E-4A51-ADA4-127D7450E968}"/>
              </a:ext>
            </a:extLst>
          </p:cNvPr>
          <p:cNvSpPr>
            <a:spLocks noGrp="1"/>
          </p:cNvSpPr>
          <p:nvPr>
            <p:ph type="title"/>
          </p:nvPr>
        </p:nvSpPr>
        <p:spPr>
          <a:xfrm>
            <a:off x="2242409" y="895483"/>
            <a:ext cx="5786232" cy="3011190"/>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a:t>
            </a:r>
          </a:p>
        </p:txBody>
      </p:sp>
      <p:sp>
        <p:nvSpPr>
          <p:cNvPr id="4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45" name="Freeform: Shape 4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1" name="Oval 5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7" name="Freeform: Shape 5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60517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22" name="Rectangle 21">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9" name="Rectangle 2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2F417-8950-49D9-9DDB-DA05F0EDB14C}"/>
              </a:ext>
            </a:extLst>
          </p:cNvPr>
          <p:cNvSpPr>
            <a:spLocks noGrp="1"/>
          </p:cNvSpPr>
          <p:nvPr>
            <p:ph type="ctrTitle"/>
          </p:nvPr>
        </p:nvSpPr>
        <p:spPr>
          <a:xfrm>
            <a:off x="1702051" y="2083076"/>
            <a:ext cx="4203323" cy="904012"/>
          </a:xfrm>
        </p:spPr>
        <p:txBody>
          <a:bodyPr>
            <a:normAutofit/>
          </a:bodyPr>
          <a:lstStyle/>
          <a:p>
            <a:r>
              <a:rPr lang="en-US" sz="5400" dirty="0">
                <a:solidFill>
                  <a:schemeClr val="bg1"/>
                </a:solidFill>
              </a:rPr>
              <a:t>MEMBERS</a:t>
            </a:r>
          </a:p>
        </p:txBody>
      </p:sp>
      <p:sp>
        <p:nvSpPr>
          <p:cNvPr id="3" name="Subtitle 2">
            <a:extLst>
              <a:ext uri="{FF2B5EF4-FFF2-40B4-BE49-F238E27FC236}">
                <a16:creationId xmlns:a16="http://schemas.microsoft.com/office/drawing/2014/main" id="{C736CAB3-B34F-4E4B-AEBD-5C5ED2E8620E}"/>
              </a:ext>
            </a:extLst>
          </p:cNvPr>
          <p:cNvSpPr>
            <a:spLocks noGrp="1"/>
          </p:cNvSpPr>
          <p:nvPr>
            <p:ph type="subTitle" idx="1"/>
          </p:nvPr>
        </p:nvSpPr>
        <p:spPr>
          <a:xfrm>
            <a:off x="1508013" y="3506117"/>
            <a:ext cx="4203323" cy="447426"/>
          </a:xfrm>
        </p:spPr>
        <p:txBody>
          <a:bodyPr>
            <a:normAutofit/>
          </a:bodyPr>
          <a:lstStyle/>
          <a:p>
            <a:r>
              <a:rPr lang="en-US" sz="2000" dirty="0">
                <a:solidFill>
                  <a:schemeClr val="bg1"/>
                </a:solidFill>
              </a:rPr>
              <a:t>MENTOR : Ms. Ruchika Sharma</a:t>
            </a:r>
          </a:p>
        </p:txBody>
      </p:sp>
      <p:sp>
        <p:nvSpPr>
          <p:cNvPr id="33"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Oval 36">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Oval 38">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1"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2" name="Freeform: Shape 4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4" name="Table 4">
            <a:extLst>
              <a:ext uri="{FF2B5EF4-FFF2-40B4-BE49-F238E27FC236}">
                <a16:creationId xmlns:a16="http://schemas.microsoft.com/office/drawing/2014/main" id="{A4F802BE-B729-4E9E-9858-072B6BEC8A64}"/>
              </a:ext>
            </a:extLst>
          </p:cNvPr>
          <p:cNvGraphicFramePr>
            <a:graphicFrameLocks noGrp="1"/>
          </p:cNvGraphicFramePr>
          <p:nvPr>
            <p:extLst>
              <p:ext uri="{D42A27DB-BD31-4B8C-83A1-F6EECF244321}">
                <p14:modId xmlns:p14="http://schemas.microsoft.com/office/powerpoint/2010/main" val="730790302"/>
              </p:ext>
            </p:extLst>
          </p:nvPr>
        </p:nvGraphicFramePr>
        <p:xfrm>
          <a:off x="6581422" y="1901193"/>
          <a:ext cx="5356885" cy="2693701"/>
        </p:xfrm>
        <a:graphic>
          <a:graphicData uri="http://schemas.openxmlformats.org/drawingml/2006/table">
            <a:tbl>
              <a:tblPr firstRow="1" bandRow="1">
                <a:tableStyleId>{8EC20E35-A176-4012-BC5E-935CFFF8708E}</a:tableStyleId>
              </a:tblPr>
              <a:tblGrid>
                <a:gridCol w="1704622">
                  <a:extLst>
                    <a:ext uri="{9D8B030D-6E8A-4147-A177-3AD203B41FA5}">
                      <a16:colId xmlns:a16="http://schemas.microsoft.com/office/drawing/2014/main" val="1792546475"/>
                    </a:ext>
                  </a:extLst>
                </a:gridCol>
                <a:gridCol w="1879833">
                  <a:extLst>
                    <a:ext uri="{9D8B030D-6E8A-4147-A177-3AD203B41FA5}">
                      <a16:colId xmlns:a16="http://schemas.microsoft.com/office/drawing/2014/main" val="1918206176"/>
                    </a:ext>
                  </a:extLst>
                </a:gridCol>
                <a:gridCol w="1772430">
                  <a:extLst>
                    <a:ext uri="{9D8B030D-6E8A-4147-A177-3AD203B41FA5}">
                      <a16:colId xmlns:a16="http://schemas.microsoft.com/office/drawing/2014/main" val="54700911"/>
                    </a:ext>
                  </a:extLst>
                </a:gridCol>
              </a:tblGrid>
              <a:tr h="710504">
                <a:tc>
                  <a:txBody>
                    <a:bodyPr/>
                    <a:lstStyle/>
                    <a:p>
                      <a:pPr algn="ctr"/>
                      <a:r>
                        <a:rPr lang="en-US" sz="1800" dirty="0"/>
                        <a:t>ROLL NO.</a:t>
                      </a:r>
                    </a:p>
                  </a:txBody>
                  <a:tcPr marL="135212" marR="135212" marT="67606" marB="67606"/>
                </a:tc>
                <a:tc>
                  <a:txBody>
                    <a:bodyPr/>
                    <a:lstStyle/>
                    <a:p>
                      <a:pPr algn="ctr"/>
                      <a:r>
                        <a:rPr lang="en-US" sz="1800" dirty="0"/>
                        <a:t>NAME</a:t>
                      </a:r>
                    </a:p>
                  </a:txBody>
                  <a:tcPr marL="135212" marR="135212" marT="67606" marB="67606"/>
                </a:tc>
                <a:tc>
                  <a:txBody>
                    <a:bodyPr/>
                    <a:lstStyle/>
                    <a:p>
                      <a:pPr algn="ctr"/>
                      <a:r>
                        <a:rPr lang="en-US" sz="1800" dirty="0"/>
                        <a:t>ROLE</a:t>
                      </a:r>
                    </a:p>
                  </a:txBody>
                  <a:tcPr marL="135212" marR="135212" marT="67606" marB="67606"/>
                </a:tc>
                <a:extLst>
                  <a:ext uri="{0D108BD9-81ED-4DB2-BD59-A6C34878D82A}">
                    <a16:rowId xmlns:a16="http://schemas.microsoft.com/office/drawing/2014/main" val="1791335110"/>
                  </a:ext>
                </a:extLst>
              </a:tr>
              <a:tr h="212095">
                <a:tc>
                  <a:txBody>
                    <a:bodyPr/>
                    <a:lstStyle/>
                    <a:p>
                      <a:r>
                        <a:rPr lang="en-US" sz="2000" dirty="0"/>
                        <a:t>1813310183</a:t>
                      </a:r>
                    </a:p>
                  </a:txBody>
                  <a:tcPr marL="135212" marR="135212" marT="67606" marB="67606"/>
                </a:tc>
                <a:tc>
                  <a:txBody>
                    <a:bodyPr/>
                    <a:lstStyle/>
                    <a:p>
                      <a:r>
                        <a:rPr lang="en-US" sz="2000" dirty="0"/>
                        <a:t>Sharad Sharma</a:t>
                      </a:r>
                    </a:p>
                  </a:txBody>
                  <a:tcPr marL="135212" marR="135212" marT="67606" marB="67606"/>
                </a:tc>
                <a:tc>
                  <a:txBody>
                    <a:bodyPr/>
                    <a:lstStyle/>
                    <a:p>
                      <a:r>
                        <a:rPr lang="en-US" sz="1800" dirty="0"/>
                        <a:t>D</a:t>
                      </a:r>
                      <a:r>
                        <a:rPr lang="en-US" sz="1800"/>
                        <a:t>ocumentation</a:t>
                      </a:r>
                      <a:endParaRPr lang="en-US" sz="1800" dirty="0"/>
                    </a:p>
                  </a:txBody>
                  <a:tcPr marL="135212" marR="135212" marT="67606" marB="67606"/>
                </a:tc>
                <a:extLst>
                  <a:ext uri="{0D108BD9-81ED-4DB2-BD59-A6C34878D82A}">
                    <a16:rowId xmlns:a16="http://schemas.microsoft.com/office/drawing/2014/main" val="2536494670"/>
                  </a:ext>
                </a:extLst>
              </a:tr>
              <a:tr h="514395">
                <a:tc>
                  <a:txBody>
                    <a:bodyPr/>
                    <a:lstStyle/>
                    <a:p>
                      <a:r>
                        <a:rPr lang="en-US" sz="2000" dirty="0"/>
                        <a:t>1813310166</a:t>
                      </a:r>
                    </a:p>
                  </a:txBody>
                  <a:tcPr marL="135212" marR="135212" marT="67606" marB="67606"/>
                </a:tc>
                <a:tc>
                  <a:txBody>
                    <a:bodyPr/>
                    <a:lstStyle/>
                    <a:p>
                      <a:r>
                        <a:rPr lang="en-US" sz="2000" dirty="0"/>
                        <a:t>Sahil Siddiqui</a:t>
                      </a:r>
                    </a:p>
                  </a:txBody>
                  <a:tcPr marL="135212" marR="135212" marT="67606" marB="67606"/>
                </a:tc>
                <a:tc>
                  <a:txBody>
                    <a:bodyPr/>
                    <a:lstStyle/>
                    <a:p>
                      <a:r>
                        <a:rPr lang="en-US" sz="1800" dirty="0"/>
                        <a:t>Coding</a:t>
                      </a:r>
                    </a:p>
                  </a:txBody>
                  <a:tcPr marL="135212" marR="135212" marT="67606" marB="67606"/>
                </a:tc>
                <a:extLst>
                  <a:ext uri="{0D108BD9-81ED-4DB2-BD59-A6C34878D82A}">
                    <a16:rowId xmlns:a16="http://schemas.microsoft.com/office/drawing/2014/main" val="637193014"/>
                  </a:ext>
                </a:extLst>
              </a:tr>
              <a:tr h="514395">
                <a:tc>
                  <a:txBody>
                    <a:bodyPr/>
                    <a:lstStyle/>
                    <a:p>
                      <a:r>
                        <a:rPr lang="en-US" sz="2000" dirty="0"/>
                        <a:t>1813310214</a:t>
                      </a:r>
                    </a:p>
                  </a:txBody>
                  <a:tcPr marL="135212" marR="135212" marT="67606" marB="67606"/>
                </a:tc>
                <a:tc>
                  <a:txBody>
                    <a:bodyPr/>
                    <a:lstStyle/>
                    <a:p>
                      <a:r>
                        <a:rPr lang="en-US" sz="2000" dirty="0"/>
                        <a:t>Soumya Jaiswal</a:t>
                      </a:r>
                    </a:p>
                  </a:txBody>
                  <a:tcPr marL="135212" marR="135212" marT="67606" marB="67606"/>
                </a:tc>
                <a:tc>
                  <a:txBody>
                    <a:bodyPr/>
                    <a:lstStyle/>
                    <a:p>
                      <a:r>
                        <a:rPr lang="en-US" sz="1800" dirty="0"/>
                        <a:t>Coding</a:t>
                      </a:r>
                    </a:p>
                  </a:txBody>
                  <a:tcPr marL="135212" marR="135212" marT="67606" marB="67606"/>
                </a:tc>
                <a:extLst>
                  <a:ext uri="{0D108BD9-81ED-4DB2-BD59-A6C34878D82A}">
                    <a16:rowId xmlns:a16="http://schemas.microsoft.com/office/drawing/2014/main" val="838370591"/>
                  </a:ext>
                </a:extLst>
              </a:tr>
              <a:tr h="514395">
                <a:tc>
                  <a:txBody>
                    <a:bodyPr/>
                    <a:lstStyle/>
                    <a:p>
                      <a:r>
                        <a:rPr lang="en-US" sz="2000" dirty="0"/>
                        <a:t>1813310088</a:t>
                      </a:r>
                    </a:p>
                  </a:txBody>
                  <a:tcPr marL="135212" marR="135212" marT="67606" marB="67606"/>
                </a:tc>
                <a:tc>
                  <a:txBody>
                    <a:bodyPr/>
                    <a:lstStyle/>
                    <a:p>
                      <a:r>
                        <a:rPr lang="en-US" sz="2000" dirty="0" err="1"/>
                        <a:t>Kulyash</a:t>
                      </a:r>
                      <a:r>
                        <a:rPr lang="en-US" sz="2000" dirty="0"/>
                        <a:t> Dahiya</a:t>
                      </a:r>
                    </a:p>
                  </a:txBody>
                  <a:tcPr marL="135212" marR="135212" marT="67606" marB="67606"/>
                </a:tc>
                <a:tc>
                  <a:txBody>
                    <a:bodyPr/>
                    <a:lstStyle/>
                    <a:p>
                      <a:r>
                        <a:rPr lang="en-US" sz="1800" dirty="0"/>
                        <a:t>UI Prototyping</a:t>
                      </a:r>
                    </a:p>
                  </a:txBody>
                  <a:tcPr marL="135212" marR="135212" marT="67606" marB="67606"/>
                </a:tc>
                <a:extLst>
                  <a:ext uri="{0D108BD9-81ED-4DB2-BD59-A6C34878D82A}">
                    <a16:rowId xmlns:a16="http://schemas.microsoft.com/office/drawing/2014/main" val="1832879634"/>
                  </a:ext>
                </a:extLst>
              </a:tr>
            </a:tbl>
          </a:graphicData>
        </a:graphic>
      </p:graphicFrame>
    </p:spTree>
    <p:extLst>
      <p:ext uri="{BB962C8B-B14F-4D97-AF65-F5344CB8AC3E}">
        <p14:creationId xmlns:p14="http://schemas.microsoft.com/office/powerpoint/2010/main" val="263056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2" name="Rectangle 11">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9" name="Rectangle 1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D8657-F66D-4DCE-A00A-55B208B01141}"/>
              </a:ext>
            </a:extLst>
          </p:cNvPr>
          <p:cNvSpPr>
            <a:spLocks noGrp="1"/>
          </p:cNvSpPr>
          <p:nvPr>
            <p:ph type="ctrTitle"/>
          </p:nvPr>
        </p:nvSpPr>
        <p:spPr>
          <a:xfrm>
            <a:off x="2414434" y="2890597"/>
            <a:ext cx="2744020" cy="918464"/>
          </a:xfrm>
        </p:spPr>
        <p:txBody>
          <a:bodyPr>
            <a:noAutofit/>
          </a:bodyPr>
          <a:lstStyle/>
          <a:p>
            <a:r>
              <a:rPr lang="en-US" sz="7500" dirty="0">
                <a:solidFill>
                  <a:schemeClr val="bg1"/>
                </a:solidFill>
              </a:rPr>
              <a:t>INDEX</a:t>
            </a:r>
          </a:p>
        </p:txBody>
      </p:sp>
      <p:sp>
        <p:nvSpPr>
          <p:cNvPr id="23"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Oval 26">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Oval 28">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1"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2" name="Freeform: Shape 3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4" name="Table 4">
            <a:extLst>
              <a:ext uri="{FF2B5EF4-FFF2-40B4-BE49-F238E27FC236}">
                <a16:creationId xmlns:a16="http://schemas.microsoft.com/office/drawing/2014/main" id="{D399330B-50FD-4C91-902C-EB74984084D6}"/>
              </a:ext>
            </a:extLst>
          </p:cNvPr>
          <p:cNvGraphicFramePr>
            <a:graphicFrameLocks noGrp="1"/>
          </p:cNvGraphicFramePr>
          <p:nvPr>
            <p:extLst>
              <p:ext uri="{D42A27DB-BD31-4B8C-83A1-F6EECF244321}">
                <p14:modId xmlns:p14="http://schemas.microsoft.com/office/powerpoint/2010/main" val="1135512290"/>
              </p:ext>
            </p:extLst>
          </p:nvPr>
        </p:nvGraphicFramePr>
        <p:xfrm>
          <a:off x="6547820" y="1936382"/>
          <a:ext cx="4935280" cy="2694591"/>
        </p:xfrm>
        <a:graphic>
          <a:graphicData uri="http://schemas.openxmlformats.org/drawingml/2006/table">
            <a:tbl>
              <a:tblPr firstRow="1" bandRow="1">
                <a:tableStyleId>{8EC20E35-A176-4012-BC5E-935CFFF8708E}</a:tableStyleId>
              </a:tblPr>
              <a:tblGrid>
                <a:gridCol w="2946136">
                  <a:extLst>
                    <a:ext uri="{9D8B030D-6E8A-4147-A177-3AD203B41FA5}">
                      <a16:colId xmlns:a16="http://schemas.microsoft.com/office/drawing/2014/main" val="2858642917"/>
                    </a:ext>
                  </a:extLst>
                </a:gridCol>
                <a:gridCol w="1989144">
                  <a:extLst>
                    <a:ext uri="{9D8B030D-6E8A-4147-A177-3AD203B41FA5}">
                      <a16:colId xmlns:a16="http://schemas.microsoft.com/office/drawing/2014/main" val="750633726"/>
                    </a:ext>
                  </a:extLst>
                </a:gridCol>
              </a:tblGrid>
              <a:tr h="553123">
                <a:tc>
                  <a:txBody>
                    <a:bodyPr/>
                    <a:lstStyle/>
                    <a:p>
                      <a:pPr algn="ctr"/>
                      <a:r>
                        <a:rPr lang="en-US" sz="2500" dirty="0"/>
                        <a:t>TOPIC</a:t>
                      </a:r>
                    </a:p>
                  </a:txBody>
                  <a:tcPr marL="150829" marR="150829" marT="75414" marB="75414"/>
                </a:tc>
                <a:tc>
                  <a:txBody>
                    <a:bodyPr/>
                    <a:lstStyle/>
                    <a:p>
                      <a:pPr algn="ctr"/>
                      <a:r>
                        <a:rPr lang="en-US" sz="2500" dirty="0"/>
                        <a:t>SLIDE NO.</a:t>
                      </a:r>
                    </a:p>
                  </a:txBody>
                  <a:tcPr marL="150829" marR="150829" marT="75414" marB="75414"/>
                </a:tc>
                <a:extLst>
                  <a:ext uri="{0D108BD9-81ED-4DB2-BD59-A6C34878D82A}">
                    <a16:rowId xmlns:a16="http://schemas.microsoft.com/office/drawing/2014/main" val="157780672"/>
                  </a:ext>
                </a:extLst>
              </a:tr>
              <a:tr h="419074">
                <a:tc>
                  <a:txBody>
                    <a:bodyPr/>
                    <a:lstStyle/>
                    <a:p>
                      <a:r>
                        <a:rPr lang="en-US" sz="2400" dirty="0"/>
                        <a:t>Introduction</a:t>
                      </a:r>
                    </a:p>
                  </a:txBody>
                  <a:tcPr marL="150829" marR="150829" marT="75414" marB="75414"/>
                </a:tc>
                <a:tc>
                  <a:txBody>
                    <a:bodyPr/>
                    <a:lstStyle/>
                    <a:p>
                      <a:r>
                        <a:rPr lang="en-US" sz="2500" dirty="0"/>
                        <a:t>4</a:t>
                      </a:r>
                    </a:p>
                  </a:txBody>
                  <a:tcPr marL="150829" marR="150829" marT="75414" marB="75414"/>
                </a:tc>
                <a:extLst>
                  <a:ext uri="{0D108BD9-81ED-4DB2-BD59-A6C34878D82A}">
                    <a16:rowId xmlns:a16="http://schemas.microsoft.com/office/drawing/2014/main" val="3379259509"/>
                  </a:ext>
                </a:extLst>
              </a:tr>
              <a:tr h="545984">
                <a:tc>
                  <a:txBody>
                    <a:bodyPr/>
                    <a:lstStyle/>
                    <a:p>
                      <a:r>
                        <a:rPr lang="en-US" sz="2400" dirty="0"/>
                        <a:t>Problem Statement</a:t>
                      </a:r>
                    </a:p>
                  </a:txBody>
                  <a:tcPr marL="150829" marR="150829" marT="75414" marB="75414"/>
                </a:tc>
                <a:tc>
                  <a:txBody>
                    <a:bodyPr/>
                    <a:lstStyle/>
                    <a:p>
                      <a:r>
                        <a:rPr lang="en-US" sz="2500" dirty="0"/>
                        <a:t>5</a:t>
                      </a:r>
                    </a:p>
                  </a:txBody>
                  <a:tcPr marL="150829" marR="150829" marT="75414" marB="75414"/>
                </a:tc>
                <a:extLst>
                  <a:ext uri="{0D108BD9-81ED-4DB2-BD59-A6C34878D82A}">
                    <a16:rowId xmlns:a16="http://schemas.microsoft.com/office/drawing/2014/main" val="1321576715"/>
                  </a:ext>
                </a:extLst>
              </a:tr>
              <a:tr h="527616">
                <a:tc>
                  <a:txBody>
                    <a:bodyPr/>
                    <a:lstStyle/>
                    <a:p>
                      <a:r>
                        <a:rPr lang="en-US" sz="2400" dirty="0"/>
                        <a:t>Software Used</a:t>
                      </a:r>
                    </a:p>
                  </a:txBody>
                  <a:tcPr marL="150829" marR="150829" marT="75414" marB="75414"/>
                </a:tc>
                <a:tc>
                  <a:txBody>
                    <a:bodyPr/>
                    <a:lstStyle/>
                    <a:p>
                      <a:r>
                        <a:rPr lang="en-US" sz="2500" dirty="0"/>
                        <a:t>6</a:t>
                      </a:r>
                    </a:p>
                  </a:txBody>
                  <a:tcPr marL="150829" marR="150829" marT="75414" marB="75414"/>
                </a:tc>
                <a:extLst>
                  <a:ext uri="{0D108BD9-81ED-4DB2-BD59-A6C34878D82A}">
                    <a16:rowId xmlns:a16="http://schemas.microsoft.com/office/drawing/2014/main" val="3958574584"/>
                  </a:ext>
                </a:extLst>
              </a:tr>
              <a:tr h="492963">
                <a:tc>
                  <a:txBody>
                    <a:bodyPr/>
                    <a:lstStyle/>
                    <a:p>
                      <a:r>
                        <a:rPr lang="en-US" sz="2400" dirty="0"/>
                        <a:t>Technology Used</a:t>
                      </a:r>
                    </a:p>
                  </a:txBody>
                  <a:tcPr marL="150829" marR="150829" marT="75414" marB="75414"/>
                </a:tc>
                <a:tc>
                  <a:txBody>
                    <a:bodyPr/>
                    <a:lstStyle/>
                    <a:p>
                      <a:r>
                        <a:rPr lang="en-US" sz="2500" dirty="0"/>
                        <a:t>7</a:t>
                      </a:r>
                    </a:p>
                  </a:txBody>
                  <a:tcPr marL="150829" marR="150829" marT="75414" marB="75414"/>
                </a:tc>
                <a:extLst>
                  <a:ext uri="{0D108BD9-81ED-4DB2-BD59-A6C34878D82A}">
                    <a16:rowId xmlns:a16="http://schemas.microsoft.com/office/drawing/2014/main" val="1892372869"/>
                  </a:ext>
                </a:extLst>
              </a:tr>
            </a:tbl>
          </a:graphicData>
        </a:graphic>
      </p:graphicFrame>
    </p:spTree>
    <p:extLst>
      <p:ext uri="{BB962C8B-B14F-4D97-AF65-F5344CB8AC3E}">
        <p14:creationId xmlns:p14="http://schemas.microsoft.com/office/powerpoint/2010/main" val="29717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6" name="Rectangle 59">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AEE6146-350E-4C1E-9592-783ACFFF038A}"/>
              </a:ext>
            </a:extLst>
          </p:cNvPr>
          <p:cNvSpPr>
            <a:spLocks noGrp="1"/>
          </p:cNvSpPr>
          <p:nvPr>
            <p:ph type="ctrTitle"/>
          </p:nvPr>
        </p:nvSpPr>
        <p:spPr>
          <a:xfrm>
            <a:off x="841248" y="1066284"/>
            <a:ext cx="4724530" cy="2127081"/>
          </a:xfrm>
        </p:spPr>
        <p:txBody>
          <a:bodyPr vert="horz" lIns="91440" tIns="45720" rIns="91440" bIns="45720" rtlCol="0" anchor="b">
            <a:normAutofit/>
          </a:bodyPr>
          <a:lstStyle/>
          <a:p>
            <a:pPr algn="l"/>
            <a:r>
              <a:rPr lang="en-US" sz="5600" kern="1200" dirty="0">
                <a:latin typeface="+mj-lt"/>
                <a:ea typeface="+mj-ea"/>
                <a:cs typeface="+mj-cs"/>
              </a:rPr>
              <a:t>INTRODUCTION</a:t>
            </a:r>
          </a:p>
        </p:txBody>
      </p:sp>
      <p:sp>
        <p:nvSpPr>
          <p:cNvPr id="3" name="Subtitle 2">
            <a:extLst>
              <a:ext uri="{FF2B5EF4-FFF2-40B4-BE49-F238E27FC236}">
                <a16:creationId xmlns:a16="http://schemas.microsoft.com/office/drawing/2014/main" id="{B6F97A9A-4D56-47FE-AE7F-3281FE21BF3A}"/>
              </a:ext>
            </a:extLst>
          </p:cNvPr>
          <p:cNvSpPr>
            <a:spLocks noGrp="1"/>
          </p:cNvSpPr>
          <p:nvPr>
            <p:ph type="subTitle" idx="1"/>
          </p:nvPr>
        </p:nvSpPr>
        <p:spPr>
          <a:xfrm>
            <a:off x="841248" y="3429000"/>
            <a:ext cx="4724529" cy="2459052"/>
          </a:xfrm>
        </p:spPr>
        <p:txBody>
          <a:bodyPr vert="horz" lIns="91440" tIns="45720" rIns="91440" bIns="45720" rtlCol="0" anchor="t">
            <a:normAutofit lnSpcReduction="10000"/>
          </a:bodyPr>
          <a:lstStyle/>
          <a:p>
            <a:pPr algn="l"/>
            <a:r>
              <a:rPr lang="en-US" sz="2000" dirty="0"/>
              <a:t>We intend to create a platform where tenets of a society can easily communicate with their management . By using our application , residents can lodge complaints, raise their concerns in society chat room, schedule their meeting easily and provide entry access to their visitors and delivery services with support for a digital noticeboard</a:t>
            </a:r>
            <a:r>
              <a:rPr lang="en-US" sz="1600" dirty="0"/>
              <a:t>.</a:t>
            </a:r>
          </a:p>
        </p:txBody>
      </p:sp>
      <p:cxnSp>
        <p:nvCxnSpPr>
          <p:cNvPr id="67" name="Straight Connector 61">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012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3C3DF8D4-74D4-4E91-803C-95F4A5217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186" y="566916"/>
            <a:ext cx="3219844" cy="5724168"/>
          </a:xfrm>
          <a:prstGeom prst="rect">
            <a:avLst/>
          </a:prstGeom>
        </p:spPr>
      </p:pic>
    </p:spTree>
    <p:extLst>
      <p:ext uri="{BB962C8B-B14F-4D97-AF65-F5344CB8AC3E}">
        <p14:creationId xmlns:p14="http://schemas.microsoft.com/office/powerpoint/2010/main" val="30054495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C46B2449-FF07-47FC-AA19-DB68D98F3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16"/>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4D63552-3C89-4AF2-9E54-4E73A48AAD5F}"/>
              </a:ext>
            </a:extLst>
          </p:cNvPr>
          <p:cNvSpPr>
            <a:spLocks noGrp="1"/>
          </p:cNvSpPr>
          <p:nvPr>
            <p:ph type="ctrTitle"/>
          </p:nvPr>
        </p:nvSpPr>
        <p:spPr>
          <a:xfrm>
            <a:off x="1578043" y="590062"/>
            <a:ext cx="5347266" cy="1425003"/>
          </a:xfrm>
        </p:spPr>
        <p:txBody>
          <a:bodyPr>
            <a:normAutofit fontScale="90000"/>
          </a:bodyPr>
          <a:lstStyle/>
          <a:p>
            <a:pPr algn="l"/>
            <a:r>
              <a:rPr lang="en-US" sz="5600" dirty="0">
                <a:solidFill>
                  <a:srgbClr val="FFFFFF"/>
                </a:solidFill>
              </a:rPr>
              <a:t>PROBLEM STATEMENT</a:t>
            </a:r>
          </a:p>
        </p:txBody>
      </p:sp>
      <p:sp>
        <p:nvSpPr>
          <p:cNvPr id="3" name="Subtitle 2">
            <a:extLst>
              <a:ext uri="{FF2B5EF4-FFF2-40B4-BE49-F238E27FC236}">
                <a16:creationId xmlns:a16="http://schemas.microsoft.com/office/drawing/2014/main" id="{ED5CAB9C-638D-4827-B720-E1CAFFA00F51}"/>
              </a:ext>
            </a:extLst>
          </p:cNvPr>
          <p:cNvSpPr>
            <a:spLocks noGrp="1"/>
          </p:cNvSpPr>
          <p:nvPr>
            <p:ph type="subTitle" idx="1"/>
          </p:nvPr>
        </p:nvSpPr>
        <p:spPr>
          <a:xfrm>
            <a:off x="1578043" y="2336799"/>
            <a:ext cx="5324405" cy="4199467"/>
          </a:xfrm>
        </p:spPr>
        <p:txBody>
          <a:bodyPr>
            <a:normAutofit fontScale="92500"/>
          </a:bodyPr>
          <a:lstStyle/>
          <a:p>
            <a:pPr algn="l"/>
            <a:r>
              <a:rPr lang="en-US" sz="1600" dirty="0">
                <a:solidFill>
                  <a:srgbClr val="FFFFFF"/>
                </a:solidFill>
              </a:rPr>
              <a:t>• Visitors Entry Management –In this module, we will provide our user the ability to accept or deny the permit of there visitors. </a:t>
            </a:r>
          </a:p>
          <a:p>
            <a:pPr algn="l"/>
            <a:r>
              <a:rPr lang="en-US" sz="1600" dirty="0">
                <a:solidFill>
                  <a:srgbClr val="FFFFFF"/>
                </a:solidFill>
              </a:rPr>
              <a:t>• Complaint Centre -In this module, we allow our tenants to lodge a complaint any organizational/structural issue they have.</a:t>
            </a:r>
          </a:p>
          <a:p>
            <a:pPr algn="l"/>
            <a:r>
              <a:rPr lang="en-US" sz="1600" dirty="0">
                <a:solidFill>
                  <a:srgbClr val="FFFFFF"/>
                </a:solidFill>
              </a:rPr>
              <a:t>• Payment services: - Users can pay their Rent, management or utilities bills from payment gateway integrated application.</a:t>
            </a:r>
          </a:p>
          <a:p>
            <a:pPr algn="l"/>
            <a:r>
              <a:rPr lang="en-US" sz="1600" dirty="0">
                <a:solidFill>
                  <a:srgbClr val="FFFFFF"/>
                </a:solidFill>
              </a:rPr>
              <a:t>• Digital Noticeboard: - Users can also receive society notices and announcements from our app, a notification will be initiated to every resident whenever a new document is published. </a:t>
            </a:r>
          </a:p>
          <a:p>
            <a:pPr algn="l"/>
            <a:r>
              <a:rPr lang="en-US" sz="1600" dirty="0">
                <a:solidFill>
                  <a:srgbClr val="FFFFFF"/>
                </a:solidFill>
              </a:rPr>
              <a:t>• Meeting organizer: -In this section of our app, Users can arrange a associations meeting or discuss the details for any events etc.</a:t>
            </a:r>
          </a:p>
          <a:p>
            <a:pPr algn="l"/>
            <a:r>
              <a:rPr lang="en-US" sz="1600" dirty="0">
                <a:solidFill>
                  <a:srgbClr val="FFFFFF"/>
                </a:solidFill>
              </a:rPr>
              <a:t>• Emergency nos.: -We also display all the nearby emergency contact information (such as Police, Hospitals, Security head </a:t>
            </a:r>
            <a:r>
              <a:rPr lang="en-US" sz="1600" dirty="0" err="1">
                <a:solidFill>
                  <a:srgbClr val="FFFFFF"/>
                </a:solidFill>
              </a:rPr>
              <a:t>etc</a:t>
            </a:r>
            <a:r>
              <a:rPr lang="en-US" sz="1600" dirty="0">
                <a:solidFill>
                  <a:srgbClr val="FFFFFF"/>
                </a:solidFill>
              </a:rPr>
              <a:t>) in our app.</a:t>
            </a:r>
          </a:p>
        </p:txBody>
      </p:sp>
      <p:grpSp>
        <p:nvGrpSpPr>
          <p:cNvPr id="21" name="Group 20">
            <a:extLst>
              <a:ext uri="{FF2B5EF4-FFF2-40B4-BE49-F238E27FC236}">
                <a16:creationId xmlns:a16="http://schemas.microsoft.com/office/drawing/2014/main" id="{C6052961-5ADC-4465-9B95-E6D4A490D5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3696" y="1606411"/>
            <a:ext cx="465456" cy="581432"/>
            <a:chOff x="653696" y="1606411"/>
            <a:chExt cx="465456" cy="581432"/>
          </a:xfrm>
          <a:solidFill>
            <a:srgbClr val="FFFFFF"/>
          </a:solidFill>
        </p:grpSpPr>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6" name="Straight Connector 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8A02C0BA-EDA0-480F-B39C-57BE86976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577" y="540000"/>
            <a:ext cx="3611250" cy="5778000"/>
          </a:xfrm>
          <a:prstGeom prst="rect">
            <a:avLst/>
          </a:prstGeom>
        </p:spPr>
      </p:pic>
    </p:spTree>
    <p:extLst>
      <p:ext uri="{BB962C8B-B14F-4D97-AF65-F5344CB8AC3E}">
        <p14:creationId xmlns:p14="http://schemas.microsoft.com/office/powerpoint/2010/main" val="10262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Graphical user interface, application&#10;&#10;Description automatically generated">
            <a:extLst>
              <a:ext uri="{FF2B5EF4-FFF2-40B4-BE49-F238E27FC236}">
                <a16:creationId xmlns:a16="http://schemas.microsoft.com/office/drawing/2014/main" id="{332DD625-1672-4946-9968-B52048E88790}"/>
              </a:ext>
            </a:extLst>
          </p:cNvPr>
          <p:cNvPicPr>
            <a:picLocks noChangeAspect="1"/>
          </p:cNvPicPr>
          <p:nvPr/>
        </p:nvPicPr>
        <p:blipFill rotWithShape="1">
          <a:blip r:embed="rId2">
            <a:extLst>
              <a:ext uri="{28A0092B-C50C-407E-A947-70E740481C1C}">
                <a14:useLocalDpi xmlns:a14="http://schemas.microsoft.com/office/drawing/2010/main" val="0"/>
              </a:ext>
            </a:extLst>
          </a:blip>
          <a:srcRect t="10126" r="-1" b="19914"/>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24" name="Picture 23" descr="Computer script on a screen">
            <a:extLst>
              <a:ext uri="{FF2B5EF4-FFF2-40B4-BE49-F238E27FC236}">
                <a16:creationId xmlns:a16="http://schemas.microsoft.com/office/drawing/2014/main" id="{DADFC4C9-AC60-4559-B474-36307725D637}"/>
              </a:ext>
            </a:extLst>
          </p:cNvPr>
          <p:cNvPicPr>
            <a:picLocks noChangeAspect="1"/>
          </p:cNvPicPr>
          <p:nvPr/>
        </p:nvPicPr>
        <p:blipFill rotWithShape="1">
          <a:blip r:embed="rId3"/>
          <a:srcRect l="5618" r="46043" b="-2"/>
          <a:stretch/>
        </p:blipFill>
        <p:spPr>
          <a:xfrm>
            <a:off x="3151525" y="-37"/>
            <a:ext cx="4997698"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52" name="Freeform: Shape 51">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Freeform: Shape 53">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A18239-2BB5-43F1-A12E-72454471B7F5}"/>
              </a:ext>
            </a:extLst>
          </p:cNvPr>
          <p:cNvSpPr>
            <a:spLocks noGrp="1"/>
          </p:cNvSpPr>
          <p:nvPr>
            <p:ph type="ctrTitle"/>
          </p:nvPr>
        </p:nvSpPr>
        <p:spPr>
          <a:xfrm>
            <a:off x="448056" y="681038"/>
            <a:ext cx="2804504" cy="1325563"/>
          </a:xfrm>
        </p:spPr>
        <p:txBody>
          <a:bodyPr vert="horz" lIns="91440" tIns="45720" rIns="91440" bIns="45720" rtlCol="0" anchor="ctr">
            <a:normAutofit/>
          </a:bodyPr>
          <a:lstStyle/>
          <a:p>
            <a:pPr algn="l"/>
            <a:r>
              <a:rPr lang="en-US" sz="2800" kern="1200">
                <a:solidFill>
                  <a:schemeClr val="tx1"/>
                </a:solidFill>
                <a:latin typeface="+mj-lt"/>
                <a:ea typeface="+mj-ea"/>
                <a:cs typeface="+mj-cs"/>
              </a:rPr>
              <a:t>SOFTWARE/ TECHNOLOGY USED</a:t>
            </a:r>
          </a:p>
        </p:txBody>
      </p:sp>
      <p:sp>
        <p:nvSpPr>
          <p:cNvPr id="56" name="Rectangle 55">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7">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947C04BF-7DDC-4298-81F0-A3FD9329CE8D}"/>
              </a:ext>
            </a:extLst>
          </p:cNvPr>
          <p:cNvSpPr>
            <a:spLocks noGrp="1"/>
          </p:cNvSpPr>
          <p:nvPr>
            <p:ph type="subTitle" idx="1"/>
          </p:nvPr>
        </p:nvSpPr>
        <p:spPr>
          <a:xfrm>
            <a:off x="253261" y="2638032"/>
            <a:ext cx="3595027" cy="2418441"/>
          </a:xfrm>
        </p:spPr>
        <p:txBody>
          <a:bodyPr vert="horz" lIns="91440" tIns="45720" rIns="91440" bIns="45720" rtlCol="0">
            <a:normAutofit/>
          </a:bodyPr>
          <a:lstStyle/>
          <a:p>
            <a:pPr indent="-228600" algn="l">
              <a:buFont typeface="Arial" panose="020B0604020202020204" pitchFamily="34" charset="0"/>
              <a:buChar char="•"/>
            </a:pPr>
            <a:r>
              <a:rPr lang="en-US" sz="1800" dirty="0"/>
              <a:t>Framework – Flutter</a:t>
            </a:r>
          </a:p>
          <a:p>
            <a:pPr indent="-228600" algn="l">
              <a:buFont typeface="Arial" panose="020B0604020202020204" pitchFamily="34" charset="0"/>
              <a:buChar char="•"/>
            </a:pPr>
            <a:r>
              <a:rPr lang="en-US" sz="1800" dirty="0"/>
              <a:t>Programming language - Dart</a:t>
            </a:r>
          </a:p>
          <a:p>
            <a:pPr indent="-228600" algn="l">
              <a:buFont typeface="Arial" panose="020B0604020202020204" pitchFamily="34" charset="0"/>
              <a:buChar char="•"/>
            </a:pPr>
            <a:r>
              <a:rPr lang="en-US" sz="1800" dirty="0"/>
              <a:t>Backend service </a:t>
            </a:r>
            <a:r>
              <a:rPr lang="en-US" sz="1800"/>
              <a:t>– Firebase</a:t>
            </a:r>
            <a:endParaRPr lang="en-US" sz="1800" dirty="0"/>
          </a:p>
          <a:p>
            <a:pPr marL="742950" lvl="1" indent="-285750" algn="l">
              <a:buFont typeface="Wingdings" panose="05000000000000000000" pitchFamily="2" charset="2"/>
              <a:buChar char="§"/>
            </a:pPr>
            <a:r>
              <a:rPr lang="en-US" sz="1400" dirty="0"/>
              <a:t>Data Storage (Cloud Firestore)</a:t>
            </a:r>
          </a:p>
          <a:p>
            <a:pPr marL="742950" lvl="1" indent="-285750" algn="l">
              <a:buFont typeface="Wingdings" panose="05000000000000000000" pitchFamily="2" charset="2"/>
              <a:buChar char="§"/>
            </a:pPr>
            <a:r>
              <a:rPr lang="en-US" sz="1400" dirty="0"/>
              <a:t>Authentication (Firebase Auth)</a:t>
            </a:r>
          </a:p>
          <a:p>
            <a:pPr marL="742950" lvl="1" indent="-285750" algn="l">
              <a:buFont typeface="Wingdings" panose="05000000000000000000" pitchFamily="2" charset="2"/>
              <a:buChar char="§"/>
            </a:pPr>
            <a:r>
              <a:rPr lang="en-US" sz="1400" dirty="0"/>
              <a:t>Push Notification (Cloud Messaging)</a:t>
            </a:r>
          </a:p>
          <a:p>
            <a:pPr marL="742950" lvl="1" indent="-285750" algn="l">
              <a:buFont typeface="Wingdings" panose="05000000000000000000" pitchFamily="2" charset="2"/>
              <a:buChar char="§"/>
            </a:pPr>
            <a:r>
              <a:rPr lang="en-US" sz="1400" dirty="0"/>
              <a:t>Firebase Analytics</a:t>
            </a:r>
            <a:endParaRPr lang="en-US" sz="1800" dirty="0"/>
          </a:p>
          <a:p>
            <a:pPr indent="-228600" algn="l">
              <a:buFont typeface="Arial" panose="020B0604020202020204" pitchFamily="34" charset="0"/>
              <a:buChar char="•"/>
            </a:pPr>
            <a:endParaRPr lang="en-US" sz="1800" dirty="0"/>
          </a:p>
        </p:txBody>
      </p:sp>
    </p:spTree>
    <p:extLst>
      <p:ext uri="{BB962C8B-B14F-4D97-AF65-F5344CB8AC3E}">
        <p14:creationId xmlns:p14="http://schemas.microsoft.com/office/powerpoint/2010/main" val="239255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7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809E23-B70C-4C5A-8E23-3495018A0A0E}"/>
              </a:ext>
            </a:extLst>
          </p:cNvPr>
          <p:cNvSpPr>
            <a:spLocks noGrp="1"/>
          </p:cNvSpPr>
          <p:nvPr>
            <p:ph type="title"/>
          </p:nvPr>
        </p:nvSpPr>
        <p:spPr>
          <a:xfrm>
            <a:off x="265768" y="363809"/>
            <a:ext cx="5032373" cy="2784700"/>
          </a:xfrm>
        </p:spPr>
        <p:txBody>
          <a:bodyPr vert="horz" lIns="91440" tIns="45720" rIns="91440" bIns="45720" rtlCol="0" anchor="b">
            <a:normAutofit/>
          </a:bodyPr>
          <a:lstStyle/>
          <a:p>
            <a:r>
              <a:rPr lang="en-US" sz="2200" dirty="0"/>
              <a:t>1)Coding pattern:  Bloc architecture (Cubit)</a:t>
            </a:r>
            <a:br>
              <a:rPr lang="en-US" sz="2200" dirty="0"/>
            </a:br>
            <a:r>
              <a:rPr lang="en-US" sz="2200" dirty="0"/>
              <a:t>2)Image storage: ImageKit</a:t>
            </a:r>
            <a:br>
              <a:rPr lang="en-US" sz="2200" dirty="0"/>
            </a:br>
            <a:r>
              <a:rPr lang="en-US" sz="2200" dirty="0"/>
              <a:t>3)Video storage: Cloudinary</a:t>
            </a:r>
            <a:br>
              <a:rPr lang="en-US" sz="2200" dirty="0"/>
            </a:br>
            <a:r>
              <a:rPr lang="en-US" sz="2200" dirty="0"/>
              <a:t>4)UI Prototyping: Figma</a:t>
            </a:r>
            <a:br>
              <a:rPr lang="en-US" sz="2200" dirty="0"/>
            </a:br>
            <a:r>
              <a:rPr lang="en-US" sz="2200" dirty="0"/>
              <a:t>5) Target Platforms: iOS &amp; Android</a:t>
            </a:r>
            <a:br>
              <a:rPr lang="en-US" sz="2200" dirty="0"/>
            </a:br>
            <a:endParaRPr lang="en-US" sz="2200" dirty="0"/>
          </a:p>
        </p:txBody>
      </p:sp>
      <p:pic>
        <p:nvPicPr>
          <p:cNvPr id="5" name="Picture 4" descr="Diagram&#10;&#10;Description automatically generated">
            <a:extLst>
              <a:ext uri="{FF2B5EF4-FFF2-40B4-BE49-F238E27FC236}">
                <a16:creationId xmlns:a16="http://schemas.microsoft.com/office/drawing/2014/main" id="{D4C01E6D-9D0C-4DD5-A183-7235E7A13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701" y="329822"/>
            <a:ext cx="4352193" cy="2611316"/>
          </a:xfrm>
          <a:prstGeom prst="rect">
            <a:avLst/>
          </a:prstGeom>
        </p:spPr>
      </p:pic>
      <p:pic>
        <p:nvPicPr>
          <p:cNvPr id="4" name="Picture 3" descr="Diagram&#10;&#10;Description automatically generated">
            <a:extLst>
              <a:ext uri="{FF2B5EF4-FFF2-40B4-BE49-F238E27FC236}">
                <a16:creationId xmlns:a16="http://schemas.microsoft.com/office/drawing/2014/main" id="{F1966084-CD55-4DAD-9C0F-EBDC24DF5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81" y="3299337"/>
            <a:ext cx="5702113" cy="2860050"/>
          </a:xfrm>
          <a:prstGeom prst="rect">
            <a:avLst/>
          </a:prstGeom>
        </p:spPr>
      </p:pic>
    </p:spTree>
    <p:extLst>
      <p:ext uri="{BB962C8B-B14F-4D97-AF65-F5344CB8AC3E}">
        <p14:creationId xmlns:p14="http://schemas.microsoft.com/office/powerpoint/2010/main" val="33104116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098E406-B349-475E-A72D-1DDE30DFA659}"/>
              </a:ext>
            </a:extLst>
          </p:cNvPr>
          <p:cNvSpPr txBox="1"/>
          <p:nvPr/>
        </p:nvSpPr>
        <p:spPr>
          <a:xfrm>
            <a:off x="1271588" y="662400"/>
            <a:ext cx="10055721" cy="132556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i="1" kern="1200">
                <a:solidFill>
                  <a:schemeClr val="tx1"/>
                </a:solidFill>
                <a:latin typeface="+mj-lt"/>
                <a:ea typeface="+mj-ea"/>
                <a:cs typeface="+mj-cs"/>
              </a:rPr>
              <a:t>Major Modules and their Functionality</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TextBox 2">
            <a:extLst>
              <a:ext uri="{FF2B5EF4-FFF2-40B4-BE49-F238E27FC236}">
                <a16:creationId xmlns:a16="http://schemas.microsoft.com/office/drawing/2014/main" id="{2F395E29-1247-4515-B0E0-AF3885B58938}"/>
              </a:ext>
            </a:extLst>
          </p:cNvPr>
          <p:cNvSpPr txBox="1"/>
          <p:nvPr/>
        </p:nvSpPr>
        <p:spPr>
          <a:xfrm>
            <a:off x="1251678" y="2286001"/>
            <a:ext cx="10089112" cy="3909599"/>
          </a:xfrm>
          <a:prstGeom prst="rect">
            <a:avLst/>
          </a:prstGeom>
        </p:spPr>
        <p:txBody>
          <a:bodyPr vert="horz" lIns="91440" tIns="45720" rIns="91440" bIns="45720" rtlCol="0">
            <a:normAutofit/>
          </a:bodyPr>
          <a:lstStyle/>
          <a:p>
            <a:pPr marL="285750" lvl="0" indent="-228600">
              <a:lnSpc>
                <a:spcPct val="90000"/>
              </a:lnSpc>
              <a:spcAft>
                <a:spcPts val="600"/>
              </a:spcAft>
              <a:buFont typeface="Arial" panose="020B0604020202020204" pitchFamily="34" charset="0"/>
              <a:buChar char="•"/>
            </a:pPr>
            <a:r>
              <a:rPr lang="en-US" sz="1300" b="1" dirty="0">
                <a:solidFill>
                  <a:schemeClr val="tx1">
                    <a:alpha val="60000"/>
                  </a:schemeClr>
                </a:solidFill>
              </a:rPr>
              <a:t>Visitors Entry Management –</a:t>
            </a:r>
          </a:p>
          <a:p>
            <a:pPr indent="-228600">
              <a:lnSpc>
                <a:spcPct val="90000"/>
              </a:lnSpc>
              <a:spcAft>
                <a:spcPts val="600"/>
              </a:spcAft>
              <a:buFont typeface="Arial" panose="020B0604020202020204" pitchFamily="34" charset="0"/>
              <a:buChar char="•"/>
            </a:pPr>
            <a:r>
              <a:rPr lang="en-US" sz="1300" dirty="0">
                <a:solidFill>
                  <a:schemeClr val="tx1">
                    <a:alpha val="60000"/>
                  </a:schemeClr>
                </a:solidFill>
              </a:rPr>
              <a:t>In this module, we will provide our user the ability to accept or deny the permit of there visitors. Visitors will approach the society gates and then security head will ask them where they are going, then the security head will enter all the necessary and press the “ask for permit” button on our app, which will initiate a notification to the tenets phone asking for them to allow or deny the request. Once user presses the allow button, it will information the security to allow them to visit the owner and goes for any deliveries or orders. </a:t>
            </a:r>
          </a:p>
          <a:p>
            <a:pPr indent="-228600">
              <a:lnSpc>
                <a:spcPct val="90000"/>
              </a:lnSpc>
              <a:spcAft>
                <a:spcPts val="600"/>
              </a:spcAft>
              <a:buFont typeface="Arial" panose="020B0604020202020204" pitchFamily="34" charset="0"/>
              <a:buChar char="•"/>
            </a:pPr>
            <a:r>
              <a:rPr lang="en-US" sz="1300" dirty="0">
                <a:solidFill>
                  <a:schemeClr val="tx1">
                    <a:alpha val="60000"/>
                  </a:schemeClr>
                </a:solidFill>
              </a:rPr>
              <a:t> </a:t>
            </a:r>
          </a:p>
          <a:p>
            <a:pPr marL="285750" lvl="0" indent="-228600">
              <a:lnSpc>
                <a:spcPct val="90000"/>
              </a:lnSpc>
              <a:spcAft>
                <a:spcPts val="600"/>
              </a:spcAft>
              <a:buFont typeface="Arial" panose="020B0604020202020204" pitchFamily="34" charset="0"/>
              <a:buChar char="•"/>
            </a:pPr>
            <a:r>
              <a:rPr lang="en-US" sz="1300" b="1" dirty="0">
                <a:solidFill>
                  <a:schemeClr val="tx1">
                    <a:alpha val="60000"/>
                  </a:schemeClr>
                </a:solidFill>
              </a:rPr>
              <a:t>Complaint Centre -</a:t>
            </a:r>
          </a:p>
          <a:p>
            <a:pPr indent="-228600">
              <a:lnSpc>
                <a:spcPct val="90000"/>
              </a:lnSpc>
              <a:spcAft>
                <a:spcPts val="600"/>
              </a:spcAft>
              <a:buFont typeface="Arial" panose="020B0604020202020204" pitchFamily="34" charset="0"/>
              <a:buChar char="•"/>
            </a:pPr>
            <a:r>
              <a:rPr lang="en-US" sz="1300" dirty="0">
                <a:solidFill>
                  <a:schemeClr val="tx1">
                    <a:alpha val="60000"/>
                  </a:schemeClr>
                </a:solidFill>
              </a:rPr>
              <a:t>In this module, we allow our tenants to lodge a complaint any organizational/structural issue they have. Users just have to go under complaints section and proceed to fill out the details for the issue, they can also upload images if they want to and then a ticket will be generated for that particular issue. Our application will then ship out that complaint to the respective organization responsible for that issue and keep track of it too.</a:t>
            </a:r>
          </a:p>
          <a:p>
            <a:pPr indent="-228600">
              <a:lnSpc>
                <a:spcPct val="90000"/>
              </a:lnSpc>
              <a:spcAft>
                <a:spcPts val="600"/>
              </a:spcAft>
              <a:buFont typeface="Arial" panose="020B0604020202020204" pitchFamily="34" charset="0"/>
              <a:buChar char="•"/>
            </a:pPr>
            <a:r>
              <a:rPr lang="en-US" sz="1300" dirty="0">
                <a:solidFill>
                  <a:schemeClr val="tx1">
                    <a:alpha val="60000"/>
                  </a:schemeClr>
                </a:solidFill>
              </a:rPr>
              <a:t> </a:t>
            </a:r>
          </a:p>
          <a:p>
            <a:pPr marL="285750" lvl="0" indent="-228600">
              <a:lnSpc>
                <a:spcPct val="90000"/>
              </a:lnSpc>
              <a:spcAft>
                <a:spcPts val="600"/>
              </a:spcAft>
              <a:buFont typeface="Arial" panose="020B0604020202020204" pitchFamily="34" charset="0"/>
              <a:buChar char="•"/>
            </a:pPr>
            <a:r>
              <a:rPr lang="en-US" sz="1300" b="1" dirty="0">
                <a:solidFill>
                  <a:schemeClr val="tx1">
                    <a:alpha val="60000"/>
                  </a:schemeClr>
                </a:solidFill>
              </a:rPr>
              <a:t>Services Management -</a:t>
            </a:r>
          </a:p>
          <a:p>
            <a:pPr indent="-228600">
              <a:lnSpc>
                <a:spcPct val="90000"/>
              </a:lnSpc>
              <a:spcAft>
                <a:spcPts val="600"/>
              </a:spcAft>
              <a:buFont typeface="Arial" panose="020B0604020202020204" pitchFamily="34" charset="0"/>
              <a:buChar char="•"/>
            </a:pPr>
            <a:r>
              <a:rPr lang="en-US" sz="1300" dirty="0">
                <a:solidFill>
                  <a:schemeClr val="tx1">
                    <a:alpha val="60000"/>
                  </a:schemeClr>
                </a:solidFill>
              </a:rPr>
              <a:t>In this module, we register every house help personnel (Driver, Cook, Maid, Milkman, Laundry etc.) in our app database with a unique id no. and ask them for the house in which they desire to work for, then a notification will be sent to the tenant of the particular house asking for their permit. Tenants can also leave reviews which can also be viewed by the other residents, Tenants can also hire them from our app.</a:t>
            </a:r>
          </a:p>
          <a:p>
            <a:pPr indent="-228600">
              <a:lnSpc>
                <a:spcPct val="90000"/>
              </a:lnSpc>
              <a:spcAft>
                <a:spcPts val="600"/>
              </a:spcAft>
              <a:buFont typeface="Arial" panose="020B0604020202020204" pitchFamily="34" charset="0"/>
              <a:buChar char="•"/>
            </a:pPr>
            <a:r>
              <a:rPr lang="en-US" sz="1300" dirty="0">
                <a:solidFill>
                  <a:schemeClr val="tx1">
                    <a:alpha val="60000"/>
                  </a:schemeClr>
                </a:solidFill>
              </a:rPr>
              <a:t> </a:t>
            </a:r>
          </a:p>
        </p:txBody>
      </p:sp>
    </p:spTree>
    <p:extLst>
      <p:ext uri="{BB962C8B-B14F-4D97-AF65-F5344CB8AC3E}">
        <p14:creationId xmlns:p14="http://schemas.microsoft.com/office/powerpoint/2010/main" val="77836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F5DF8FD5-41F2-4C0B-9A7C-3BF8B9DF8635}"/>
              </a:ext>
            </a:extLst>
          </p:cNvPr>
          <p:cNvSpPr txBox="1"/>
          <p:nvPr/>
        </p:nvSpPr>
        <p:spPr>
          <a:xfrm>
            <a:off x="1653363" y="2176272"/>
            <a:ext cx="9367204" cy="4041648"/>
          </a:xfrm>
          <a:prstGeom prst="rect">
            <a:avLst/>
          </a:prstGeom>
        </p:spPr>
        <p:txBody>
          <a:bodyPr vert="horz" lIns="91440" tIns="45720" rIns="91440" bIns="45720" rtlCol="0" anchor="t">
            <a:normAutofit/>
          </a:bodyPr>
          <a:lstStyle/>
          <a:p>
            <a:pPr marL="285750" lvl="0" indent="-228600">
              <a:lnSpc>
                <a:spcPct val="90000"/>
              </a:lnSpc>
              <a:spcAft>
                <a:spcPts val="600"/>
              </a:spcAft>
              <a:buFont typeface="Arial" panose="020B0604020202020204" pitchFamily="34" charset="0"/>
              <a:buChar char="•"/>
            </a:pPr>
            <a:r>
              <a:rPr lang="en-US" sz="1500" b="1"/>
              <a:t>Payment services: - </a:t>
            </a:r>
          </a:p>
          <a:p>
            <a:pPr indent="-228600">
              <a:lnSpc>
                <a:spcPct val="90000"/>
              </a:lnSpc>
              <a:spcAft>
                <a:spcPts val="600"/>
              </a:spcAft>
              <a:buFont typeface="Arial" panose="020B0604020202020204" pitchFamily="34" charset="0"/>
              <a:buChar char="•"/>
            </a:pPr>
            <a:r>
              <a:rPr lang="en-US" sz="1500"/>
              <a:t>Users can pay their Rent, management or utilities bills from payment gateway integrated application. They can also check their bill summary and daily-usage*.</a:t>
            </a:r>
          </a:p>
          <a:p>
            <a:pPr indent="-228600">
              <a:lnSpc>
                <a:spcPct val="90000"/>
              </a:lnSpc>
              <a:spcAft>
                <a:spcPts val="600"/>
              </a:spcAft>
              <a:buFont typeface="Arial" panose="020B0604020202020204" pitchFamily="34" charset="0"/>
              <a:buChar char="•"/>
            </a:pPr>
            <a:r>
              <a:rPr lang="en-US" sz="1500"/>
              <a:t> </a:t>
            </a:r>
          </a:p>
          <a:p>
            <a:pPr marL="285750" lvl="0" indent="-228600">
              <a:lnSpc>
                <a:spcPct val="90000"/>
              </a:lnSpc>
              <a:spcAft>
                <a:spcPts val="600"/>
              </a:spcAft>
              <a:buFont typeface="Arial" panose="020B0604020202020204" pitchFamily="34" charset="0"/>
              <a:buChar char="•"/>
            </a:pPr>
            <a:r>
              <a:rPr lang="en-US" sz="1500" b="1"/>
              <a:t>Digital Noticeboard: - </a:t>
            </a:r>
          </a:p>
          <a:p>
            <a:pPr indent="-228600">
              <a:lnSpc>
                <a:spcPct val="90000"/>
              </a:lnSpc>
              <a:spcAft>
                <a:spcPts val="600"/>
              </a:spcAft>
              <a:buFont typeface="Arial" panose="020B0604020202020204" pitchFamily="34" charset="0"/>
              <a:buChar char="•"/>
            </a:pPr>
            <a:r>
              <a:rPr lang="en-US" sz="1500"/>
              <a:t>Users can also receive society notices and announcements from our app, a notification will be initiated to every resident whenever a new document is published.</a:t>
            </a:r>
          </a:p>
          <a:p>
            <a:pPr indent="-228600">
              <a:lnSpc>
                <a:spcPct val="90000"/>
              </a:lnSpc>
              <a:spcAft>
                <a:spcPts val="600"/>
              </a:spcAft>
              <a:buFont typeface="Arial" panose="020B0604020202020204" pitchFamily="34" charset="0"/>
              <a:buChar char="•"/>
            </a:pPr>
            <a:r>
              <a:rPr lang="en-US" sz="1500"/>
              <a:t> </a:t>
            </a:r>
          </a:p>
          <a:p>
            <a:pPr marL="285750" lvl="0" indent="-228600">
              <a:lnSpc>
                <a:spcPct val="90000"/>
              </a:lnSpc>
              <a:spcAft>
                <a:spcPts val="600"/>
              </a:spcAft>
              <a:buFont typeface="Arial" panose="020B0604020202020204" pitchFamily="34" charset="0"/>
              <a:buChar char="•"/>
            </a:pPr>
            <a:r>
              <a:rPr lang="en-US" sz="1500" b="1"/>
              <a:t>Meeting organiser: -</a:t>
            </a:r>
          </a:p>
          <a:p>
            <a:pPr indent="-228600">
              <a:lnSpc>
                <a:spcPct val="90000"/>
              </a:lnSpc>
              <a:spcAft>
                <a:spcPts val="600"/>
              </a:spcAft>
              <a:buFont typeface="Arial" panose="020B0604020202020204" pitchFamily="34" charset="0"/>
              <a:buChar char="•"/>
            </a:pPr>
            <a:r>
              <a:rPr lang="en-US" sz="1500"/>
              <a:t>In this section of our app, Users can arrange a associations meeting or discuss the details for any events etc.</a:t>
            </a:r>
          </a:p>
          <a:p>
            <a:pPr indent="-228600">
              <a:lnSpc>
                <a:spcPct val="90000"/>
              </a:lnSpc>
              <a:spcAft>
                <a:spcPts val="600"/>
              </a:spcAft>
              <a:buFont typeface="Arial" panose="020B0604020202020204" pitchFamily="34" charset="0"/>
              <a:buChar char="•"/>
            </a:pPr>
            <a:r>
              <a:rPr lang="en-US" sz="1500"/>
              <a:t> </a:t>
            </a:r>
          </a:p>
          <a:p>
            <a:pPr marL="285750" lvl="0" indent="-228600">
              <a:lnSpc>
                <a:spcPct val="90000"/>
              </a:lnSpc>
              <a:spcAft>
                <a:spcPts val="600"/>
              </a:spcAft>
              <a:buFont typeface="Arial" panose="020B0604020202020204" pitchFamily="34" charset="0"/>
              <a:buChar char="•"/>
            </a:pPr>
            <a:r>
              <a:rPr lang="en-US" sz="1500" b="1"/>
              <a:t>Emergency nos.: -</a:t>
            </a:r>
          </a:p>
          <a:p>
            <a:pPr indent="-228600">
              <a:lnSpc>
                <a:spcPct val="90000"/>
              </a:lnSpc>
              <a:spcAft>
                <a:spcPts val="600"/>
              </a:spcAft>
              <a:buFont typeface="Arial" panose="020B0604020202020204" pitchFamily="34" charset="0"/>
              <a:buChar char="•"/>
            </a:pPr>
            <a:r>
              <a:rPr lang="en-US" sz="1500"/>
              <a:t>We also display all the nearby emergency contact information (such as Police, Hospitals, Security head etc) in our app.</a:t>
            </a:r>
          </a:p>
        </p:txBody>
      </p:sp>
    </p:spTree>
    <p:extLst>
      <p:ext uri="{BB962C8B-B14F-4D97-AF65-F5344CB8AC3E}">
        <p14:creationId xmlns:p14="http://schemas.microsoft.com/office/powerpoint/2010/main" val="200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CE5AA8397AAF144AFAC171D717BC989" ma:contentTypeVersion="2" ma:contentTypeDescription="Create a new document." ma:contentTypeScope="" ma:versionID="3ce048f4c712918c896ccd2ecfd9b947">
  <xsd:schema xmlns:xsd="http://www.w3.org/2001/XMLSchema" xmlns:xs="http://www.w3.org/2001/XMLSchema" xmlns:p="http://schemas.microsoft.com/office/2006/metadata/properties" xmlns:ns3="c05d1326-f31f-4f42-9353-5069ec2c55b3" targetNamespace="http://schemas.microsoft.com/office/2006/metadata/properties" ma:root="true" ma:fieldsID="d3f7da54d56eada067f0f3a0521d87bf" ns3:_="">
    <xsd:import namespace="c05d1326-f31f-4f42-9353-5069ec2c55b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d1326-f31f-4f42-9353-5069ec2c5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544E3C-D1CA-4A07-9BB9-3011413D5C7D}">
  <ds:schemaRefs>
    <ds:schemaRef ds:uri="http://purl.org/dc/terms/"/>
    <ds:schemaRef ds:uri="c05d1326-f31f-4f42-9353-5069ec2c55b3"/>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85EE6880-DE4F-4213-9197-469375EC24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5d1326-f31f-4f42-9353-5069ec2c55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C2E4DF-60DE-4328-B445-A4CB12DBEB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TotalTime>
  <Words>954</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Tw Cen MT</vt:lpstr>
      <vt:lpstr>Wingdings</vt:lpstr>
      <vt:lpstr>Office Theme</vt:lpstr>
      <vt:lpstr>SOCIETY MANAGEMENT</vt:lpstr>
      <vt:lpstr>MEMBERS</vt:lpstr>
      <vt:lpstr>INDEX</vt:lpstr>
      <vt:lpstr>INTRODUCTION</vt:lpstr>
      <vt:lpstr>PROBLEM STATEMENT</vt:lpstr>
      <vt:lpstr>SOFTWARE/ TECHNOLOGY USED</vt:lpstr>
      <vt:lpstr>1)Coding pattern:  Bloc architecture (Cubit) 2)Image storage: ImageKit 3)Video storage: Cloudinary 4)UI Prototyping: Figma 5) Target Platforms: iOS &amp; Android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 MANAGEMENT</dc:title>
  <dc:creator>SAHIL HUSSAIN SIDDIQUI</dc:creator>
  <cp:lastModifiedBy>SAHIL HUSSAIN SIDDIQUI</cp:lastModifiedBy>
  <cp:revision>3</cp:revision>
  <dcterms:created xsi:type="dcterms:W3CDTF">2022-02-26T06:46:39Z</dcterms:created>
  <dcterms:modified xsi:type="dcterms:W3CDTF">2022-02-26T07:00:00Z</dcterms:modified>
</cp:coreProperties>
</file>