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Trirong"/>
      <p:regular r:id="rId24"/>
      <p:bold r:id="rId25"/>
      <p:italic r:id="rId26"/>
      <p:boldItalic r:id="rId27"/>
    </p:embeddedFont>
    <p:embeddedFont>
      <p:font typeface="Barlow Condensed SemiBold"/>
      <p:regular r:id="rId28"/>
      <p:bold r:id="rId29"/>
      <p:italic r:id="rId30"/>
      <p:boldItalic r:id="rId31"/>
    </p:embeddedFont>
    <p:embeddedFont>
      <p:font typeface="Poppins"/>
      <p:regular r:id="rId32"/>
      <p:bold r:id="rId33"/>
      <p:italic r:id="rId34"/>
      <p:boldItalic r:id="rId35"/>
    </p:embeddedFont>
    <p:embeddedFont>
      <p:font typeface="Barlow Condensed"/>
      <p:regular r:id="rId36"/>
      <p:bold r:id="rId37"/>
      <p:italic r:id="rId38"/>
      <p:boldItalic r:id="rId39"/>
    </p:embeddedFont>
    <p:embeddedFont>
      <p:font typeface="Roboto Condensed"/>
      <p:regular r:id="rId40"/>
      <p:bold r:id="rId41"/>
      <p:italic r:id="rId42"/>
      <p:boldItalic r:id="rId43"/>
    </p:embeddedFont>
    <p:embeddedFont>
      <p:font typeface="Merriweather"/>
      <p:regular r:id="rId44"/>
      <p:bold r:id="rId45"/>
      <p:italic r:id="rId46"/>
      <p:boldItalic r:id="rId47"/>
    </p:embeddedFont>
    <p:embeddedFont>
      <p:font typeface="Homemade Apple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-regular.fntdata"/><Relationship Id="rId20" Type="http://schemas.openxmlformats.org/officeDocument/2006/relationships/slide" Target="slides/slide15.xml"/><Relationship Id="rId42" Type="http://schemas.openxmlformats.org/officeDocument/2006/relationships/font" Target="fonts/RobotoCondensed-italic.fntdata"/><Relationship Id="rId41" Type="http://schemas.openxmlformats.org/officeDocument/2006/relationships/font" Target="fonts/RobotoCondensed-bold.fntdata"/><Relationship Id="rId22" Type="http://schemas.openxmlformats.org/officeDocument/2006/relationships/slide" Target="slides/slide17.xml"/><Relationship Id="rId44" Type="http://schemas.openxmlformats.org/officeDocument/2006/relationships/font" Target="fonts/Merriweather-regular.fntdata"/><Relationship Id="rId21" Type="http://schemas.openxmlformats.org/officeDocument/2006/relationships/slide" Target="slides/slide16.xml"/><Relationship Id="rId43" Type="http://schemas.openxmlformats.org/officeDocument/2006/relationships/font" Target="fonts/RobotoCondensed-boldItalic.fntdata"/><Relationship Id="rId24" Type="http://schemas.openxmlformats.org/officeDocument/2006/relationships/font" Target="fonts/Trirong-regular.fntdata"/><Relationship Id="rId46" Type="http://schemas.openxmlformats.org/officeDocument/2006/relationships/font" Target="fonts/Merriweather-italic.fntdata"/><Relationship Id="rId23" Type="http://schemas.openxmlformats.org/officeDocument/2006/relationships/slide" Target="slides/slide18.xml"/><Relationship Id="rId45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rirong-italic.fntdata"/><Relationship Id="rId48" Type="http://schemas.openxmlformats.org/officeDocument/2006/relationships/font" Target="fonts/HomemadeApple-regular.fntdata"/><Relationship Id="rId25" Type="http://schemas.openxmlformats.org/officeDocument/2006/relationships/font" Target="fonts/Trirong-bold.fntdata"/><Relationship Id="rId47" Type="http://schemas.openxmlformats.org/officeDocument/2006/relationships/font" Target="fonts/Merriweather-boldItalic.fntdata"/><Relationship Id="rId28" Type="http://schemas.openxmlformats.org/officeDocument/2006/relationships/font" Target="fonts/BarlowCondensedSemiBold-regular.fntdata"/><Relationship Id="rId27" Type="http://schemas.openxmlformats.org/officeDocument/2006/relationships/font" Target="fonts/Trirong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Condensed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CondensedSemiBold-boldItalic.fntdata"/><Relationship Id="rId30" Type="http://schemas.openxmlformats.org/officeDocument/2006/relationships/font" Target="fonts/BarlowCondensedSemiBold-italic.fntdata"/><Relationship Id="rId11" Type="http://schemas.openxmlformats.org/officeDocument/2006/relationships/slide" Target="slides/slide6.xml"/><Relationship Id="rId33" Type="http://schemas.openxmlformats.org/officeDocument/2006/relationships/font" Target="fonts/Poppins-bold.fntdata"/><Relationship Id="rId10" Type="http://schemas.openxmlformats.org/officeDocument/2006/relationships/slide" Target="slides/slide5.xml"/><Relationship Id="rId32" Type="http://schemas.openxmlformats.org/officeDocument/2006/relationships/font" Target="fonts/Poppins-regular.fntdata"/><Relationship Id="rId13" Type="http://schemas.openxmlformats.org/officeDocument/2006/relationships/slide" Target="slides/slide8.xml"/><Relationship Id="rId35" Type="http://schemas.openxmlformats.org/officeDocument/2006/relationships/font" Target="fonts/Poppins-boldItalic.fntdata"/><Relationship Id="rId12" Type="http://schemas.openxmlformats.org/officeDocument/2006/relationships/slide" Target="slides/slide7.xml"/><Relationship Id="rId34" Type="http://schemas.openxmlformats.org/officeDocument/2006/relationships/font" Target="fonts/Poppins-italic.fntdata"/><Relationship Id="rId15" Type="http://schemas.openxmlformats.org/officeDocument/2006/relationships/slide" Target="slides/slide10.xml"/><Relationship Id="rId37" Type="http://schemas.openxmlformats.org/officeDocument/2006/relationships/font" Target="fonts/BarlowCondensed-bold.fntdata"/><Relationship Id="rId14" Type="http://schemas.openxmlformats.org/officeDocument/2006/relationships/slide" Target="slides/slide9.xml"/><Relationship Id="rId36" Type="http://schemas.openxmlformats.org/officeDocument/2006/relationships/font" Target="fonts/BarlowCondensed-regular.fntdata"/><Relationship Id="rId17" Type="http://schemas.openxmlformats.org/officeDocument/2006/relationships/slide" Target="slides/slide12.xml"/><Relationship Id="rId39" Type="http://schemas.openxmlformats.org/officeDocument/2006/relationships/font" Target="fonts/BarlowCondensed-boldItalic.fntdata"/><Relationship Id="rId16" Type="http://schemas.openxmlformats.org/officeDocument/2006/relationships/slide" Target="slides/slide11.xml"/><Relationship Id="rId38" Type="http://schemas.openxmlformats.org/officeDocument/2006/relationships/font" Target="fonts/BarlowCondensed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lidesmania.com/" TargetMode="External"/><Relationship Id="rId3" Type="http://schemas.openxmlformats.org/officeDocument/2006/relationships/hyperlink" Target="https://unsplash.com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cc2f738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ccc2f738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cc73e1fa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cc73e1fa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c7cc3b550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c7cc3b550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7cc3b550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c7cc3b55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7cc3b550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7cc3b550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9af4bc0a09_0_1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9af4bc0a09_0_1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af4bc0a09_0_1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9af4bc0a09_0_1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af4bc0a09_0_1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af4bc0a09_0_1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9af4bc0a09_0_2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9af4bc0a09_0_2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171717"/>
                </a:solidFill>
                <a:latin typeface="Merriweather"/>
                <a:ea typeface="Merriweather"/>
                <a:cs typeface="Merriweather"/>
                <a:sym typeface="Merriweather"/>
              </a:rPr>
              <a:t>Presentation Template: </a:t>
            </a:r>
            <a:r>
              <a:rPr lang="en" sz="2200" u="sng">
                <a:solidFill>
                  <a:srgbClr val="F1C232"/>
                </a:solidFill>
                <a:latin typeface="Merriweather"/>
                <a:ea typeface="Merriweather"/>
                <a:cs typeface="Merriweather"/>
                <a:sym typeface="Merriweath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SlidesMania</a:t>
            </a:r>
            <a:endParaRPr sz="2200">
              <a:solidFill>
                <a:srgbClr val="171717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171717"/>
                </a:solidFill>
                <a:latin typeface="Merriweather"/>
                <a:ea typeface="Merriweather"/>
                <a:cs typeface="Merriweather"/>
                <a:sym typeface="Merriweather"/>
              </a:rPr>
              <a:t>Images: </a:t>
            </a:r>
            <a:r>
              <a:rPr lang="en" sz="2200" u="sng">
                <a:solidFill>
                  <a:srgbClr val="F1C232"/>
                </a:solidFill>
                <a:latin typeface="Merriweather"/>
                <a:ea typeface="Merriweather"/>
                <a:cs typeface="Merriweather"/>
                <a:sym typeface="Merriweath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af4bc0a09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af4bc0a09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af4bc0a09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af4bc0a09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af4bc0a09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af4bc0a09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af4bc0a09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af4bc0a09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af4bc0a09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af4bc0a09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af4bc0a09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af4bc0a09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af4bc0a09_0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af4bc0a09_0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cc73e1fa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ccc73e1fa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5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1.png"/><Relationship Id="rId12" Type="http://schemas.openxmlformats.org/officeDocument/2006/relationships/image" Target="../media/image2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517732" y="1239425"/>
            <a:ext cx="76536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17724" y="3873076"/>
            <a:ext cx="76536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b="1" i="1" sz="30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b="1" i="1" sz="30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b="1" i="1" sz="30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b="1" i="1" sz="30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b="1" i="1" sz="30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b="1" i="1" sz="30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b="1" i="1" sz="30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b="1" i="1" sz="30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b="1" i="1" sz="30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9473013" y="160315"/>
            <a:ext cx="1168800" cy="116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495851" y="346403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5400000">
            <a:off x="-50546" y="972117"/>
            <a:ext cx="731400" cy="630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-5400000">
            <a:off x="410010" y="1365079"/>
            <a:ext cx="731400" cy="63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5400000">
            <a:off x="1358051" y="-685786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768568" y="2683737"/>
            <a:ext cx="381600" cy="3966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0005969" y="1489870"/>
            <a:ext cx="385500" cy="3855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5400000">
            <a:off x="11029805" y="328105"/>
            <a:ext cx="15624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1647468" y="46525"/>
            <a:ext cx="370200" cy="3192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 rot="-1696825">
            <a:off x="-372257" y="2322300"/>
            <a:ext cx="1259426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10933609" y="1900883"/>
            <a:ext cx="1535400" cy="15354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 rot="-1299682">
            <a:off x="1781334" y="-186426"/>
            <a:ext cx="1048439" cy="957411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7324976" y="6605121"/>
            <a:ext cx="765300" cy="76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11704321" y="479819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0807566" y="5383731"/>
            <a:ext cx="386700" cy="73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9637768" y="4565127"/>
            <a:ext cx="386700" cy="5373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 rot="-9778265">
            <a:off x="9738721" y="2307737"/>
            <a:ext cx="1047195" cy="483797"/>
          </a:xfrm>
          <a:custGeom>
            <a:rect b="b" l="l" r="r" t="t"/>
            <a:pathLst>
              <a:path extrusionOk="0" h="484383" w="1048464">
                <a:moveTo>
                  <a:pt x="396123" y="469877"/>
                </a:moveTo>
                <a:cubicBezTo>
                  <a:pt x="354981" y="460412"/>
                  <a:pt x="314811" y="446314"/>
                  <a:pt x="276559" y="427591"/>
                </a:cubicBezTo>
                <a:cubicBezTo>
                  <a:pt x="104300" y="343274"/>
                  <a:pt x="-2288" y="178455"/>
                  <a:pt x="37" y="0"/>
                </a:cubicBezTo>
                <a:lnTo>
                  <a:pt x="136794" y="1485"/>
                </a:lnTo>
                <a:lnTo>
                  <a:pt x="139812" y="51937"/>
                </a:lnTo>
                <a:cubicBezTo>
                  <a:pt x="152403" y="100355"/>
                  <a:pt x="191891" y="138404"/>
                  <a:pt x="242909" y="145186"/>
                </a:cubicBezTo>
                <a:cubicBezTo>
                  <a:pt x="310932" y="154230"/>
                  <a:pt x="373693" y="104265"/>
                  <a:pt x="383090" y="33586"/>
                </a:cubicBezTo>
                <a:lnTo>
                  <a:pt x="381329" y="4141"/>
                </a:lnTo>
                <a:lnTo>
                  <a:pt x="524232" y="5693"/>
                </a:lnTo>
                <a:lnTo>
                  <a:pt x="1048464" y="5693"/>
                </a:lnTo>
                <a:cubicBezTo>
                  <a:pt x="1048464" y="183896"/>
                  <a:pt x="940057" y="347347"/>
                  <a:pt x="767109" y="429909"/>
                </a:cubicBezTo>
                <a:cubicBezTo>
                  <a:pt x="651721" y="484993"/>
                  <a:pt x="519548" y="498275"/>
                  <a:pt x="396123" y="4698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 rot="4051234">
            <a:off x="8315763" y="674657"/>
            <a:ext cx="1398494" cy="722707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 rot="10800000">
            <a:off x="9962142" y="3830849"/>
            <a:ext cx="683400" cy="6834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3008715" y="0"/>
            <a:ext cx="1816779" cy="217699"/>
          </a:xfrm>
          <a:custGeom>
            <a:rect b="b" l="l" r="r" t="t"/>
            <a:pathLst>
              <a:path extrusionOk="0" h="217699" w="181677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 rot="5400000">
            <a:off x="-586321" y="3642880"/>
            <a:ext cx="1816779" cy="409710"/>
          </a:xfrm>
          <a:custGeom>
            <a:rect b="b" l="l" r="r" t="t"/>
            <a:pathLst>
              <a:path extrusionOk="0" h="409710" w="1816779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11029284" y="3638067"/>
            <a:ext cx="1114574" cy="775147"/>
          </a:xfrm>
          <a:custGeom>
            <a:rect b="b" l="l" r="r" t="t"/>
            <a:pathLst>
              <a:path extrusionOk="0" h="775147" w="1114574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6123608" y="5917650"/>
            <a:ext cx="1114574" cy="775147"/>
          </a:xfrm>
          <a:custGeom>
            <a:rect b="b" l="l" r="r" t="t"/>
            <a:pathLst>
              <a:path extrusionOk="0" h="775147" w="1114574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5614887" y="6330365"/>
            <a:ext cx="246900" cy="24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 rot="3553164">
            <a:off x="6478339" y="4820497"/>
            <a:ext cx="2124467" cy="2107643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 rot="-3655814">
            <a:off x="7148915" y="4655664"/>
            <a:ext cx="3082279" cy="2649454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 rot="5400000">
            <a:off x="9350227" y="2772892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 rot="2662362">
            <a:off x="-42717" y="455464"/>
            <a:ext cx="1015746" cy="500011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 rot="-5400000">
            <a:off x="641630" y="589523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254369" y="5616618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"/>
          <p:cNvSpPr/>
          <p:nvPr/>
        </p:nvSpPr>
        <p:spPr>
          <a:xfrm rot="-7578694">
            <a:off x="844542" y="5974267"/>
            <a:ext cx="1398717" cy="722822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"/>
          <p:cNvSpPr txBox="1"/>
          <p:nvPr/>
        </p:nvSpPr>
        <p:spPr>
          <a:xfrm flipH="1" rot="5400000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Text Placeholders" type="blank">
  <p:cSld name="BLANK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11"/>
          <p:cNvSpPr/>
          <p:nvPr/>
        </p:nvSpPr>
        <p:spPr>
          <a:xfrm flipH="1">
            <a:off x="11373730" y="337328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1"/>
          <p:cNvSpPr/>
          <p:nvPr/>
        </p:nvSpPr>
        <p:spPr>
          <a:xfrm flipH="1" rot="-5400000">
            <a:off x="11665427" y="963042"/>
            <a:ext cx="731400" cy="630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1"/>
          <p:cNvSpPr/>
          <p:nvPr/>
        </p:nvSpPr>
        <p:spPr>
          <a:xfrm flipH="1" rot="5400000">
            <a:off x="11204872" y="1356004"/>
            <a:ext cx="731400" cy="63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1"/>
          <p:cNvSpPr/>
          <p:nvPr/>
        </p:nvSpPr>
        <p:spPr>
          <a:xfrm flipH="1" rot="-5400000">
            <a:off x="9974530" y="-694861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1"/>
          <p:cNvSpPr/>
          <p:nvPr/>
        </p:nvSpPr>
        <p:spPr>
          <a:xfrm flipH="1" rot="1696753">
            <a:off x="11476194" y="2245421"/>
            <a:ext cx="973259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1"/>
          <p:cNvSpPr/>
          <p:nvPr/>
        </p:nvSpPr>
        <p:spPr>
          <a:xfrm flipH="1" rot="1299682">
            <a:off x="9516508" y="-195501"/>
            <a:ext cx="1048439" cy="957411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1"/>
          <p:cNvSpPr/>
          <p:nvPr/>
        </p:nvSpPr>
        <p:spPr>
          <a:xfrm flipH="1">
            <a:off x="7520787" y="-9075"/>
            <a:ext cx="1816779" cy="217699"/>
          </a:xfrm>
          <a:custGeom>
            <a:rect b="b" l="l" r="r" t="t"/>
            <a:pathLst>
              <a:path extrusionOk="0" h="217699" w="181677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/>
          <p:nvPr/>
        </p:nvSpPr>
        <p:spPr>
          <a:xfrm flipH="1" rot="-2662362">
            <a:off x="11373252" y="446389"/>
            <a:ext cx="1015746" cy="500011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/>
          <p:nvPr/>
        </p:nvSpPr>
        <p:spPr>
          <a:xfrm flipH="1" rot="7578694">
            <a:off x="10103022" y="5965192"/>
            <a:ext cx="1398717" cy="722822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 flipH="1" rot="5400000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12"/>
          <p:cNvSpPr txBox="1"/>
          <p:nvPr/>
        </p:nvSpPr>
        <p:spPr>
          <a:xfrm flipH="1" rot="5400000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 NOT REMOVE · SlidesMania">
  <p:cSld name="CUSTOM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5" name="Google Shape;255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6" name="Google Shape;256;p13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257;p13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58" name="Google Shape;258;p13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59" name="Google Shape;259;p13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3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13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13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Google Shape;263;p13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sp>
        <p:nvSpPr>
          <p:cNvPr id="264" name="Google Shape;264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itle and text">
  <p:cSld name="TITLE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283300" y="1313401"/>
            <a:ext cx="10698000" cy="62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Font typeface="Trirong"/>
              <a:buNone/>
              <a:defRPr b="1" i="1" sz="45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b="1" i="1" sz="55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b="1" i="1" sz="55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b="1" i="1" sz="55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b="1" i="1" sz="55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b="1" i="1" sz="55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b="1" i="1" sz="55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b="1" i="1" sz="55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b="1" i="1" sz="55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3"/>
          <p:cNvSpPr txBox="1"/>
          <p:nvPr>
            <p:ph type="title"/>
          </p:nvPr>
        </p:nvSpPr>
        <p:spPr>
          <a:xfrm>
            <a:off x="283300" y="489700"/>
            <a:ext cx="10698000" cy="62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idx="2" type="body"/>
          </p:nvPr>
        </p:nvSpPr>
        <p:spPr>
          <a:xfrm>
            <a:off x="283300" y="2060169"/>
            <a:ext cx="10698000" cy="430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rtl="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2100"/>
              </a:spcBef>
              <a:spcAft>
                <a:spcPts val="21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51" name="Google Shape;51;p3"/>
          <p:cNvSpPr/>
          <p:nvPr/>
        </p:nvSpPr>
        <p:spPr>
          <a:xfrm flipH="1">
            <a:off x="11373730" y="337328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 flipH="1" rot="-5400000">
            <a:off x="11665427" y="963042"/>
            <a:ext cx="731400" cy="630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 flipH="1" rot="5400000">
            <a:off x="11204872" y="1356004"/>
            <a:ext cx="731400" cy="63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 flipH="1" rot="-5400000">
            <a:off x="9974530" y="-694861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 flipH="1">
            <a:off x="11196113" y="2674662"/>
            <a:ext cx="381600" cy="3966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 flipH="1" rot="1696954">
            <a:off x="11457881" y="2318123"/>
            <a:ext cx="1280232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 flipH="1" rot="1299682">
            <a:off x="9516508" y="-195501"/>
            <a:ext cx="1048439" cy="957411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 flipH="1">
            <a:off x="7520787" y="-9075"/>
            <a:ext cx="1816779" cy="217699"/>
          </a:xfrm>
          <a:custGeom>
            <a:rect b="b" l="l" r="r" t="t"/>
            <a:pathLst>
              <a:path extrusionOk="0" h="217699" w="181677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 flipH="1" rot="-5400000">
            <a:off x="11115823" y="3633805"/>
            <a:ext cx="1816779" cy="409710"/>
          </a:xfrm>
          <a:custGeom>
            <a:rect b="b" l="l" r="r" t="t"/>
            <a:pathLst>
              <a:path extrusionOk="0" h="409710" w="1816779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 flipH="1" rot="-2662362">
            <a:off x="11373252" y="446389"/>
            <a:ext cx="1015746" cy="500011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 flipH="1" rot="-1383456">
            <a:off x="-78784" y="146727"/>
            <a:ext cx="1398732" cy="722830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 flipH="1">
            <a:off x="533055" y="-185797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 txBox="1"/>
          <p:nvPr/>
        </p:nvSpPr>
        <p:spPr>
          <a:xfrm flipH="1" rot="5400000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415600" y="1308900"/>
            <a:ext cx="8444100" cy="3782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6" name="Google Shape;66;p4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9473013" y="160315"/>
            <a:ext cx="1168800" cy="116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10005969" y="1489870"/>
            <a:ext cx="385500" cy="3855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4"/>
          <p:cNvSpPr/>
          <p:nvPr/>
        </p:nvSpPr>
        <p:spPr>
          <a:xfrm rot="5400000">
            <a:off x="11029805" y="328105"/>
            <a:ext cx="15624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11647468" y="46525"/>
            <a:ext cx="370200" cy="3192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10933609" y="1900883"/>
            <a:ext cx="1535400" cy="15354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7324976" y="6605121"/>
            <a:ext cx="765300" cy="765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11704321" y="4798194"/>
            <a:ext cx="303300" cy="103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10807566" y="5383731"/>
            <a:ext cx="386700" cy="73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9637768" y="4565127"/>
            <a:ext cx="386700" cy="5373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/>
          <p:nvPr/>
        </p:nvSpPr>
        <p:spPr>
          <a:xfrm rot="-9778265">
            <a:off x="9738721" y="2307737"/>
            <a:ext cx="1047195" cy="483797"/>
          </a:xfrm>
          <a:custGeom>
            <a:rect b="b" l="l" r="r" t="t"/>
            <a:pathLst>
              <a:path extrusionOk="0" h="484383" w="1048464">
                <a:moveTo>
                  <a:pt x="396123" y="469877"/>
                </a:moveTo>
                <a:cubicBezTo>
                  <a:pt x="354981" y="460412"/>
                  <a:pt x="314811" y="446314"/>
                  <a:pt x="276559" y="427591"/>
                </a:cubicBezTo>
                <a:cubicBezTo>
                  <a:pt x="104300" y="343274"/>
                  <a:pt x="-2288" y="178455"/>
                  <a:pt x="37" y="0"/>
                </a:cubicBezTo>
                <a:lnTo>
                  <a:pt x="136794" y="1485"/>
                </a:lnTo>
                <a:lnTo>
                  <a:pt x="139812" y="51937"/>
                </a:lnTo>
                <a:cubicBezTo>
                  <a:pt x="152403" y="100355"/>
                  <a:pt x="191891" y="138404"/>
                  <a:pt x="242909" y="145186"/>
                </a:cubicBezTo>
                <a:cubicBezTo>
                  <a:pt x="310932" y="154230"/>
                  <a:pt x="373693" y="104265"/>
                  <a:pt x="383090" y="33586"/>
                </a:cubicBezTo>
                <a:lnTo>
                  <a:pt x="381329" y="4141"/>
                </a:lnTo>
                <a:lnTo>
                  <a:pt x="524232" y="5693"/>
                </a:lnTo>
                <a:lnTo>
                  <a:pt x="1048464" y="5693"/>
                </a:lnTo>
                <a:cubicBezTo>
                  <a:pt x="1048464" y="183896"/>
                  <a:pt x="940057" y="347347"/>
                  <a:pt x="767109" y="429909"/>
                </a:cubicBezTo>
                <a:cubicBezTo>
                  <a:pt x="651721" y="484993"/>
                  <a:pt x="519548" y="498275"/>
                  <a:pt x="396123" y="4698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"/>
          <p:cNvSpPr/>
          <p:nvPr/>
        </p:nvSpPr>
        <p:spPr>
          <a:xfrm rot="4051234">
            <a:off x="8315763" y="674657"/>
            <a:ext cx="1398494" cy="722707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4"/>
          <p:cNvSpPr/>
          <p:nvPr/>
        </p:nvSpPr>
        <p:spPr>
          <a:xfrm rot="10800000">
            <a:off x="9962142" y="3830849"/>
            <a:ext cx="683400" cy="6834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11029284" y="3638067"/>
            <a:ext cx="1114574" cy="775147"/>
          </a:xfrm>
          <a:custGeom>
            <a:rect b="b" l="l" r="r" t="t"/>
            <a:pathLst>
              <a:path extrusionOk="0" h="775147" w="1114574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6123608" y="5917650"/>
            <a:ext cx="1114574" cy="775147"/>
          </a:xfrm>
          <a:custGeom>
            <a:rect b="b" l="l" r="r" t="t"/>
            <a:pathLst>
              <a:path extrusionOk="0" h="775147" w="1114574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5614887" y="6330365"/>
            <a:ext cx="246900" cy="24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/>
          <p:nvPr/>
        </p:nvSpPr>
        <p:spPr>
          <a:xfrm rot="3553164">
            <a:off x="6478339" y="4820497"/>
            <a:ext cx="2124467" cy="2107643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/>
          <p:nvPr/>
        </p:nvSpPr>
        <p:spPr>
          <a:xfrm rot="-3655814">
            <a:off x="7148915" y="4655664"/>
            <a:ext cx="3082279" cy="2649454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/>
          <p:nvPr/>
        </p:nvSpPr>
        <p:spPr>
          <a:xfrm rot="5400000">
            <a:off x="9350227" y="2772892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 txBox="1"/>
          <p:nvPr/>
        </p:nvSpPr>
        <p:spPr>
          <a:xfrm flipH="1" rot="5400000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SECTION_HEADER_1">
    <p:bg>
      <p:bgPr>
        <a:solidFill>
          <a:schemeClr val="accen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/>
          <p:nvPr/>
        </p:nvSpPr>
        <p:spPr>
          <a:xfrm>
            <a:off x="11498810" y="6251372"/>
            <a:ext cx="4797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>
            <p:ph type="title"/>
          </p:nvPr>
        </p:nvSpPr>
        <p:spPr>
          <a:xfrm>
            <a:off x="1465413" y="2994838"/>
            <a:ext cx="94434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9" name="Google Shape;89;p5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495851" y="346403"/>
            <a:ext cx="476700" cy="476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/>
          <p:nvPr/>
        </p:nvSpPr>
        <p:spPr>
          <a:xfrm rot="5400000">
            <a:off x="-50546" y="972117"/>
            <a:ext cx="731400" cy="630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5"/>
          <p:cNvSpPr/>
          <p:nvPr/>
        </p:nvSpPr>
        <p:spPr>
          <a:xfrm rot="-5400000">
            <a:off x="410010" y="1365079"/>
            <a:ext cx="731400" cy="63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/>
          <p:nvPr/>
        </p:nvSpPr>
        <p:spPr>
          <a:xfrm rot="5400000">
            <a:off x="1358051" y="-685786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768568" y="2683737"/>
            <a:ext cx="381600" cy="3966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/>
          <p:nvPr/>
        </p:nvSpPr>
        <p:spPr>
          <a:xfrm rot="-1697381">
            <a:off x="-374411" y="2322753"/>
            <a:ext cx="1261580" cy="3369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 rot="-1299682">
            <a:off x="1781334" y="-186426"/>
            <a:ext cx="1048439" cy="957411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9672276" y="823096"/>
            <a:ext cx="765300" cy="76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3008715" y="0"/>
            <a:ext cx="1816779" cy="217699"/>
          </a:xfrm>
          <a:custGeom>
            <a:rect b="b" l="l" r="r" t="t"/>
            <a:pathLst>
              <a:path extrusionOk="0" h="217699" w="181677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/>
          <p:nvPr/>
        </p:nvSpPr>
        <p:spPr>
          <a:xfrm rot="5400000">
            <a:off x="-586321" y="3642880"/>
            <a:ext cx="1816779" cy="409710"/>
          </a:xfrm>
          <a:custGeom>
            <a:rect b="b" l="l" r="r" t="t"/>
            <a:pathLst>
              <a:path extrusionOk="0" h="409710" w="1816779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6123608" y="5917650"/>
            <a:ext cx="1114574" cy="775147"/>
          </a:xfrm>
          <a:custGeom>
            <a:rect b="b" l="l" r="r" t="t"/>
            <a:pathLst>
              <a:path extrusionOk="0" h="775147" w="1114574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5614887" y="6330365"/>
            <a:ext cx="246900" cy="24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5"/>
          <p:cNvSpPr/>
          <p:nvPr/>
        </p:nvSpPr>
        <p:spPr>
          <a:xfrm rot="2662362">
            <a:off x="-42717" y="455464"/>
            <a:ext cx="1015746" cy="500011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/>
          <p:nvPr/>
        </p:nvSpPr>
        <p:spPr>
          <a:xfrm rot="-5400000">
            <a:off x="641630" y="589523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254369" y="5616618"/>
            <a:ext cx="4797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5"/>
          <p:cNvSpPr/>
          <p:nvPr/>
        </p:nvSpPr>
        <p:spPr>
          <a:xfrm rot="-7578694">
            <a:off x="844542" y="5974267"/>
            <a:ext cx="1398717" cy="722822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5"/>
          <p:cNvSpPr/>
          <p:nvPr/>
        </p:nvSpPr>
        <p:spPr>
          <a:xfrm rot="10800000">
            <a:off x="11250430" y="5435657"/>
            <a:ext cx="476700" cy="476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5"/>
          <p:cNvSpPr/>
          <p:nvPr/>
        </p:nvSpPr>
        <p:spPr>
          <a:xfrm rot="-5400000">
            <a:off x="11542127" y="4656044"/>
            <a:ext cx="731400" cy="630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"/>
          <p:cNvSpPr/>
          <p:nvPr/>
        </p:nvSpPr>
        <p:spPr>
          <a:xfrm rot="5400000">
            <a:off x="11081572" y="4263082"/>
            <a:ext cx="731400" cy="63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/>
          <p:nvPr/>
        </p:nvSpPr>
        <p:spPr>
          <a:xfrm rot="-5400000">
            <a:off x="9851230" y="5572946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"/>
          <p:cNvSpPr/>
          <p:nvPr/>
        </p:nvSpPr>
        <p:spPr>
          <a:xfrm rot="9103154">
            <a:off x="11334687" y="3594225"/>
            <a:ext cx="1281573" cy="3369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/>
          <p:nvPr/>
        </p:nvSpPr>
        <p:spPr>
          <a:xfrm rot="9500318">
            <a:off x="9393208" y="5487776"/>
            <a:ext cx="1048439" cy="957411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/>
          <p:nvPr/>
        </p:nvSpPr>
        <p:spPr>
          <a:xfrm rot="-5400000">
            <a:off x="10992523" y="2206170"/>
            <a:ext cx="1816779" cy="409710"/>
          </a:xfrm>
          <a:custGeom>
            <a:rect b="b" l="l" r="r" t="t"/>
            <a:pathLst>
              <a:path extrusionOk="0" h="409710" w="1816779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/>
          <p:nvPr/>
        </p:nvSpPr>
        <p:spPr>
          <a:xfrm rot="-8137638">
            <a:off x="11249952" y="5303285"/>
            <a:ext cx="1015746" cy="500011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5"/>
          <p:cNvSpPr/>
          <p:nvPr/>
        </p:nvSpPr>
        <p:spPr>
          <a:xfrm rot="5400000">
            <a:off x="11415226" y="-16762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/>
          <p:nvPr/>
        </p:nvSpPr>
        <p:spPr>
          <a:xfrm rot="10800000">
            <a:off x="11626087" y="693292"/>
            <a:ext cx="4797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/>
          <p:nvPr/>
        </p:nvSpPr>
        <p:spPr>
          <a:xfrm rot="3221306">
            <a:off x="10116897" y="70021"/>
            <a:ext cx="1398717" cy="722822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 flipH="1" rot="5400000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2073275" y="821975"/>
            <a:ext cx="9702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2073275" y="1765239"/>
            <a:ext cx="97029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rtl="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2100"/>
              </a:spcBef>
              <a:spcAft>
                <a:spcPts val="21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21" name="Google Shape;121;p6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495851" y="346403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/>
          <p:nvPr/>
        </p:nvSpPr>
        <p:spPr>
          <a:xfrm rot="5400000">
            <a:off x="-50546" y="972117"/>
            <a:ext cx="731400" cy="630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/>
          <p:nvPr/>
        </p:nvSpPr>
        <p:spPr>
          <a:xfrm rot="-5400000">
            <a:off x="410010" y="1365079"/>
            <a:ext cx="731400" cy="63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/>
          <p:nvPr/>
        </p:nvSpPr>
        <p:spPr>
          <a:xfrm rot="5400000">
            <a:off x="1358051" y="-685786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768568" y="2683737"/>
            <a:ext cx="381600" cy="3966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/>
          <p:nvPr/>
        </p:nvSpPr>
        <p:spPr>
          <a:xfrm rot="-1696899">
            <a:off x="-333507" y="2312502"/>
            <a:ext cx="1218220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 rot="-1299682">
            <a:off x="1781334" y="-186426"/>
            <a:ext cx="1048439" cy="957411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7324976" y="6605121"/>
            <a:ext cx="765300" cy="76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3008715" y="0"/>
            <a:ext cx="1816779" cy="217699"/>
          </a:xfrm>
          <a:custGeom>
            <a:rect b="b" l="l" r="r" t="t"/>
            <a:pathLst>
              <a:path extrusionOk="0" h="217699" w="181677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/>
          <p:nvPr/>
        </p:nvSpPr>
        <p:spPr>
          <a:xfrm rot="5400000">
            <a:off x="-586321" y="3642880"/>
            <a:ext cx="1816779" cy="409710"/>
          </a:xfrm>
          <a:custGeom>
            <a:rect b="b" l="l" r="r" t="t"/>
            <a:pathLst>
              <a:path extrusionOk="0" h="409710" w="1816779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6123608" y="5917650"/>
            <a:ext cx="1114574" cy="775147"/>
          </a:xfrm>
          <a:custGeom>
            <a:rect b="b" l="l" r="r" t="t"/>
            <a:pathLst>
              <a:path extrusionOk="0" h="775147" w="1114574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5614887" y="6330365"/>
            <a:ext cx="246900" cy="24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/>
          <p:nvPr/>
        </p:nvSpPr>
        <p:spPr>
          <a:xfrm rot="2662362">
            <a:off x="-42717" y="455464"/>
            <a:ext cx="1015746" cy="500011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/>
          <p:nvPr/>
        </p:nvSpPr>
        <p:spPr>
          <a:xfrm rot="-5400000">
            <a:off x="641630" y="589523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254369" y="5616618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/>
          <p:nvPr/>
        </p:nvSpPr>
        <p:spPr>
          <a:xfrm rot="-7578694">
            <a:off x="844542" y="5974267"/>
            <a:ext cx="1398717" cy="722822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 txBox="1"/>
          <p:nvPr/>
        </p:nvSpPr>
        <p:spPr>
          <a:xfrm flipH="1" rot="5400000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706025" y="593375"/>
            <a:ext cx="10384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706025" y="1536639"/>
            <a:ext cx="4874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 sz="1900"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7"/>
          <p:cNvSpPr txBox="1"/>
          <p:nvPr>
            <p:ph idx="2" type="body"/>
          </p:nvPr>
        </p:nvSpPr>
        <p:spPr>
          <a:xfrm>
            <a:off x="6215673" y="1536639"/>
            <a:ext cx="4874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 sz="1900"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7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7"/>
          <p:cNvSpPr/>
          <p:nvPr/>
        </p:nvSpPr>
        <p:spPr>
          <a:xfrm flipH="1">
            <a:off x="11310612" y="346403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7"/>
          <p:cNvSpPr/>
          <p:nvPr/>
        </p:nvSpPr>
        <p:spPr>
          <a:xfrm flipH="1" rot="-5400000">
            <a:off x="11602308" y="972117"/>
            <a:ext cx="731400" cy="630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"/>
          <p:cNvSpPr/>
          <p:nvPr/>
        </p:nvSpPr>
        <p:spPr>
          <a:xfrm flipH="1" rot="5400000">
            <a:off x="11141753" y="1365079"/>
            <a:ext cx="731400" cy="63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/>
          <p:nvPr/>
        </p:nvSpPr>
        <p:spPr>
          <a:xfrm flipH="1" rot="-5400000">
            <a:off x="9911412" y="-685786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 flipH="1">
            <a:off x="11132995" y="2683737"/>
            <a:ext cx="381600" cy="3966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 flipH="1" rot="1697294">
            <a:off x="11399074" y="2310327"/>
            <a:ext cx="1209097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/>
          <p:nvPr/>
        </p:nvSpPr>
        <p:spPr>
          <a:xfrm flipH="1" rot="1299682">
            <a:off x="9453390" y="-186426"/>
            <a:ext cx="1048439" cy="957411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/>
          <p:nvPr/>
        </p:nvSpPr>
        <p:spPr>
          <a:xfrm flipH="1">
            <a:off x="4192887" y="6605121"/>
            <a:ext cx="765300" cy="765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/>
          <p:nvPr/>
        </p:nvSpPr>
        <p:spPr>
          <a:xfrm flipH="1">
            <a:off x="7457669" y="0"/>
            <a:ext cx="1816779" cy="217699"/>
          </a:xfrm>
          <a:custGeom>
            <a:rect b="b" l="l" r="r" t="t"/>
            <a:pathLst>
              <a:path extrusionOk="0" h="217699" w="181677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/>
          <p:nvPr/>
        </p:nvSpPr>
        <p:spPr>
          <a:xfrm flipH="1" rot="-5400000">
            <a:off x="11052705" y="3642880"/>
            <a:ext cx="1816779" cy="409710"/>
          </a:xfrm>
          <a:custGeom>
            <a:rect b="b" l="l" r="r" t="t"/>
            <a:pathLst>
              <a:path extrusionOk="0" h="409710" w="1816779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 flipH="1">
            <a:off x="5044981" y="5917650"/>
            <a:ext cx="1114574" cy="775147"/>
          </a:xfrm>
          <a:custGeom>
            <a:rect b="b" l="l" r="r" t="t"/>
            <a:pathLst>
              <a:path extrusionOk="0" h="775147" w="1114574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/>
          <p:nvPr/>
        </p:nvSpPr>
        <p:spPr>
          <a:xfrm flipH="1">
            <a:off x="6421376" y="6330365"/>
            <a:ext cx="246900" cy="24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/>
          <p:nvPr/>
        </p:nvSpPr>
        <p:spPr>
          <a:xfrm flipH="1" rot="-2662362">
            <a:off x="11310134" y="455464"/>
            <a:ext cx="1015746" cy="500011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/>
          <p:nvPr/>
        </p:nvSpPr>
        <p:spPr>
          <a:xfrm rot="-5400000">
            <a:off x="387252" y="6013384"/>
            <a:ext cx="303300" cy="103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-9" y="5734768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 rot="-7578694">
            <a:off x="590164" y="6092417"/>
            <a:ext cx="1398717" cy="722822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 txBox="1"/>
          <p:nvPr/>
        </p:nvSpPr>
        <p:spPr>
          <a:xfrm flipH="1" rot="5400000">
            <a:off x="-677650" y="5205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TLE_AND_TWO_COLUMNS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63" name="Google Shape;163;p8"/>
          <p:cNvSpPr txBox="1"/>
          <p:nvPr>
            <p:ph idx="1" type="body"/>
          </p:nvPr>
        </p:nvSpPr>
        <p:spPr>
          <a:xfrm>
            <a:off x="364800" y="2532367"/>
            <a:ext cx="2147700" cy="377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4" name="Google Shape;164;p8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8"/>
          <p:cNvSpPr txBox="1"/>
          <p:nvPr>
            <p:ph idx="2" type="subTitle"/>
          </p:nvPr>
        </p:nvSpPr>
        <p:spPr>
          <a:xfrm>
            <a:off x="384900" y="1618200"/>
            <a:ext cx="2147700" cy="624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6" name="Google Shape;166;p8"/>
          <p:cNvSpPr txBox="1"/>
          <p:nvPr>
            <p:ph idx="3" type="body"/>
          </p:nvPr>
        </p:nvSpPr>
        <p:spPr>
          <a:xfrm>
            <a:off x="2693500" y="2532367"/>
            <a:ext cx="2147700" cy="377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7" name="Google Shape;167;p8"/>
          <p:cNvSpPr txBox="1"/>
          <p:nvPr>
            <p:ph idx="4" type="subTitle"/>
          </p:nvPr>
        </p:nvSpPr>
        <p:spPr>
          <a:xfrm>
            <a:off x="2713600" y="1618200"/>
            <a:ext cx="2147700" cy="624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8" name="Google Shape;168;p8"/>
          <p:cNvSpPr txBox="1"/>
          <p:nvPr>
            <p:ph idx="5" type="body"/>
          </p:nvPr>
        </p:nvSpPr>
        <p:spPr>
          <a:xfrm>
            <a:off x="5022200" y="2532367"/>
            <a:ext cx="2147700" cy="377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9" name="Google Shape;169;p8"/>
          <p:cNvSpPr txBox="1"/>
          <p:nvPr>
            <p:ph idx="6" type="subTitle"/>
          </p:nvPr>
        </p:nvSpPr>
        <p:spPr>
          <a:xfrm>
            <a:off x="5042300" y="1618200"/>
            <a:ext cx="2147700" cy="624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70" name="Google Shape;170;p8"/>
          <p:cNvSpPr txBox="1"/>
          <p:nvPr>
            <p:ph idx="7" type="body"/>
          </p:nvPr>
        </p:nvSpPr>
        <p:spPr>
          <a:xfrm>
            <a:off x="7350900" y="2532367"/>
            <a:ext cx="2147700" cy="377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1" name="Google Shape;171;p8"/>
          <p:cNvSpPr txBox="1"/>
          <p:nvPr>
            <p:ph idx="8" type="subTitle"/>
          </p:nvPr>
        </p:nvSpPr>
        <p:spPr>
          <a:xfrm>
            <a:off x="7371000" y="1618200"/>
            <a:ext cx="2147700" cy="624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72" name="Google Shape;172;p8"/>
          <p:cNvSpPr txBox="1"/>
          <p:nvPr>
            <p:ph idx="9" type="body"/>
          </p:nvPr>
        </p:nvSpPr>
        <p:spPr>
          <a:xfrm>
            <a:off x="9679600" y="2532367"/>
            <a:ext cx="2147700" cy="377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3" name="Google Shape;173;p8"/>
          <p:cNvSpPr txBox="1"/>
          <p:nvPr>
            <p:ph idx="13" type="subTitle"/>
          </p:nvPr>
        </p:nvSpPr>
        <p:spPr>
          <a:xfrm>
            <a:off x="9699700" y="1618200"/>
            <a:ext cx="2147700" cy="624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74" name="Google Shape;174;p8"/>
          <p:cNvSpPr/>
          <p:nvPr/>
        </p:nvSpPr>
        <p:spPr>
          <a:xfrm>
            <a:off x="5605700" y="2116050"/>
            <a:ext cx="1153200" cy="115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7747900" y="2323550"/>
            <a:ext cx="1534200" cy="7635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 rot="5400000">
            <a:off x="3533927" y="2020817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10283188" y="2108240"/>
            <a:ext cx="1168800" cy="116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/>
          <p:nvPr/>
        </p:nvSpPr>
        <p:spPr>
          <a:xfrm flipH="1">
            <a:off x="11403180" y="165828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/>
          <p:nvPr/>
        </p:nvSpPr>
        <p:spPr>
          <a:xfrm flipH="1" rot="-5400000">
            <a:off x="880152" y="6100617"/>
            <a:ext cx="731400" cy="630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/>
          <p:nvPr/>
        </p:nvSpPr>
        <p:spPr>
          <a:xfrm flipH="1" rot="5400000">
            <a:off x="85497" y="5452629"/>
            <a:ext cx="731400" cy="63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/>
          <p:nvPr/>
        </p:nvSpPr>
        <p:spPr>
          <a:xfrm rot="5400000">
            <a:off x="298352" y="-715111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/>
          <p:nvPr/>
        </p:nvSpPr>
        <p:spPr>
          <a:xfrm flipH="1">
            <a:off x="384888" y="6217637"/>
            <a:ext cx="381600" cy="3966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 flipH="1" rot="1696954">
            <a:off x="-286694" y="736773"/>
            <a:ext cx="1280232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 rot="-1299682">
            <a:off x="721636" y="-215751"/>
            <a:ext cx="1048439" cy="957411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/>
          <p:nvPr/>
        </p:nvSpPr>
        <p:spPr>
          <a:xfrm flipH="1">
            <a:off x="9556012" y="0"/>
            <a:ext cx="1816779" cy="217699"/>
          </a:xfrm>
          <a:custGeom>
            <a:rect b="b" l="l" r="r" t="t"/>
            <a:pathLst>
              <a:path extrusionOk="0" h="217699" w="181677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/>
          <p:nvPr/>
        </p:nvSpPr>
        <p:spPr>
          <a:xfrm flipH="1">
            <a:off x="1909748" y="6332618"/>
            <a:ext cx="1816779" cy="409710"/>
          </a:xfrm>
          <a:custGeom>
            <a:rect b="b" l="l" r="r" t="t"/>
            <a:pathLst>
              <a:path extrusionOk="0" h="409710" w="1816779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/>
          <p:nvPr/>
        </p:nvSpPr>
        <p:spPr>
          <a:xfrm flipH="1" rot="-2662362">
            <a:off x="11402702" y="274889"/>
            <a:ext cx="1015746" cy="500011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/>
          <p:nvPr/>
        </p:nvSpPr>
        <p:spPr>
          <a:xfrm flipH="1" rot="-5400000">
            <a:off x="876600" y="1915400"/>
            <a:ext cx="11241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 txBox="1"/>
          <p:nvPr/>
        </p:nvSpPr>
        <p:spPr>
          <a:xfrm flipH="1" rot="5400000">
            <a:off x="-677650" y="49005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92" name="Google Shape;192;p9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93" name="Google Shape;193;p9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9"/>
          <p:cNvSpPr/>
          <p:nvPr/>
        </p:nvSpPr>
        <p:spPr>
          <a:xfrm>
            <a:off x="11704321" y="479819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9"/>
          <p:cNvSpPr/>
          <p:nvPr/>
        </p:nvSpPr>
        <p:spPr>
          <a:xfrm>
            <a:off x="10424009" y="239873"/>
            <a:ext cx="686700" cy="68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10737154" y="1021068"/>
            <a:ext cx="226500" cy="2265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9"/>
          <p:cNvSpPr/>
          <p:nvPr/>
        </p:nvSpPr>
        <p:spPr>
          <a:xfrm rot="5400000">
            <a:off x="11338777" y="338506"/>
            <a:ext cx="918000" cy="8058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11647468" y="46525"/>
            <a:ext cx="370200" cy="3192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1422901" y="6339124"/>
            <a:ext cx="403200" cy="40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/>
          <p:nvPr/>
        </p:nvSpPr>
        <p:spPr>
          <a:xfrm rot="5400000">
            <a:off x="11034391" y="5592731"/>
            <a:ext cx="386700" cy="73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11082694" y="6252492"/>
            <a:ext cx="290100" cy="403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/>
          <p:nvPr/>
        </p:nvSpPr>
        <p:spPr>
          <a:xfrm rot="-9778265">
            <a:off x="636571" y="44362"/>
            <a:ext cx="1047195" cy="483797"/>
          </a:xfrm>
          <a:custGeom>
            <a:rect b="b" l="l" r="r" t="t"/>
            <a:pathLst>
              <a:path extrusionOk="0" h="484383" w="1048464">
                <a:moveTo>
                  <a:pt x="396123" y="469877"/>
                </a:moveTo>
                <a:cubicBezTo>
                  <a:pt x="354981" y="460412"/>
                  <a:pt x="314811" y="446314"/>
                  <a:pt x="276559" y="427591"/>
                </a:cubicBezTo>
                <a:cubicBezTo>
                  <a:pt x="104300" y="343274"/>
                  <a:pt x="-2288" y="178455"/>
                  <a:pt x="37" y="0"/>
                </a:cubicBezTo>
                <a:lnTo>
                  <a:pt x="136794" y="1485"/>
                </a:lnTo>
                <a:lnTo>
                  <a:pt x="139812" y="51937"/>
                </a:lnTo>
                <a:cubicBezTo>
                  <a:pt x="152403" y="100355"/>
                  <a:pt x="191891" y="138404"/>
                  <a:pt x="242909" y="145186"/>
                </a:cubicBezTo>
                <a:cubicBezTo>
                  <a:pt x="310932" y="154230"/>
                  <a:pt x="373693" y="104265"/>
                  <a:pt x="383090" y="33586"/>
                </a:cubicBezTo>
                <a:lnTo>
                  <a:pt x="381329" y="4141"/>
                </a:lnTo>
                <a:lnTo>
                  <a:pt x="524232" y="5693"/>
                </a:lnTo>
                <a:lnTo>
                  <a:pt x="1048464" y="5693"/>
                </a:lnTo>
                <a:cubicBezTo>
                  <a:pt x="1048464" y="183896"/>
                  <a:pt x="940057" y="347347"/>
                  <a:pt x="767109" y="429909"/>
                </a:cubicBezTo>
                <a:cubicBezTo>
                  <a:pt x="651721" y="484993"/>
                  <a:pt x="519548" y="498275"/>
                  <a:pt x="396123" y="4698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 rot="4051234">
            <a:off x="9743537" y="542365"/>
            <a:ext cx="822643" cy="425122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9"/>
          <p:cNvSpPr/>
          <p:nvPr/>
        </p:nvSpPr>
        <p:spPr>
          <a:xfrm rot="10800000">
            <a:off x="11396942" y="1426124"/>
            <a:ext cx="683400" cy="6834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196483" y="5877050"/>
            <a:ext cx="1114574" cy="775147"/>
          </a:xfrm>
          <a:custGeom>
            <a:rect b="b" l="l" r="r" t="t"/>
            <a:pathLst>
              <a:path extrusionOk="0" h="775147" w="1114574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/>
          <p:cNvSpPr/>
          <p:nvPr/>
        </p:nvSpPr>
        <p:spPr>
          <a:xfrm rot="-3655444">
            <a:off x="-79025" y="-466419"/>
            <a:ext cx="1252551" cy="1051378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 txBox="1"/>
          <p:nvPr/>
        </p:nvSpPr>
        <p:spPr>
          <a:xfrm flipH="1" rot="5400000">
            <a:off x="-677650" y="53577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 rot="10800000">
            <a:off x="11020630" y="129309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>
            <p:ph type="title"/>
          </p:nvPr>
        </p:nvSpPr>
        <p:spPr>
          <a:xfrm>
            <a:off x="1886854" y="576775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11" name="Google Shape;211;p10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10"/>
          <p:cNvSpPr/>
          <p:nvPr/>
        </p:nvSpPr>
        <p:spPr>
          <a:xfrm>
            <a:off x="495851" y="346403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0"/>
          <p:cNvSpPr/>
          <p:nvPr/>
        </p:nvSpPr>
        <p:spPr>
          <a:xfrm rot="5400000">
            <a:off x="-50546" y="972117"/>
            <a:ext cx="731400" cy="630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"/>
          <p:cNvSpPr/>
          <p:nvPr/>
        </p:nvSpPr>
        <p:spPr>
          <a:xfrm rot="-5400000">
            <a:off x="410010" y="1365079"/>
            <a:ext cx="731400" cy="63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"/>
          <p:cNvSpPr/>
          <p:nvPr/>
        </p:nvSpPr>
        <p:spPr>
          <a:xfrm rot="5400000">
            <a:off x="1358051" y="-685786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768568" y="2683737"/>
            <a:ext cx="381600" cy="3966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0"/>
          <p:cNvSpPr/>
          <p:nvPr/>
        </p:nvSpPr>
        <p:spPr>
          <a:xfrm rot="-1697058">
            <a:off x="-251833" y="2291901"/>
            <a:ext cx="1131378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/>
          <p:cNvSpPr/>
          <p:nvPr/>
        </p:nvSpPr>
        <p:spPr>
          <a:xfrm rot="-1299682">
            <a:off x="1781334" y="-186426"/>
            <a:ext cx="1048439" cy="957411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3008715" y="0"/>
            <a:ext cx="1816779" cy="217699"/>
          </a:xfrm>
          <a:custGeom>
            <a:rect b="b" l="l" r="r" t="t"/>
            <a:pathLst>
              <a:path extrusionOk="0" h="217699" w="181677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0"/>
          <p:cNvSpPr/>
          <p:nvPr/>
        </p:nvSpPr>
        <p:spPr>
          <a:xfrm rot="5400000">
            <a:off x="-586321" y="3642880"/>
            <a:ext cx="1816779" cy="409710"/>
          </a:xfrm>
          <a:custGeom>
            <a:rect b="b" l="l" r="r" t="t"/>
            <a:pathLst>
              <a:path extrusionOk="0" h="409710" w="1816779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11465687" y="876127"/>
            <a:ext cx="246900" cy="24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0"/>
          <p:cNvSpPr/>
          <p:nvPr/>
        </p:nvSpPr>
        <p:spPr>
          <a:xfrm rot="2662362">
            <a:off x="-42717" y="455464"/>
            <a:ext cx="1015746" cy="500011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0"/>
          <p:cNvSpPr/>
          <p:nvPr/>
        </p:nvSpPr>
        <p:spPr>
          <a:xfrm rot="-5400000">
            <a:off x="641630" y="589523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254369" y="5616618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/>
          <p:nvPr/>
        </p:nvSpPr>
        <p:spPr>
          <a:xfrm rot="-7578694">
            <a:off x="844542" y="5974267"/>
            <a:ext cx="1398717" cy="722822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"/>
          <p:cNvSpPr/>
          <p:nvPr/>
        </p:nvSpPr>
        <p:spPr>
          <a:xfrm rot="10800000">
            <a:off x="11227187" y="5362857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0"/>
          <p:cNvSpPr/>
          <p:nvPr/>
        </p:nvSpPr>
        <p:spPr>
          <a:xfrm rot="-5400000">
            <a:off x="11518883" y="4583244"/>
            <a:ext cx="731400" cy="630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/>
          <p:nvPr/>
        </p:nvSpPr>
        <p:spPr>
          <a:xfrm rot="5400000">
            <a:off x="11058328" y="4190282"/>
            <a:ext cx="731400" cy="63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0"/>
          <p:cNvSpPr/>
          <p:nvPr/>
        </p:nvSpPr>
        <p:spPr>
          <a:xfrm rot="-5400000">
            <a:off x="9827987" y="5500146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0"/>
          <p:cNvSpPr/>
          <p:nvPr/>
        </p:nvSpPr>
        <p:spPr>
          <a:xfrm rot="10800000">
            <a:off x="11049570" y="3105623"/>
            <a:ext cx="381600" cy="3966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0"/>
          <p:cNvSpPr/>
          <p:nvPr/>
        </p:nvSpPr>
        <p:spPr>
          <a:xfrm rot="9102672">
            <a:off x="11318169" y="3548297"/>
            <a:ext cx="1168561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0"/>
          <p:cNvSpPr/>
          <p:nvPr/>
        </p:nvSpPr>
        <p:spPr>
          <a:xfrm rot="9500318">
            <a:off x="9369965" y="5414976"/>
            <a:ext cx="1048439" cy="957411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0"/>
          <p:cNvSpPr/>
          <p:nvPr/>
        </p:nvSpPr>
        <p:spPr>
          <a:xfrm rot="10800000">
            <a:off x="8015919" y="6532086"/>
            <a:ext cx="1816779" cy="217699"/>
          </a:xfrm>
          <a:custGeom>
            <a:rect b="b" l="l" r="r" t="t"/>
            <a:pathLst>
              <a:path extrusionOk="0" h="217699" w="181677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0"/>
          <p:cNvSpPr/>
          <p:nvPr/>
        </p:nvSpPr>
        <p:spPr>
          <a:xfrm rot="-5400000">
            <a:off x="10969280" y="2133370"/>
            <a:ext cx="1816779" cy="409710"/>
          </a:xfrm>
          <a:custGeom>
            <a:rect b="b" l="l" r="r" t="t"/>
            <a:pathLst>
              <a:path extrusionOk="0" h="409710" w="1816779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0"/>
          <p:cNvSpPr/>
          <p:nvPr/>
        </p:nvSpPr>
        <p:spPr>
          <a:xfrm rot="-8137638">
            <a:off x="11226709" y="5230485"/>
            <a:ext cx="1015746" cy="500011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0"/>
          <p:cNvSpPr/>
          <p:nvPr/>
        </p:nvSpPr>
        <p:spPr>
          <a:xfrm rot="10800000">
            <a:off x="11465669" y="112142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0"/>
          <p:cNvSpPr txBox="1"/>
          <p:nvPr/>
        </p:nvSpPr>
        <p:spPr>
          <a:xfrm flipH="1" rot="5400000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1498810" y="6251372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Condensed SemiBold"/>
              <a:buNone/>
              <a:defRPr sz="4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b="1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b="1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b="1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b="1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b="1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b="1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b="1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b="1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erriweather"/>
              <a:buChar char="●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6830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○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6830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■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6830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●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6830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○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6830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■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6830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●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6830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○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6830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200"/>
              <a:buFont typeface="Merriweather"/>
              <a:buChar char="■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 algn="ctr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 algn="ctr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 algn="ctr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 algn="ctr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 algn="ctr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 algn="ctr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 algn="ctr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siddley1001/DG_internship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vanamsid@live.unc.edu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forbes.com/sites/michaelgoldstein/2018/06/08/uber-lyft-taxi-drivers/?sh=102eff59f0d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>
            <p:ph type="ctrTitle"/>
          </p:nvPr>
        </p:nvSpPr>
        <p:spPr>
          <a:xfrm>
            <a:off x="1517732" y="1544225"/>
            <a:ext cx="76536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0"/>
              <a:t>Go-to-Market (G2M) </a:t>
            </a:r>
            <a:endParaRPr i="1" sz="7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0"/>
              <a:t>Cab Industry Case Study </a:t>
            </a:r>
            <a:endParaRPr i="1" sz="7000"/>
          </a:p>
        </p:txBody>
      </p:sp>
      <p:sp>
        <p:nvSpPr>
          <p:cNvPr id="270" name="Google Shape;270;p14"/>
          <p:cNvSpPr txBox="1"/>
          <p:nvPr>
            <p:ph idx="1" type="subTitle"/>
          </p:nvPr>
        </p:nvSpPr>
        <p:spPr>
          <a:xfrm>
            <a:off x="1517724" y="4101676"/>
            <a:ext cx="76536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/>
              <a:t>Sid</a:t>
            </a:r>
            <a:r>
              <a:rPr i="0" lang="en" sz="2400"/>
              <a:t>dhartha</a:t>
            </a:r>
            <a:r>
              <a:rPr i="0" lang="en" sz="2400"/>
              <a:t> Vana</a:t>
            </a:r>
            <a:r>
              <a:rPr i="0" lang="en" sz="2400"/>
              <a:t>m </a:t>
            </a:r>
            <a:r>
              <a:rPr i="0" lang="en" sz="2400"/>
              <a:t>| </a:t>
            </a:r>
            <a:r>
              <a:rPr i="0" lang="en" sz="2400">
                <a:highlight>
                  <a:srgbClr val="999999"/>
                </a:highlight>
              </a:rPr>
              <a:t>Frederick, MD</a:t>
            </a:r>
            <a:endParaRPr i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>
                <a:highlight>
                  <a:schemeClr val="accent6"/>
                </a:highlight>
              </a:rPr>
              <a:t>Data and Analytics Team</a:t>
            </a:r>
            <a:r>
              <a:rPr i="0" lang="en" sz="2400"/>
              <a:t> |	</a:t>
            </a:r>
            <a:r>
              <a:rPr i="0" lang="en" sz="2400"/>
              <a:t> March 11th, 2021</a:t>
            </a:r>
            <a:endParaRPr i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/>
          </a:p>
        </p:txBody>
      </p:sp>
      <p:sp>
        <p:nvSpPr>
          <p:cNvPr id="271" name="Google Shape;271;p14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2" name="Google Shape;2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1395" y="0"/>
            <a:ext cx="2325467" cy="2325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23"/>
          <p:cNvSpPr txBox="1"/>
          <p:nvPr>
            <p:ph type="title"/>
          </p:nvPr>
        </p:nvSpPr>
        <p:spPr>
          <a:xfrm>
            <a:off x="8007625" y="174395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Monthly Seasonality</a:t>
            </a:r>
            <a:endParaRPr sz="3900"/>
          </a:p>
        </p:txBody>
      </p:sp>
      <p:sp>
        <p:nvSpPr>
          <p:cNvPr id="337" name="Google Shape;337;p23"/>
          <p:cNvSpPr txBox="1"/>
          <p:nvPr>
            <p:ph idx="1" type="body"/>
          </p:nvPr>
        </p:nvSpPr>
        <p:spPr>
          <a:xfrm>
            <a:off x="8083825" y="3008350"/>
            <a:ext cx="3744000" cy="262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 sz="2400"/>
              <a:t>Winter</a:t>
            </a:r>
            <a:r>
              <a:rPr lang="en" sz="2400"/>
              <a:t> was by far the </a:t>
            </a:r>
            <a:r>
              <a:rPr b="1" lang="en" sz="2400"/>
              <a:t>most profitable</a:t>
            </a:r>
            <a:r>
              <a:rPr lang="en" sz="2400"/>
              <a:t> season </a:t>
            </a:r>
            <a:r>
              <a:rPr lang="en" sz="2400"/>
              <a:t>followed</a:t>
            </a:r>
            <a:r>
              <a:rPr lang="en" sz="2400"/>
              <a:t> by the summer. </a:t>
            </a:r>
            <a:r>
              <a:rPr lang="en" sz="2400"/>
              <a:t>Additionally</a:t>
            </a:r>
            <a:r>
              <a:rPr lang="en" sz="2400"/>
              <a:t>, </a:t>
            </a:r>
            <a:r>
              <a:rPr i="1" lang="en" sz="2400"/>
              <a:t>ride volume increased</a:t>
            </a:r>
            <a:r>
              <a:rPr lang="en" sz="2400"/>
              <a:t> as the year went on.</a:t>
            </a:r>
            <a:endParaRPr sz="2400"/>
          </a:p>
        </p:txBody>
      </p:sp>
      <p:pic>
        <p:nvPicPr>
          <p:cNvPr id="338" name="Google Shape;3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150" y="1019550"/>
            <a:ext cx="7013448" cy="4818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24"/>
          <p:cNvSpPr txBox="1"/>
          <p:nvPr>
            <p:ph type="title"/>
          </p:nvPr>
        </p:nvSpPr>
        <p:spPr>
          <a:xfrm>
            <a:off x="7855225" y="1743950"/>
            <a:ext cx="38964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Company Ride Volumes</a:t>
            </a:r>
            <a:endParaRPr sz="3500"/>
          </a:p>
        </p:txBody>
      </p:sp>
      <p:sp>
        <p:nvSpPr>
          <p:cNvPr id="345" name="Google Shape;345;p24"/>
          <p:cNvSpPr txBox="1"/>
          <p:nvPr>
            <p:ph idx="1" type="body"/>
          </p:nvPr>
        </p:nvSpPr>
        <p:spPr>
          <a:xfrm>
            <a:off x="8007625" y="3008350"/>
            <a:ext cx="3744000" cy="262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 sz="2400">
                <a:solidFill>
                  <a:srgbClr val="FFD966"/>
                </a:solidFill>
              </a:rPr>
              <a:t>Yellow Cab</a:t>
            </a:r>
            <a:r>
              <a:rPr lang="en" sz="2400"/>
              <a:t> </a:t>
            </a:r>
            <a:r>
              <a:rPr b="1" lang="en" sz="2400">
                <a:solidFill>
                  <a:srgbClr val="FFD966"/>
                </a:solidFill>
              </a:rPr>
              <a:t>Company</a:t>
            </a:r>
            <a:r>
              <a:rPr lang="en" sz="2400"/>
              <a:t> has ~</a:t>
            </a:r>
            <a:r>
              <a:rPr b="1" lang="en" sz="2400"/>
              <a:t>3x the Ride Volume</a:t>
            </a:r>
            <a:r>
              <a:rPr lang="en" sz="2400"/>
              <a:t> of the </a:t>
            </a:r>
            <a:r>
              <a:rPr b="1" lang="en" sz="2400">
                <a:solidFill>
                  <a:srgbClr val="C27BA0"/>
                </a:solidFill>
              </a:rPr>
              <a:t>Pink Cab</a:t>
            </a:r>
            <a:r>
              <a:rPr lang="en" sz="2400"/>
              <a:t> </a:t>
            </a:r>
            <a:r>
              <a:rPr b="1" lang="en" sz="2400">
                <a:solidFill>
                  <a:srgbClr val="C27BA0"/>
                </a:solidFill>
              </a:rPr>
              <a:t>Company</a:t>
            </a:r>
            <a:r>
              <a:rPr lang="en" sz="2400"/>
              <a:t>.</a:t>
            </a:r>
            <a:endParaRPr sz="2400"/>
          </a:p>
        </p:txBody>
      </p:sp>
      <p:pic>
        <p:nvPicPr>
          <p:cNvPr id="346" name="Google Shape;3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825" y="680250"/>
            <a:ext cx="6281928" cy="5632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p25"/>
          <p:cNvSpPr txBox="1"/>
          <p:nvPr>
            <p:ph type="title"/>
          </p:nvPr>
        </p:nvSpPr>
        <p:spPr>
          <a:xfrm>
            <a:off x="7855225" y="1743950"/>
            <a:ext cx="38964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Customer Demographics</a:t>
            </a:r>
            <a:endParaRPr sz="3900"/>
          </a:p>
        </p:txBody>
      </p:sp>
      <p:sp>
        <p:nvSpPr>
          <p:cNvPr id="353" name="Google Shape;353;p25"/>
          <p:cNvSpPr txBox="1"/>
          <p:nvPr>
            <p:ph idx="1" type="body"/>
          </p:nvPr>
        </p:nvSpPr>
        <p:spPr>
          <a:xfrm>
            <a:off x="8083825" y="3008350"/>
            <a:ext cx="3744000" cy="262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The younger, </a:t>
            </a:r>
            <a:r>
              <a:rPr b="1" lang="en" sz="2400">
                <a:solidFill>
                  <a:srgbClr val="000000"/>
                </a:solidFill>
              </a:rPr>
              <a:t>Millennials</a:t>
            </a:r>
            <a:r>
              <a:rPr b="1" lang="en" sz="2400">
                <a:solidFill>
                  <a:srgbClr val="000000"/>
                </a:solidFill>
              </a:rPr>
              <a:t> and Gen Zs </a:t>
            </a:r>
            <a:r>
              <a:rPr lang="en" sz="2400">
                <a:solidFill>
                  <a:srgbClr val="000000"/>
                </a:solidFill>
              </a:rPr>
              <a:t>are </a:t>
            </a:r>
            <a:r>
              <a:rPr i="1" lang="en" sz="2400">
                <a:solidFill>
                  <a:srgbClr val="000000"/>
                </a:solidFill>
              </a:rPr>
              <a:t>more frequent customers</a:t>
            </a:r>
            <a:r>
              <a:rPr lang="en" sz="2400">
                <a:solidFill>
                  <a:srgbClr val="000000"/>
                </a:solidFill>
              </a:rPr>
              <a:t> for both Companies.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354" name="Google Shape;3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175" y="1019563"/>
            <a:ext cx="7013448" cy="4818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26"/>
          <p:cNvSpPr txBox="1"/>
          <p:nvPr>
            <p:ph type="title"/>
          </p:nvPr>
        </p:nvSpPr>
        <p:spPr>
          <a:xfrm>
            <a:off x="4147800" y="1011525"/>
            <a:ext cx="38964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Company Ride Volumes</a:t>
            </a:r>
            <a:endParaRPr sz="3500"/>
          </a:p>
        </p:txBody>
      </p:sp>
      <p:sp>
        <p:nvSpPr>
          <p:cNvPr id="361" name="Google Shape;361;p26"/>
          <p:cNvSpPr txBox="1"/>
          <p:nvPr>
            <p:ph idx="1" type="body"/>
          </p:nvPr>
        </p:nvSpPr>
        <p:spPr>
          <a:xfrm>
            <a:off x="2035750" y="4237200"/>
            <a:ext cx="8282100" cy="262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While </a:t>
            </a:r>
            <a:r>
              <a:rPr i="1" lang="en" sz="2400">
                <a:solidFill>
                  <a:srgbClr val="000000"/>
                </a:solidFill>
              </a:rPr>
              <a:t>Total Costs are 4x greater</a:t>
            </a:r>
            <a:r>
              <a:rPr lang="en" sz="2400">
                <a:solidFill>
                  <a:srgbClr val="000000"/>
                </a:solidFill>
              </a:rPr>
              <a:t> for Yellow Cab, the </a:t>
            </a:r>
            <a:r>
              <a:rPr b="1" lang="en" sz="2400">
                <a:solidFill>
                  <a:srgbClr val="000000"/>
                </a:solidFill>
              </a:rPr>
              <a:t>Average Cost/Ride is </a:t>
            </a:r>
            <a:r>
              <a:rPr b="1" lang="en" sz="2400">
                <a:solidFill>
                  <a:schemeClr val="dk1"/>
                </a:solidFill>
              </a:rPr>
              <a:t>comparable with only a ~$49</a:t>
            </a:r>
            <a:r>
              <a:rPr lang="en" sz="2400">
                <a:solidFill>
                  <a:schemeClr val="dk1"/>
                </a:solidFill>
              </a:rPr>
              <a:t> difference.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According to the </a:t>
            </a:r>
            <a:r>
              <a:rPr i="1" lang="en" sz="2400">
                <a:solidFill>
                  <a:srgbClr val="000000"/>
                </a:solidFill>
              </a:rPr>
              <a:t>Profit/ Cost Ratio:</a:t>
            </a:r>
            <a:r>
              <a:rPr lang="en" sz="2400">
                <a:solidFill>
                  <a:srgbClr val="000000"/>
                </a:solidFill>
              </a:rPr>
              <a:t> </a:t>
            </a:r>
            <a:r>
              <a:rPr b="1" lang="en" sz="2400">
                <a:solidFill>
                  <a:srgbClr val="000000"/>
                </a:solidFill>
              </a:rPr>
              <a:t>Yellow Cab is 2x is efficient at producing a profit</a:t>
            </a:r>
            <a:r>
              <a:rPr lang="en" sz="2400">
                <a:solidFill>
                  <a:srgbClr val="000000"/>
                </a:solidFill>
              </a:rPr>
              <a:t>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362" name="Google Shape;3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302" y="2150450"/>
            <a:ext cx="10303399" cy="17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27"/>
          <p:cNvSpPr txBox="1"/>
          <p:nvPr>
            <p:ph type="title"/>
          </p:nvPr>
        </p:nvSpPr>
        <p:spPr>
          <a:xfrm>
            <a:off x="2993550" y="1011525"/>
            <a:ext cx="63327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Customer Retention by Company</a:t>
            </a:r>
            <a:endParaRPr sz="3500"/>
          </a:p>
        </p:txBody>
      </p:sp>
      <p:sp>
        <p:nvSpPr>
          <p:cNvPr id="369" name="Google Shape;369;p27"/>
          <p:cNvSpPr txBox="1"/>
          <p:nvPr>
            <p:ph idx="1" type="body"/>
          </p:nvPr>
        </p:nvSpPr>
        <p:spPr>
          <a:xfrm>
            <a:off x="480775" y="2118600"/>
            <a:ext cx="11211600" cy="200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C27BA0"/>
                </a:solidFill>
              </a:rPr>
              <a:t>16.9%					83.1%					43.6</a:t>
            </a:r>
            <a:r>
              <a:rPr b="1" lang="en" sz="4000">
                <a:solidFill>
                  <a:srgbClr val="C27BA0"/>
                </a:solidFill>
              </a:rPr>
              <a:t>%</a:t>
            </a:r>
            <a:endParaRPr b="1" sz="4000">
              <a:solidFill>
                <a:srgbClr val="C27BA0"/>
              </a:solidFill>
            </a:endParaRPr>
          </a:p>
          <a:p>
            <a:pPr indent="45720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D966"/>
                </a:solidFill>
                <a:highlight>
                  <a:srgbClr val="B7B7B7"/>
                </a:highlight>
              </a:rPr>
              <a:t>4.4%	</a:t>
            </a:r>
            <a:r>
              <a:rPr b="1" lang="en" sz="4000">
                <a:solidFill>
                  <a:srgbClr val="FFD966"/>
                </a:solidFill>
              </a:rPr>
              <a:t>					</a:t>
            </a:r>
            <a:r>
              <a:rPr b="1" lang="en" sz="4000">
                <a:solidFill>
                  <a:srgbClr val="FFD966"/>
                </a:solidFill>
                <a:highlight>
                  <a:srgbClr val="B7B7B7"/>
                </a:highlight>
              </a:rPr>
              <a:t>95.6%</a:t>
            </a:r>
            <a:r>
              <a:rPr b="1" lang="en" sz="4000">
                <a:solidFill>
                  <a:srgbClr val="FFD966"/>
                </a:solidFill>
              </a:rPr>
              <a:t>					</a:t>
            </a:r>
            <a:r>
              <a:rPr b="1" lang="en" sz="4000">
                <a:solidFill>
                  <a:srgbClr val="FFD966"/>
                </a:solidFill>
                <a:highlight>
                  <a:srgbClr val="B7B7B7"/>
                </a:highlight>
              </a:rPr>
              <a:t>84.2%</a:t>
            </a:r>
            <a:endParaRPr b="1" sz="4000">
              <a:solidFill>
                <a:srgbClr val="FFD966"/>
              </a:solidFill>
              <a:highlight>
                <a:srgbClr val="B7B7B7"/>
              </a:highlight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370" name="Google Shape;370;p27"/>
          <p:cNvSpPr txBox="1"/>
          <p:nvPr/>
        </p:nvSpPr>
        <p:spPr>
          <a:xfrm>
            <a:off x="594325" y="4544775"/>
            <a:ext cx="3346500" cy="15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Customers Used The Company </a:t>
            </a:r>
            <a:r>
              <a:rPr b="1" i="1" lang="en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ONLY</a:t>
            </a:r>
            <a:r>
              <a:rPr b="1" lang="en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1x</a:t>
            </a:r>
            <a:endParaRPr b="1"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1" name="Google Shape;371;p27"/>
          <p:cNvSpPr txBox="1"/>
          <p:nvPr/>
        </p:nvSpPr>
        <p:spPr>
          <a:xfrm>
            <a:off x="4317800" y="4544775"/>
            <a:ext cx="3346500" cy="15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Customers Used The Company </a:t>
            </a:r>
            <a:r>
              <a:rPr b="1" i="1" lang="en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&gt;</a:t>
            </a:r>
            <a:r>
              <a:rPr b="1" lang="en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1x</a:t>
            </a:r>
            <a:endParaRPr b="1"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2" name="Google Shape;372;p27"/>
          <p:cNvSpPr txBox="1"/>
          <p:nvPr/>
        </p:nvSpPr>
        <p:spPr>
          <a:xfrm>
            <a:off x="8122950" y="4544775"/>
            <a:ext cx="3346500" cy="15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Customers Used The Company </a:t>
            </a:r>
            <a:r>
              <a:rPr b="1" i="1" lang="en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&gt;</a:t>
            </a:r>
            <a:r>
              <a:rPr b="1" lang="en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5x</a:t>
            </a:r>
            <a:endParaRPr b="1"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idx="4294967295" type="title"/>
          </p:nvPr>
        </p:nvSpPr>
        <p:spPr>
          <a:xfrm>
            <a:off x="706025" y="669575"/>
            <a:ext cx="8319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 in </a:t>
            </a:r>
            <a:r>
              <a:rPr lang="en">
                <a:solidFill>
                  <a:srgbClr val="FFD966"/>
                </a:solidFill>
                <a:highlight>
                  <a:srgbClr val="999999"/>
                </a:highlight>
              </a:rPr>
              <a:t>Yellow Cab</a:t>
            </a:r>
            <a:r>
              <a:rPr lang="en"/>
              <a:t> Company</a:t>
            </a:r>
            <a:endParaRPr/>
          </a:p>
        </p:txBody>
      </p:sp>
      <p:sp>
        <p:nvSpPr>
          <p:cNvPr id="378" name="Google Shape;378;p28"/>
          <p:cNvSpPr txBox="1"/>
          <p:nvPr>
            <p:ph idx="4294967295" type="body"/>
          </p:nvPr>
        </p:nvSpPr>
        <p:spPr>
          <a:xfrm>
            <a:off x="706025" y="2030200"/>
            <a:ext cx="8319900" cy="3769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✔️	Greater Market Share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800"/>
              <a:t>✔️	Higher Demographic Coverage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800"/>
              <a:t>✔️	Greater Profit/Cost Ratio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800"/>
              <a:t>✔️	Industry Best Profit per Ride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800"/>
              <a:t>✔️</a:t>
            </a:r>
            <a:r>
              <a:rPr lang="en" sz="1800"/>
              <a:t>	Best Customer Retention amongst the Cab Companies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9" name="Google Shape;379;p28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29"/>
          <p:cNvGrpSpPr/>
          <p:nvPr/>
        </p:nvGrpSpPr>
        <p:grpSpPr>
          <a:xfrm>
            <a:off x="952628" y="1961593"/>
            <a:ext cx="5721558" cy="2934812"/>
            <a:chOff x="3289100" y="2648488"/>
            <a:chExt cx="5622600" cy="2876421"/>
          </a:xfrm>
        </p:grpSpPr>
        <p:grpSp>
          <p:nvGrpSpPr>
            <p:cNvPr id="385" name="Google Shape;385;p29"/>
            <p:cNvGrpSpPr/>
            <p:nvPr/>
          </p:nvGrpSpPr>
          <p:grpSpPr>
            <a:xfrm>
              <a:off x="3289100" y="2648488"/>
              <a:ext cx="5622600" cy="2876421"/>
              <a:chOff x="1059475" y="2296088"/>
              <a:chExt cx="5622600" cy="2876421"/>
            </a:xfrm>
          </p:grpSpPr>
          <p:sp>
            <p:nvSpPr>
              <p:cNvPr id="386" name="Google Shape;386;p29"/>
              <p:cNvSpPr/>
              <p:nvPr/>
            </p:nvSpPr>
            <p:spPr>
              <a:xfrm>
                <a:off x="1709623" y="2296088"/>
                <a:ext cx="4319700" cy="2813400"/>
              </a:xfrm>
              <a:prstGeom prst="roundRect">
                <a:avLst>
                  <a:gd fmla="val 4487" name="adj"/>
                </a:avLst>
              </a:prstGeom>
              <a:solidFill>
                <a:srgbClr val="262626"/>
              </a:solidFill>
              <a:ln cap="flat" cmpd="sng" w="38100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87" name="Google Shape;387;p29"/>
              <p:cNvGrpSpPr/>
              <p:nvPr/>
            </p:nvGrpSpPr>
            <p:grpSpPr>
              <a:xfrm>
                <a:off x="1059475" y="5078309"/>
                <a:ext cx="5622600" cy="94200"/>
                <a:chOff x="1059475" y="5076025"/>
                <a:chExt cx="5622600" cy="188400"/>
              </a:xfrm>
            </p:grpSpPr>
            <p:sp>
              <p:nvSpPr>
                <p:cNvPr id="388" name="Google Shape;388;p29"/>
                <p:cNvSpPr/>
                <p:nvPr/>
              </p:nvSpPr>
              <p:spPr>
                <a:xfrm>
                  <a:off x="1059475" y="5076025"/>
                  <a:ext cx="5622600" cy="188400"/>
                </a:xfrm>
                <a:prstGeom prst="roundRect">
                  <a:avLst>
                    <a:gd fmla="val 35520" name="adj"/>
                  </a:avLst>
                </a:prstGeom>
                <a:solidFill>
                  <a:srgbClr val="BFBFBF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" name="Google Shape;389;p29"/>
                <p:cNvSpPr/>
                <p:nvPr/>
              </p:nvSpPr>
              <p:spPr>
                <a:xfrm>
                  <a:off x="3354359" y="5081221"/>
                  <a:ext cx="1030351" cy="131148"/>
                </a:xfrm>
                <a:custGeom>
                  <a:rect b="b" l="l" r="r" t="t"/>
                  <a:pathLst>
                    <a:path extrusionOk="0" h="131148" w="1030351">
                      <a:moveTo>
                        <a:pt x="0" y="0"/>
                      </a:moveTo>
                      <a:lnTo>
                        <a:pt x="1030351" y="0"/>
                      </a:lnTo>
                      <a:lnTo>
                        <a:pt x="995408" y="51827"/>
                      </a:lnTo>
                      <a:cubicBezTo>
                        <a:pt x="946399" y="100836"/>
                        <a:pt x="878694" y="131148"/>
                        <a:pt x="803909" y="131148"/>
                      </a:cubicBezTo>
                      <a:lnTo>
                        <a:pt x="226441" y="131148"/>
                      </a:lnTo>
                      <a:cubicBezTo>
                        <a:pt x="151656" y="131148"/>
                        <a:pt x="83951" y="100836"/>
                        <a:pt x="34942" y="5182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90" name="Google Shape;390;p29"/>
            <p:cNvSpPr/>
            <p:nvPr/>
          </p:nvSpPr>
          <p:spPr>
            <a:xfrm>
              <a:off x="6037018" y="27680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1" name="Google Shape;391;p29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29"/>
          <p:cNvSpPr txBox="1"/>
          <p:nvPr>
            <p:ph type="title"/>
          </p:nvPr>
        </p:nvSpPr>
        <p:spPr>
          <a:xfrm>
            <a:off x="6193000" y="2099900"/>
            <a:ext cx="52956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GitHub Link to Code and Data</a:t>
            </a:r>
            <a:endParaRPr sz="3800"/>
          </a:p>
        </p:txBody>
      </p:sp>
      <p:sp>
        <p:nvSpPr>
          <p:cNvPr id="393" name="Google Shape;393;p29"/>
          <p:cNvSpPr txBox="1"/>
          <p:nvPr>
            <p:ph idx="1" type="body"/>
          </p:nvPr>
        </p:nvSpPr>
        <p:spPr>
          <a:xfrm>
            <a:off x="6193000" y="3211900"/>
            <a:ext cx="5295600" cy="19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ReadMe</a:t>
            </a:r>
            <a:r>
              <a:rPr lang="en" sz="1800"/>
              <a:t>: Motivation and Requirements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EDA: </a:t>
            </a:r>
            <a:r>
              <a:rPr lang="en" sz="1800"/>
              <a:t>Visualizations and Feature Engineering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Machine Learning </a:t>
            </a:r>
            <a:r>
              <a:rPr lang="en" sz="1800"/>
              <a:t>Regression Pipelines</a:t>
            </a:r>
            <a:endParaRPr sz="1800"/>
          </a:p>
        </p:txBody>
      </p:sp>
      <p:sp>
        <p:nvSpPr>
          <p:cNvPr id="394" name="Google Shape;394;p29"/>
          <p:cNvSpPr txBox="1"/>
          <p:nvPr/>
        </p:nvSpPr>
        <p:spPr>
          <a:xfrm>
            <a:off x="1968150" y="2207975"/>
            <a:ext cx="37635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GitHub</a:t>
            </a:r>
            <a:r>
              <a:rPr lang="en" sz="17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r>
              <a:rPr lang="en" sz="1700" u="sng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https://github.com/siddley1001/DG_internship</a:t>
            </a:r>
            <a:endParaRPr sz="17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"/>
          <p:cNvSpPr txBox="1"/>
          <p:nvPr>
            <p:ph type="title"/>
          </p:nvPr>
        </p:nvSpPr>
        <p:spPr>
          <a:xfrm>
            <a:off x="1389213" y="2690038"/>
            <a:ext cx="94434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THANK YOU!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0" name="Google Shape;400;p30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30"/>
          <p:cNvSpPr txBox="1"/>
          <p:nvPr/>
        </p:nvSpPr>
        <p:spPr>
          <a:xfrm>
            <a:off x="2959725" y="4631675"/>
            <a:ext cx="6591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Email Questions and Collaboration Requests to: </a:t>
            </a:r>
            <a:r>
              <a:rPr lang="en" sz="3200" u="sng">
                <a:solidFill>
                  <a:srgbClr val="C27BA0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vanamsid@live.unc.edu</a:t>
            </a:r>
            <a:endParaRPr sz="3200">
              <a:solidFill>
                <a:srgbClr val="C27BA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/>
          <p:nvPr>
            <p:ph type="title"/>
          </p:nvPr>
        </p:nvSpPr>
        <p:spPr>
          <a:xfrm>
            <a:off x="2073275" y="1812575"/>
            <a:ext cx="7448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CREDITS.</a:t>
            </a:r>
            <a:endParaRPr/>
          </a:p>
        </p:txBody>
      </p:sp>
      <p:sp>
        <p:nvSpPr>
          <p:cNvPr id="407" name="Google Shape;407;p31"/>
          <p:cNvSpPr txBox="1"/>
          <p:nvPr>
            <p:ph idx="1" type="body"/>
          </p:nvPr>
        </p:nvSpPr>
        <p:spPr>
          <a:xfrm>
            <a:off x="2073275" y="2755851"/>
            <a:ext cx="7448100" cy="291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https://www.forbes.com/sites/michaelgoldstein/2018/06/08/uber-lyft-taxi-drivers/?sh=102eff59f0d9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"/>
              <a:t>Data provided by the Data Glacier Team.</a:t>
            </a:r>
            <a:endParaRPr/>
          </a:p>
        </p:txBody>
      </p:sp>
      <p:sp>
        <p:nvSpPr>
          <p:cNvPr id="408" name="Google Shape;408;p31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/>
          <p:nvPr>
            <p:ph type="title"/>
          </p:nvPr>
        </p:nvSpPr>
        <p:spPr>
          <a:xfrm>
            <a:off x="2073275" y="1279175"/>
            <a:ext cx="9702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78" name="Google Shape;278;p15"/>
          <p:cNvSpPr txBox="1"/>
          <p:nvPr>
            <p:ph idx="1" type="body"/>
          </p:nvPr>
        </p:nvSpPr>
        <p:spPr>
          <a:xfrm>
            <a:off x="2073275" y="2603450"/>
            <a:ext cx="9702900" cy="330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Cab Industry Background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 Company Analysis: Pink and Yellow Cab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Analysis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 Understanding and Overview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Macro → Micro Profit Analysis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9" name="Google Shape;279;p15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 txBox="1"/>
          <p:nvPr>
            <p:ph type="title"/>
          </p:nvPr>
        </p:nvSpPr>
        <p:spPr>
          <a:xfrm>
            <a:off x="1258725" y="1308900"/>
            <a:ext cx="6647400" cy="3782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Cab Industry Background</a:t>
            </a:r>
            <a:endParaRPr/>
          </a:p>
        </p:txBody>
      </p:sp>
      <p:sp>
        <p:nvSpPr>
          <p:cNvPr id="285" name="Google Shape;285;p16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"/>
          <p:cNvSpPr txBox="1"/>
          <p:nvPr>
            <p:ph type="title"/>
          </p:nvPr>
        </p:nvSpPr>
        <p:spPr>
          <a:xfrm>
            <a:off x="2073275" y="1507775"/>
            <a:ext cx="9702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Industry Disruption in the Cab Industry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91" name="Google Shape;291;p17"/>
          <p:cNvSpPr txBox="1"/>
          <p:nvPr>
            <p:ph idx="1" type="body"/>
          </p:nvPr>
        </p:nvSpPr>
        <p:spPr>
          <a:xfrm>
            <a:off x="2073275" y="2755846"/>
            <a:ext cx="9702900" cy="28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Companies like </a:t>
            </a:r>
            <a:r>
              <a:rPr b="1" lang="en" sz="1800"/>
              <a:t>Uber and Lyft have disrupted the Cab Industry</a:t>
            </a:r>
            <a:r>
              <a:rPr lang="en" sz="1800"/>
              <a:t> with apps and on-demand ride services. </a:t>
            </a:r>
            <a:r>
              <a:rPr lang="en" sz="1800" u="sng"/>
              <a:t>Effects include</a:t>
            </a:r>
            <a:r>
              <a:rPr lang="en" sz="1800"/>
              <a:t>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Medallion taxi drivers committing suicide.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“By Q1 2018, </a:t>
            </a:r>
            <a:r>
              <a:rPr b="1" lang="en" sz="1800"/>
              <a:t>ride-hailing had grabbed 70.5% of the market</a:t>
            </a:r>
            <a:r>
              <a:rPr lang="en" sz="1800"/>
              <a:t>, with rental cars getting 23.5% and taxis just 6%.” ~</a:t>
            </a:r>
            <a:r>
              <a:rPr i="1" lang="en" sz="1800"/>
              <a:t>Forbes</a:t>
            </a:r>
            <a:r>
              <a:rPr baseline="-25000" i="1" lang="en" sz="1800"/>
              <a:t>1</a:t>
            </a:r>
            <a:endParaRPr baseline="-25000" i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Taxi drivers lost consistent revenue and initial investment.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Cab companies have since responded by rolling out their own apps to take back market share.</a:t>
            </a:r>
            <a:endParaRPr sz="1800"/>
          </a:p>
        </p:txBody>
      </p:sp>
      <p:sp>
        <p:nvSpPr>
          <p:cNvPr id="292" name="Google Shape;292;p17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"/>
          <p:cNvSpPr txBox="1"/>
          <p:nvPr>
            <p:ph type="title"/>
          </p:nvPr>
        </p:nvSpPr>
        <p:spPr>
          <a:xfrm>
            <a:off x="2344050" y="576775"/>
            <a:ext cx="7620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/>
              <a:t>Is the Cab Industry still profitable?</a:t>
            </a:r>
            <a:r>
              <a:rPr lang="en" sz="7400"/>
              <a:t> </a:t>
            </a:r>
            <a:endParaRPr sz="7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>
                <a:solidFill>
                  <a:srgbClr val="C27BA0"/>
                </a:solidFill>
              </a:rPr>
              <a:t>Pink Cab</a:t>
            </a:r>
            <a:r>
              <a:rPr lang="en" sz="7400">
                <a:solidFill>
                  <a:schemeClr val="accent2"/>
                </a:solidFill>
              </a:rPr>
              <a:t> </a:t>
            </a:r>
            <a:r>
              <a:rPr lang="en" sz="7400">
                <a:solidFill>
                  <a:srgbClr val="000000"/>
                </a:solidFill>
              </a:rPr>
              <a:t>or</a:t>
            </a:r>
            <a:r>
              <a:rPr lang="en" sz="7400">
                <a:solidFill>
                  <a:schemeClr val="accent2"/>
                </a:solidFill>
              </a:rPr>
              <a:t> </a:t>
            </a:r>
            <a:endParaRPr sz="74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>
                <a:solidFill>
                  <a:schemeClr val="accent2"/>
                </a:solidFill>
              </a:rPr>
              <a:t>Yellow Cab </a:t>
            </a:r>
            <a:r>
              <a:rPr lang="en" sz="7400">
                <a:solidFill>
                  <a:srgbClr val="000000"/>
                </a:solidFill>
              </a:rPr>
              <a:t>Company</a:t>
            </a:r>
            <a:r>
              <a:rPr lang="en" sz="7400">
                <a:solidFill>
                  <a:schemeClr val="accent2"/>
                </a:solidFill>
              </a:rPr>
              <a:t>?</a:t>
            </a:r>
            <a:endParaRPr sz="7400">
              <a:solidFill>
                <a:schemeClr val="accent2"/>
              </a:solidFill>
            </a:endParaRPr>
          </a:p>
        </p:txBody>
      </p:sp>
      <p:sp>
        <p:nvSpPr>
          <p:cNvPr id="298" name="Google Shape;298;p18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/>
          <p:nvPr>
            <p:ph type="title"/>
          </p:nvPr>
        </p:nvSpPr>
        <p:spPr>
          <a:xfrm>
            <a:off x="1465413" y="2842438"/>
            <a:ext cx="94434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chemeClr val="lt1"/>
                </a:solidFill>
              </a:rPr>
              <a:t>FIND OUT</a:t>
            </a:r>
            <a:r>
              <a:rPr lang="en">
                <a:solidFill>
                  <a:schemeClr val="lt1"/>
                </a:solidFill>
              </a:rPr>
              <a:t>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4" name="Google Shape;304;p19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/>
          <p:nvPr>
            <p:ph type="title"/>
          </p:nvPr>
        </p:nvSpPr>
        <p:spPr>
          <a:xfrm>
            <a:off x="858425" y="1126775"/>
            <a:ext cx="10384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Data Overview and Understanding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10" name="Google Shape;310;p20"/>
          <p:cNvSpPr txBox="1"/>
          <p:nvPr>
            <p:ph idx="1" type="body"/>
          </p:nvPr>
        </p:nvSpPr>
        <p:spPr>
          <a:xfrm>
            <a:off x="858425" y="2374850"/>
            <a:ext cx="5448000" cy="325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Data Overview</a:t>
            </a:r>
            <a:endParaRPr b="1" u="sng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MASTER DATA, composed of...</a:t>
            </a:r>
            <a:endParaRPr/>
          </a:p>
          <a:p>
            <a:pPr indent="-349250" lvl="0" marL="457200" rtl="0" algn="l">
              <a:spcBef>
                <a:spcPts val="210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Cab_Data.csv →</a:t>
            </a:r>
            <a:r>
              <a:rPr b="1" lang="en"/>
              <a:t> 	</a:t>
            </a:r>
            <a:r>
              <a:rPr lang="en"/>
              <a:t>Routes and Prices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Customer_ID.csv→		Customer info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Transaction_ID.csv→	Payment Type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City.csv→				City Statistics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Total Features = 14</a:t>
            </a:r>
            <a:endParaRPr/>
          </a:p>
        </p:txBody>
      </p:sp>
      <p:sp>
        <p:nvSpPr>
          <p:cNvPr id="311" name="Google Shape;311;p20"/>
          <p:cNvSpPr txBox="1"/>
          <p:nvPr>
            <p:ph idx="2" type="body"/>
          </p:nvPr>
        </p:nvSpPr>
        <p:spPr>
          <a:xfrm>
            <a:off x="6368074" y="2374847"/>
            <a:ext cx="4874700" cy="325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Feature</a:t>
            </a:r>
            <a:r>
              <a:rPr b="1" lang="en" u="sng"/>
              <a:t> Understanding</a:t>
            </a:r>
            <a:endParaRPr b="1" u="sng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2 Main Companies: Pink and Yellow</a:t>
            </a:r>
            <a:endParaRPr/>
          </a:p>
          <a:p>
            <a:pPr indent="-34925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Generated </a:t>
            </a:r>
            <a:r>
              <a:rPr b="1" lang="en"/>
              <a:t>PROFIT feature as (Price_Charged - Cost_of_Trip)</a:t>
            </a:r>
            <a:endParaRPr/>
          </a:p>
          <a:p>
            <a:pPr indent="0" lvl="0" marL="0" rtl="0" algn="l">
              <a:lnSpc>
                <a:spcPct val="6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Generated Seasonality Features: Month, Holidate, Timezone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 txBox="1"/>
          <p:nvPr>
            <p:ph type="title"/>
          </p:nvPr>
        </p:nvSpPr>
        <p:spPr>
          <a:xfrm>
            <a:off x="8007625" y="174395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3 Year Profitability</a:t>
            </a:r>
            <a:endParaRPr sz="4000"/>
          </a:p>
        </p:txBody>
      </p:sp>
      <p:sp>
        <p:nvSpPr>
          <p:cNvPr id="318" name="Google Shape;318;p21"/>
          <p:cNvSpPr txBox="1"/>
          <p:nvPr>
            <p:ph idx="1" type="body"/>
          </p:nvPr>
        </p:nvSpPr>
        <p:spPr>
          <a:xfrm>
            <a:off x="8007625" y="3008350"/>
            <a:ext cx="3744000" cy="262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2017</a:t>
            </a:r>
            <a:r>
              <a:rPr lang="en" sz="2500"/>
              <a:t> was the </a:t>
            </a:r>
            <a:r>
              <a:rPr i="1" lang="en" sz="2500"/>
              <a:t>most profitable</a:t>
            </a:r>
            <a:r>
              <a:rPr lang="en" sz="2500"/>
              <a:t> year generating </a:t>
            </a:r>
            <a:r>
              <a:rPr b="1" lang="en" sz="2500"/>
              <a:t>$17.5M</a:t>
            </a:r>
            <a:r>
              <a:rPr lang="en" sz="2500"/>
              <a:t> in Profit.</a:t>
            </a:r>
            <a:endParaRPr sz="2500"/>
          </a:p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319" name="Google Shape;319;p21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0" name="Google Shape;3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825" y="1019550"/>
            <a:ext cx="7013448" cy="481888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1"/>
          <p:cNvSpPr txBox="1"/>
          <p:nvPr/>
        </p:nvSpPr>
        <p:spPr>
          <a:xfrm>
            <a:off x="6027975" y="2509150"/>
            <a:ext cx="1233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6AA84F"/>
                </a:solidFill>
                <a:latin typeface="Merriweather"/>
                <a:ea typeface="Merriweather"/>
                <a:cs typeface="Merriweather"/>
                <a:sym typeface="Merriweather"/>
              </a:rPr>
              <a:t>+18.98%</a:t>
            </a:r>
            <a:endParaRPr b="1" sz="1700">
              <a:solidFill>
                <a:srgbClr val="6AA84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2" name="Google Shape;322;p21"/>
          <p:cNvSpPr txBox="1"/>
          <p:nvPr/>
        </p:nvSpPr>
        <p:spPr>
          <a:xfrm>
            <a:off x="6027975" y="3800475"/>
            <a:ext cx="1233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latin typeface="Merriweather"/>
                <a:ea typeface="Merriweather"/>
                <a:cs typeface="Merriweather"/>
                <a:sym typeface="Merriweather"/>
              </a:rPr>
              <a:t>-</a:t>
            </a:r>
            <a:r>
              <a:rPr b="1" lang="en" sz="1700">
                <a:solidFill>
                  <a:srgbClr val="CC0000"/>
                </a:solidFill>
                <a:latin typeface="Merriweather"/>
                <a:ea typeface="Merriweather"/>
                <a:cs typeface="Merriweather"/>
                <a:sym typeface="Merriweather"/>
              </a:rPr>
              <a:t>18.98%</a:t>
            </a:r>
            <a:endParaRPr b="1" sz="1700">
              <a:solidFill>
                <a:srgbClr val="CC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22"/>
          <p:cNvSpPr txBox="1"/>
          <p:nvPr>
            <p:ph type="title"/>
          </p:nvPr>
        </p:nvSpPr>
        <p:spPr>
          <a:xfrm>
            <a:off x="7855225" y="1743950"/>
            <a:ext cx="38964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Company Ride Volumes</a:t>
            </a:r>
            <a:endParaRPr sz="3500"/>
          </a:p>
        </p:txBody>
      </p:sp>
      <p:sp>
        <p:nvSpPr>
          <p:cNvPr id="329" name="Google Shape;329;p22"/>
          <p:cNvSpPr txBox="1"/>
          <p:nvPr>
            <p:ph idx="1" type="body"/>
          </p:nvPr>
        </p:nvSpPr>
        <p:spPr>
          <a:xfrm>
            <a:off x="8007625" y="3008350"/>
            <a:ext cx="3744000" cy="262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i="1" lang="en" sz="2400">
                <a:solidFill>
                  <a:srgbClr val="000000"/>
                </a:solidFill>
              </a:rPr>
              <a:t>New York, Chicago and Los Angeles</a:t>
            </a:r>
            <a:r>
              <a:rPr lang="en" sz="2400">
                <a:solidFill>
                  <a:srgbClr val="000000"/>
                </a:solidFill>
              </a:rPr>
              <a:t> have </a:t>
            </a:r>
            <a:r>
              <a:rPr b="1" lang="en" sz="2400">
                <a:solidFill>
                  <a:srgbClr val="000000"/>
                </a:solidFill>
              </a:rPr>
              <a:t>&gt;50%</a:t>
            </a:r>
            <a:r>
              <a:rPr lang="en" sz="2400">
                <a:solidFill>
                  <a:srgbClr val="000000"/>
                </a:solidFill>
              </a:rPr>
              <a:t> of the Ride Share Volume.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330" name="Google Shape;3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400" y="691125"/>
            <a:ext cx="6281252" cy="5634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7F7F7"/>
      </a:lt1>
      <a:dk2>
        <a:srgbClr val="171717"/>
      </a:dk2>
      <a:lt2>
        <a:srgbClr val="EEEEEE"/>
      </a:lt2>
      <a:accent1>
        <a:srgbClr val="000000"/>
      </a:accent1>
      <a:accent2>
        <a:srgbClr val="F7D101"/>
      </a:accent2>
      <a:accent3>
        <a:srgbClr val="D0CECE"/>
      </a:accent3>
      <a:accent4>
        <a:srgbClr val="E0BE01"/>
      </a:accent4>
      <a:accent5>
        <a:srgbClr val="434343"/>
      </a:accent5>
      <a:accent6>
        <a:srgbClr val="999999"/>
      </a:accent6>
      <a:hlink>
        <a:srgbClr val="F1C2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