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7"/>
      <p:bold r:id="rId18"/>
      <p:italic r:id="rId19"/>
      <p:boldItalic r:id="rId20"/>
    </p:embeddedFont>
    <p:embeddedFont>
      <p:font typeface="Raleway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C4A533-5BE6-4AE1-8CF4-843ECA0BF2EF}">
  <a:tblStyle styleId="{D1C4A533-5BE6-4AE1-8CF4-843ECA0BF2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>
      <p:cViewPr varScale="1">
        <p:scale>
          <a:sx n="136" d="100"/>
          <a:sy n="136" d="100"/>
        </p:scale>
        <p:origin x="4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9421efdb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9421efdb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9421efdba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9421efdba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9421efdb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9421efdb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NW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SW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4 - Downtown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5 - North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6 - 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7 - 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8 - Downtown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9 - 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10 - 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9421efdb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9421efdb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this travel Time as a Field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0fe95397c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0fe95397c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0fe95397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0fe95397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0fe95397c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0fe95397c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9421efdba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9421efdba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9421efdb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9421efdb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9421efdb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9421efdb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9421efdb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9421efdb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9421efdb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9421efdb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0fe95397c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0fe95397c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iddley1001/NCState_Datathon21/blob/master/state_datathon_police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ddley1001/NCState_Datathon21/blob/master/state_datathon_police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aleighnc.gov/safety/content/Police/Articles/PoliceDistrict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shealthrankings.org/explore/annual/measure/Crime/state/N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bi.gov/services/cjis/ucr/nib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shealthrankings.org/explore/annual/measure/Crime/state/N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ddley1001/NCState_Datathon21/blob/master/state_datathon_police.ipyn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ddley1001/NCState_Datathon21/blob/master/state_datathon_police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ddley1001/NCState_Datathon21/blob/master/state_datathon_police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ddley1001/NCState_Datathon21/blob/master/state_datathon_police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</a:t>
            </a:r>
            <a:r>
              <a:rPr lang="en">
                <a:solidFill>
                  <a:srgbClr val="CC0000"/>
                </a:solidFill>
              </a:rPr>
              <a:t>Raleigh Police Department’s</a:t>
            </a:r>
            <a:r>
              <a:rPr lang="en"/>
              <a:t> NIBRS data (2014-2021)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53427" y="38587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Siddhartha Vanam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NC State Datathon</a:t>
            </a:r>
            <a:endParaRPr>
              <a:solidFill>
                <a:srgbClr val="CC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</a:rPr>
              <a:t>03.21.21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839400" y="1410900"/>
            <a:ext cx="73638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002060"/>
                </a:solidFill>
                <a:latin typeface="Raleway"/>
                <a:ea typeface="Raleway"/>
                <a:cs typeface="Raleway"/>
                <a:sym typeface="Raleway"/>
              </a:rPr>
              <a:t>EDA – Exploratory Data Analysis</a:t>
            </a:r>
            <a:endParaRPr sz="2600" b="1">
              <a:solidFill>
                <a:srgbClr val="0020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2595550" y="1947625"/>
            <a:ext cx="3672300" cy="3146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22"/>
          <p:cNvGrpSpPr/>
          <p:nvPr/>
        </p:nvGrpSpPr>
        <p:grpSpPr>
          <a:xfrm>
            <a:off x="862484" y="1893850"/>
            <a:ext cx="7294800" cy="53775"/>
            <a:chOff x="247" y="716"/>
            <a:chExt cx="2400" cy="59"/>
          </a:xfrm>
        </p:grpSpPr>
        <p:cxnSp>
          <p:nvCxnSpPr>
            <p:cNvPr id="186" name="Google Shape;186;p22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w="12700" cap="rnd" cmpd="sng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" name="Google Shape;187;p22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72000" tIns="0" rIns="72000" bIns="0" anchor="b" anchorCtr="1">
              <a:noAutofit/>
            </a:bodyPr>
            <a:lstStyle/>
            <a:p>
              <a:pPr marL="0" marR="0" lvl="0" indent="0" algn="ct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22"/>
          <p:cNvGrpSpPr/>
          <p:nvPr/>
        </p:nvGrpSpPr>
        <p:grpSpPr>
          <a:xfrm rot="5400000">
            <a:off x="1049138" y="3498937"/>
            <a:ext cx="3093500" cy="53775"/>
            <a:chOff x="247" y="716"/>
            <a:chExt cx="2400" cy="59"/>
          </a:xfrm>
        </p:grpSpPr>
        <p:cxnSp>
          <p:nvCxnSpPr>
            <p:cNvPr id="189" name="Google Shape;189;p22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w="12700" cap="rnd" cmpd="sng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" name="Google Shape;190;p22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72000" tIns="0" rIns="72000" bIns="0" anchor="b" anchorCtr="1">
              <a:noAutofit/>
            </a:bodyPr>
            <a:lstStyle/>
            <a:p>
              <a:pPr marL="0" marR="0" lvl="0" indent="0" algn="ct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475" y="1968100"/>
            <a:ext cx="3672351" cy="31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/>
          <p:nvPr/>
        </p:nvSpPr>
        <p:spPr>
          <a:xfrm>
            <a:off x="4113750" y="4845325"/>
            <a:ext cx="50820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Source: </a:t>
            </a:r>
            <a:r>
              <a:rPr lang="en" sz="800" i="1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https://github.com/siddley1001/NCState_Datathon21/blob/master/state_datathon_police.ipynb</a:t>
            </a:r>
            <a:endParaRPr sz="800" i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i="1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i="1"/>
          </a:p>
        </p:txBody>
      </p:sp>
      <p:grpSp>
        <p:nvGrpSpPr>
          <p:cNvPr id="193" name="Google Shape;193;p22"/>
          <p:cNvGrpSpPr/>
          <p:nvPr/>
        </p:nvGrpSpPr>
        <p:grpSpPr>
          <a:xfrm rot="5400000">
            <a:off x="4779350" y="3495350"/>
            <a:ext cx="3100675" cy="53775"/>
            <a:chOff x="247" y="716"/>
            <a:chExt cx="2400" cy="59"/>
          </a:xfrm>
        </p:grpSpPr>
        <p:cxnSp>
          <p:nvCxnSpPr>
            <p:cNvPr id="194" name="Google Shape;194;p22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w="12700" cap="rnd" cmpd="sng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5" name="Google Shape;195;p22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72000" tIns="0" rIns="72000" bIns="0" anchor="b" anchorCtr="1">
              <a:noAutofit/>
            </a:bodyPr>
            <a:lstStyle/>
            <a:p>
              <a:pPr marL="0" marR="0" lvl="0" indent="0" algn="ct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22"/>
          <p:cNvGrpSpPr/>
          <p:nvPr/>
        </p:nvGrpSpPr>
        <p:grpSpPr>
          <a:xfrm>
            <a:off x="2569003" y="5018800"/>
            <a:ext cx="3733800" cy="53775"/>
            <a:chOff x="247" y="716"/>
            <a:chExt cx="2400" cy="59"/>
          </a:xfrm>
        </p:grpSpPr>
        <p:cxnSp>
          <p:nvCxnSpPr>
            <p:cNvPr id="197" name="Google Shape;197;p22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w="12700" cap="rnd" cmpd="sng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8" name="Google Shape;198;p22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72000" tIns="0" rIns="72000" bIns="0" anchor="b" anchorCtr="1">
              <a:noAutofit/>
            </a:bodyPr>
            <a:lstStyle/>
            <a:p>
              <a:pPr marL="0" marR="0" lvl="0" indent="0" algn="ct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839400" y="1410900"/>
            <a:ext cx="73638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002060"/>
                </a:solidFill>
                <a:latin typeface="Raleway"/>
                <a:ea typeface="Raleway"/>
                <a:cs typeface="Raleway"/>
                <a:sym typeface="Raleway"/>
              </a:rPr>
              <a:t>EDA – Exploratory Data Analysis</a:t>
            </a:r>
            <a:endParaRPr sz="2600" b="1">
              <a:solidFill>
                <a:srgbClr val="0020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863700" y="1996938"/>
            <a:ext cx="73152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3"/>
          <p:cNvGrpSpPr/>
          <p:nvPr/>
        </p:nvGrpSpPr>
        <p:grpSpPr>
          <a:xfrm>
            <a:off x="862484" y="1893850"/>
            <a:ext cx="7294800" cy="53775"/>
            <a:chOff x="247" y="716"/>
            <a:chExt cx="2400" cy="59"/>
          </a:xfrm>
        </p:grpSpPr>
        <p:cxnSp>
          <p:nvCxnSpPr>
            <p:cNvPr id="206" name="Google Shape;206;p23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w="12700" cap="rnd" cmpd="sng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7" name="Google Shape;207;p23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72000" tIns="0" rIns="72000" bIns="0" anchor="b" anchorCtr="1">
              <a:noAutofit/>
            </a:bodyPr>
            <a:lstStyle/>
            <a:p>
              <a:pPr marL="0" marR="0" lvl="0" indent="0" algn="ct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3"/>
          <p:cNvSpPr/>
          <p:nvPr/>
        </p:nvSpPr>
        <p:spPr>
          <a:xfrm>
            <a:off x="4029604" y="4845325"/>
            <a:ext cx="5089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Source: </a:t>
            </a:r>
            <a:r>
              <a:rPr lang="en" sz="800" i="1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https://github.com/siddley1001/NCState_Datathon21/blob/master/state_datathon_police.ipynb</a:t>
            </a:r>
            <a:endParaRPr sz="800" i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i="1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i="1"/>
          </a:p>
        </p:txBody>
      </p:sp>
      <p:grpSp>
        <p:nvGrpSpPr>
          <p:cNvPr id="209" name="Google Shape;209;p23"/>
          <p:cNvGrpSpPr/>
          <p:nvPr/>
        </p:nvGrpSpPr>
        <p:grpSpPr>
          <a:xfrm>
            <a:off x="862484" y="4332275"/>
            <a:ext cx="7294800" cy="53775"/>
            <a:chOff x="247" y="716"/>
            <a:chExt cx="2400" cy="59"/>
          </a:xfrm>
        </p:grpSpPr>
        <p:cxnSp>
          <p:nvCxnSpPr>
            <p:cNvPr id="210" name="Google Shape;210;p23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w="12700" cap="rnd" cmpd="sng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" name="Google Shape;211;p23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72000" tIns="0" rIns="72000" bIns="0" anchor="b" anchorCtr="1">
              <a:noAutofit/>
            </a:bodyPr>
            <a:lstStyle/>
            <a:p>
              <a:pPr marL="0" marR="0" lvl="0" indent="0" algn="ct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813" y="1996957"/>
            <a:ext cx="7981298" cy="2335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/>
        </p:nvSpPr>
        <p:spPr>
          <a:xfrm>
            <a:off x="252875" y="1410900"/>
            <a:ext cx="41217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2060"/>
                </a:solidFill>
                <a:latin typeface="Raleway"/>
                <a:ea typeface="Raleway"/>
                <a:cs typeface="Raleway"/>
                <a:sym typeface="Raleway"/>
              </a:rPr>
              <a:t>EDA – Exploratory Data Analysis</a:t>
            </a:r>
            <a:endParaRPr sz="2100" b="1">
              <a:solidFill>
                <a:srgbClr val="0020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18" name="Google Shape;218;p24"/>
          <p:cNvGrpSpPr/>
          <p:nvPr/>
        </p:nvGrpSpPr>
        <p:grpSpPr>
          <a:xfrm>
            <a:off x="252879" y="1893850"/>
            <a:ext cx="4121725" cy="53775"/>
            <a:chOff x="247" y="716"/>
            <a:chExt cx="2400" cy="59"/>
          </a:xfrm>
        </p:grpSpPr>
        <p:cxnSp>
          <p:nvCxnSpPr>
            <p:cNvPr id="219" name="Google Shape;219;p24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w="12700" cap="rnd" cmpd="sng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0" name="Google Shape;220;p24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72000" tIns="0" rIns="72000" bIns="0" anchor="b" anchorCtr="1">
              <a:noAutofit/>
            </a:bodyPr>
            <a:lstStyle/>
            <a:p>
              <a:pPr marL="0" marR="0" lvl="0" indent="0" algn="ct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24"/>
          <p:cNvSpPr/>
          <p:nvPr/>
        </p:nvSpPr>
        <p:spPr>
          <a:xfrm>
            <a:off x="4698350" y="4845325"/>
            <a:ext cx="442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" sz="800" i="1" u="sng">
                <a:solidFill>
                  <a:schemeClr val="hlink"/>
                </a:solidFill>
                <a:hlinkClick r:id="rId3"/>
              </a:rPr>
              <a:t>https://raleighnc.gov/safety/content/Police/Articles/PoliceDistricts.html</a:t>
            </a:r>
            <a:endParaRPr sz="800" i="1">
              <a:solidFill>
                <a:srgbClr val="000000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i="1"/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350" y="276249"/>
            <a:ext cx="4327925" cy="436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4"/>
          <p:cNvGrpSpPr/>
          <p:nvPr/>
        </p:nvGrpSpPr>
        <p:grpSpPr>
          <a:xfrm>
            <a:off x="252879" y="4637050"/>
            <a:ext cx="4121725" cy="53775"/>
            <a:chOff x="247" y="716"/>
            <a:chExt cx="2400" cy="59"/>
          </a:xfrm>
        </p:grpSpPr>
        <p:cxnSp>
          <p:nvCxnSpPr>
            <p:cNvPr id="224" name="Google Shape;224;p24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w="12700" cap="rnd" cmpd="sng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5" name="Google Shape;225;p24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72000" tIns="0" rIns="72000" bIns="0" anchor="b" anchorCtr="1">
              <a:noAutofit/>
            </a:bodyPr>
            <a:lstStyle/>
            <a:p>
              <a:pPr marL="0" marR="0" lvl="0" indent="0" algn="ct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6" name="Google Shape;2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0700" y="1686000"/>
            <a:ext cx="236075" cy="23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1700" y="3547850"/>
            <a:ext cx="236074" cy="2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9575" y="2998725"/>
            <a:ext cx="236074" cy="23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5550" y="3234800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 txBox="1"/>
          <p:nvPr/>
        </p:nvSpPr>
        <p:spPr>
          <a:xfrm>
            <a:off x="5662725" y="1781175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1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6653325" y="3609975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2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7383075" y="3066100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3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6779663" y="3124550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4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8575" y="2541525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 txBox="1"/>
          <p:nvPr/>
        </p:nvSpPr>
        <p:spPr>
          <a:xfrm>
            <a:off x="6983950" y="2645175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5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9575" y="2191462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4"/>
          <p:cNvSpPr txBox="1"/>
          <p:nvPr/>
        </p:nvSpPr>
        <p:spPr>
          <a:xfrm>
            <a:off x="7364963" y="2285038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6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9350" y="2238262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/>
        </p:nvSpPr>
        <p:spPr>
          <a:xfrm>
            <a:off x="7234738" y="2331838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7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5375" y="3262625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/>
        </p:nvSpPr>
        <p:spPr>
          <a:xfrm>
            <a:off x="6818613" y="3190900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8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2300" y="2998725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4"/>
          <p:cNvSpPr txBox="1"/>
          <p:nvPr/>
        </p:nvSpPr>
        <p:spPr>
          <a:xfrm>
            <a:off x="7329588" y="3124550"/>
            <a:ext cx="16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9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213" y="2266087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4"/>
          <p:cNvSpPr txBox="1"/>
          <p:nvPr/>
        </p:nvSpPr>
        <p:spPr>
          <a:xfrm>
            <a:off x="7312300" y="2377800"/>
            <a:ext cx="41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10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46" name="Google Shape;246;p24"/>
          <p:cNvGraphicFramePr/>
          <p:nvPr/>
        </p:nvGraphicFramePr>
        <p:xfrm>
          <a:off x="821075" y="253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{D1C4A533-5BE6-4AE1-8CF4-843ECA0BF2EF}</a:tableStyleId>
              </a:tblPr>
              <a:tblGrid>
                <a:gridCol w="149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Downtown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NW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North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47" name="Google Shape;247;p24"/>
          <p:cNvPicPr preferRelativeResize="0"/>
          <p:nvPr/>
        </p:nvPicPr>
        <p:blipFill>
          <a:blip r:embed="rId6">
            <a:alphaModFix amt="44000"/>
          </a:blip>
          <a:stretch>
            <a:fillRect/>
          </a:stretch>
        </p:blipFill>
        <p:spPr>
          <a:xfrm>
            <a:off x="6720655" y="2343600"/>
            <a:ext cx="376200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4"/>
          <p:cNvPicPr preferRelativeResize="0"/>
          <p:nvPr/>
        </p:nvPicPr>
        <p:blipFill>
          <a:blip r:embed="rId6">
            <a:alphaModFix amt="44000"/>
          </a:blip>
          <a:stretch>
            <a:fillRect/>
          </a:stretch>
        </p:blipFill>
        <p:spPr>
          <a:xfrm>
            <a:off x="5930755" y="1947625"/>
            <a:ext cx="376200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4"/>
          <p:cNvPicPr preferRelativeResize="0"/>
          <p:nvPr/>
        </p:nvPicPr>
        <p:blipFill>
          <a:blip r:embed="rId6">
            <a:alphaModFix amt="44000"/>
          </a:blip>
          <a:stretch>
            <a:fillRect/>
          </a:stretch>
        </p:blipFill>
        <p:spPr>
          <a:xfrm>
            <a:off x="7023855" y="2471463"/>
            <a:ext cx="376200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4"/>
          <p:cNvPicPr preferRelativeResize="0"/>
          <p:nvPr/>
        </p:nvPicPr>
        <p:blipFill>
          <a:blip r:embed="rId6">
            <a:alphaModFix amt="44000"/>
          </a:blip>
          <a:stretch>
            <a:fillRect/>
          </a:stretch>
        </p:blipFill>
        <p:spPr>
          <a:xfrm>
            <a:off x="6818630" y="3104213"/>
            <a:ext cx="376200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4"/>
          <p:cNvPicPr preferRelativeResize="0"/>
          <p:nvPr/>
        </p:nvPicPr>
        <p:blipFill>
          <a:blip r:embed="rId6">
            <a:alphaModFix amt="44000"/>
          </a:blip>
          <a:stretch>
            <a:fillRect/>
          </a:stretch>
        </p:blipFill>
        <p:spPr>
          <a:xfrm>
            <a:off x="6635105" y="3243913"/>
            <a:ext cx="376200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4"/>
          <p:cNvPicPr preferRelativeResize="0"/>
          <p:nvPr/>
        </p:nvPicPr>
        <p:blipFill>
          <a:blip r:embed="rId6">
            <a:alphaModFix amt="44000"/>
          </a:blip>
          <a:stretch>
            <a:fillRect/>
          </a:stretch>
        </p:blipFill>
        <p:spPr>
          <a:xfrm>
            <a:off x="6114055" y="2903763"/>
            <a:ext cx="376200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4"/>
          <p:cNvPicPr preferRelativeResize="0"/>
          <p:nvPr/>
        </p:nvPicPr>
        <p:blipFill>
          <a:blip r:embed="rId6">
            <a:alphaModFix amt="44000"/>
          </a:blip>
          <a:stretch>
            <a:fillRect/>
          </a:stretch>
        </p:blipFill>
        <p:spPr>
          <a:xfrm>
            <a:off x="4989830" y="970613"/>
            <a:ext cx="376200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7175" y="1124662"/>
            <a:ext cx="236074" cy="2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4"/>
          <p:cNvSpPr txBox="1"/>
          <p:nvPr/>
        </p:nvSpPr>
        <p:spPr>
          <a:xfrm>
            <a:off x="5226575" y="1061500"/>
            <a:ext cx="1605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District Head Quarters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7360175" y="1061500"/>
            <a:ext cx="1605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Top 10 Block Cases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773825" y="2156188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Lato"/>
                <a:ea typeface="Lato"/>
                <a:cs typeface="Lato"/>
                <a:sym typeface="Lato"/>
              </a:rPr>
              <a:t>Block Cases By Region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Recommendations</a:t>
            </a:r>
            <a:endParaRPr/>
          </a:p>
        </p:txBody>
      </p:sp>
      <p:sp>
        <p:nvSpPr>
          <p:cNvPr id="263" name="Google Shape;263;p25"/>
          <p:cNvSpPr txBox="1">
            <a:spLocks noGrp="1"/>
          </p:cNvSpPr>
          <p:nvPr>
            <p:ph type="body" idx="1"/>
          </p:nvPr>
        </p:nvSpPr>
        <p:spPr>
          <a:xfrm>
            <a:off x="495175" y="2157925"/>
            <a:ext cx="26973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/>
              <a:t>Comprehensive Prevention</a:t>
            </a:r>
            <a:endParaRPr sz="94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4403100" y="4835700"/>
            <a:ext cx="474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Source: </a:t>
            </a:r>
            <a:r>
              <a:rPr lang="en" sz="800" i="1" u="sng">
                <a:solidFill>
                  <a:schemeClr val="hlink"/>
                </a:solidFill>
                <a:hlinkClick r:id="rId3"/>
              </a:rPr>
              <a:t>https://www.americashealthrankings.org/explore/annual/measure/Crime/state/NC</a:t>
            </a:r>
            <a:endParaRPr sz="800" i="1"/>
          </a:p>
        </p:txBody>
      </p:sp>
      <p:sp>
        <p:nvSpPr>
          <p:cNvPr id="265" name="Google Shape;265;p25"/>
          <p:cNvSpPr txBox="1"/>
          <p:nvPr/>
        </p:nvSpPr>
        <p:spPr>
          <a:xfrm>
            <a:off x="368875" y="3264900"/>
            <a:ext cx="2949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the Data to </a:t>
            </a: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predict future crimes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Coordinate between Regional branches to </a:t>
            </a: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reach the site ASAP.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1"/>
          </p:nvPr>
        </p:nvSpPr>
        <p:spPr>
          <a:xfrm>
            <a:off x="3238375" y="2157925"/>
            <a:ext cx="26973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/>
              <a:t>Data Integrity</a:t>
            </a:r>
            <a:endParaRPr sz="94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3112075" y="3264900"/>
            <a:ext cx="2949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Ensure </a:t>
            </a: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fields are consistent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Keep a </a:t>
            </a: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data dictionary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to understand different features.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25"/>
          <p:cNvSpPr txBox="1">
            <a:spLocks noGrp="1"/>
          </p:cNvSpPr>
          <p:nvPr>
            <p:ph type="body" idx="1"/>
          </p:nvPr>
        </p:nvSpPr>
        <p:spPr>
          <a:xfrm>
            <a:off x="6107875" y="2157913"/>
            <a:ext cx="26973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/>
              <a:t>Public Transparency</a:t>
            </a:r>
            <a:endParaRPr sz="94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5981575" y="3264888"/>
            <a:ext cx="2949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Keep the </a:t>
            </a: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public informed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with the status of cases.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Market the available Data to keep the </a:t>
            </a: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public engaged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with </a:t>
            </a: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prevention plans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hotspots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/>
          <p:nvPr/>
        </p:nvSpPr>
        <p:spPr>
          <a:xfrm>
            <a:off x="224025" y="2153575"/>
            <a:ext cx="3162900" cy="249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Foreword: Machine Learning Approach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1268575" y="2222950"/>
            <a:ext cx="1153800" cy="105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DateTime Components</a:t>
            </a:r>
            <a:endParaRPr sz="1100"/>
          </a:p>
        </p:txBody>
      </p:sp>
      <p:sp>
        <p:nvSpPr>
          <p:cNvPr id="277" name="Google Shape;277;p26"/>
          <p:cNvSpPr/>
          <p:nvPr/>
        </p:nvSpPr>
        <p:spPr>
          <a:xfrm>
            <a:off x="352000" y="3079500"/>
            <a:ext cx="1153800" cy="105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Longitude and Latitude Interactions</a:t>
            </a:r>
            <a:endParaRPr sz="1200"/>
          </a:p>
        </p:txBody>
      </p:sp>
      <p:sp>
        <p:nvSpPr>
          <p:cNvPr id="278" name="Google Shape;278;p26"/>
          <p:cNvSpPr/>
          <p:nvPr/>
        </p:nvSpPr>
        <p:spPr>
          <a:xfrm>
            <a:off x="1841975" y="3158575"/>
            <a:ext cx="1374300" cy="105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Travel Time</a:t>
            </a:r>
            <a:endParaRPr sz="1300"/>
          </a:p>
        </p:txBody>
      </p:sp>
      <p:sp>
        <p:nvSpPr>
          <p:cNvPr id="279" name="Google Shape;279;p26"/>
          <p:cNvSpPr/>
          <p:nvPr/>
        </p:nvSpPr>
        <p:spPr>
          <a:xfrm rot="5400000">
            <a:off x="3307225" y="3281575"/>
            <a:ext cx="760500" cy="239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6"/>
          <p:cNvSpPr/>
          <p:nvPr/>
        </p:nvSpPr>
        <p:spPr>
          <a:xfrm rot="5400000">
            <a:off x="6117375" y="3281575"/>
            <a:ext cx="760500" cy="239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1" name="Google Shape;2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187" y="2748250"/>
            <a:ext cx="1306051" cy="130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775" y="2714150"/>
            <a:ext cx="1374250" cy="13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6"/>
          <p:cNvSpPr txBox="1"/>
          <p:nvPr/>
        </p:nvSpPr>
        <p:spPr>
          <a:xfrm>
            <a:off x="798325" y="4648975"/>
            <a:ext cx="20943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Lato"/>
                <a:ea typeface="Lato"/>
                <a:cs typeface="Lato"/>
                <a:sym typeface="Lato"/>
              </a:rPr>
              <a:t>100k+ Total Features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4400562" y="4130700"/>
            <a:ext cx="12033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Lato"/>
                <a:ea typeface="Lato"/>
                <a:cs typeface="Lato"/>
                <a:sym typeface="Lato"/>
              </a:rPr>
              <a:t>Classification Model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Lato"/>
                <a:ea typeface="Lato"/>
                <a:cs typeface="Lato"/>
                <a:sym typeface="Lato"/>
              </a:rPr>
              <a:t>(XGBoost)</a:t>
            </a:r>
            <a:endParaRPr sz="1000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6891700" y="4130700"/>
            <a:ext cx="1904400" cy="9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GOAL: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Homicide Prevention with high Accuracy and Recall.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Background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Executive Summary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Analysis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Exploratory Data Analysis (EDA)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Key Results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Recommendations for Improvement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Foreword: Machine Learning Approach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FBI Implementation: </a:t>
            </a:r>
            <a:r>
              <a:rPr lang="en" sz="1600"/>
              <a:t>Suggested a shift in Reporting Systems.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 b="1"/>
              <a:t>Past</a:t>
            </a:r>
            <a:r>
              <a:rPr lang="en" sz="1600"/>
              <a:t>: </a:t>
            </a:r>
            <a:r>
              <a:rPr lang="en" sz="1600" u="sng"/>
              <a:t>Summary Reporting System</a:t>
            </a:r>
            <a:r>
              <a:rPr lang="en" sz="1600" i="1"/>
              <a:t> (</a:t>
            </a:r>
            <a:r>
              <a:rPr lang="en" sz="1600" b="1" i="1"/>
              <a:t>SRS</a:t>
            </a:r>
            <a:r>
              <a:rPr lang="en" sz="1600" i="1"/>
              <a:t>) = </a:t>
            </a:r>
            <a:r>
              <a:rPr lang="en" sz="1600"/>
              <a:t>An </a:t>
            </a:r>
            <a:r>
              <a:rPr lang="en" sz="1600" i="1"/>
              <a:t>aggregate monthly tally</a:t>
            </a:r>
            <a:r>
              <a:rPr lang="en" sz="1600"/>
              <a:t> of crimes.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b="1"/>
              <a:t>Current</a:t>
            </a:r>
            <a:r>
              <a:rPr lang="en" sz="1600"/>
              <a:t>: </a:t>
            </a:r>
            <a:r>
              <a:rPr lang="en" sz="1600" u="sng"/>
              <a:t>National Incident-Based Reporting System</a:t>
            </a:r>
            <a:r>
              <a:rPr lang="en" sz="1600" i="1"/>
              <a:t> (</a:t>
            </a:r>
            <a:r>
              <a:rPr lang="en" sz="1600" b="1" i="1"/>
              <a:t>NIBRS</a:t>
            </a:r>
            <a:r>
              <a:rPr lang="en" sz="1600" i="1"/>
              <a:t>) </a:t>
            </a:r>
            <a:r>
              <a:rPr lang="en" sz="1600"/>
              <a:t> = </a:t>
            </a:r>
            <a:r>
              <a:rPr lang="en" sz="1600" i="1"/>
              <a:t>Detailed</a:t>
            </a:r>
            <a:r>
              <a:rPr lang="en" sz="1600"/>
              <a:t> context to incidents such as location and time of day.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FBI’s </a:t>
            </a:r>
            <a:r>
              <a:rPr lang="en" sz="1600" i="1"/>
              <a:t>Uniform Crime Reporting (</a:t>
            </a:r>
            <a:r>
              <a:rPr lang="en" sz="1600" b="1" i="1"/>
              <a:t>UCR</a:t>
            </a:r>
            <a:r>
              <a:rPr lang="en" sz="1600" i="1"/>
              <a:t>) </a:t>
            </a:r>
            <a:r>
              <a:rPr lang="en" sz="1600"/>
              <a:t>has officially </a:t>
            </a:r>
            <a:r>
              <a:rPr lang="en" sz="1600" b="1"/>
              <a:t>retired the SRS (01-01-2021)</a:t>
            </a:r>
            <a:r>
              <a:rPr lang="en" sz="1600"/>
              <a:t> and is </a:t>
            </a:r>
            <a:r>
              <a:rPr lang="en" sz="1600" b="1">
                <a:solidFill>
                  <a:srgbClr val="CC0000"/>
                </a:solidFill>
              </a:rPr>
              <a:t>encouraging</a:t>
            </a:r>
            <a:r>
              <a:rPr lang="en" sz="1600"/>
              <a:t> and assisting agencies </a:t>
            </a:r>
            <a:r>
              <a:rPr lang="en" sz="1600" b="1">
                <a:solidFill>
                  <a:srgbClr val="CC0000"/>
                </a:solidFill>
              </a:rPr>
              <a:t>to</a:t>
            </a:r>
            <a:r>
              <a:rPr lang="en" sz="1600"/>
              <a:t> </a:t>
            </a:r>
            <a:r>
              <a:rPr lang="en" sz="1600" b="1">
                <a:solidFill>
                  <a:srgbClr val="CC0000"/>
                </a:solidFill>
              </a:rPr>
              <a:t>make the switch to NIBRS</a:t>
            </a:r>
            <a:r>
              <a:rPr lang="en" sz="1600"/>
              <a:t> 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Background (½)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5889119" y="4845325"/>
            <a:ext cx="32301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" sz="800" i="1" u="sng">
                <a:solidFill>
                  <a:schemeClr val="hlink"/>
                </a:solidFill>
                <a:hlinkClick r:id="rId3"/>
              </a:rPr>
              <a:t>https://www.fbi.gov/services/cjis/ucr/nibrs</a:t>
            </a:r>
            <a:endParaRPr sz="800" i="1">
              <a:solidFill>
                <a:srgbClr val="000000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Cost of Violent Crime is </a:t>
            </a:r>
            <a:r>
              <a:rPr lang="en" sz="1600"/>
              <a:t>received by Health Care Systems for :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Security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Safety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Prevention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Background (2/2)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4886850" y="4845325"/>
            <a:ext cx="42324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" sz="800" i="1" u="sng">
                <a:solidFill>
                  <a:schemeClr val="hlink"/>
                </a:solidFill>
                <a:hlinkClick r:id="rId3"/>
              </a:rPr>
              <a:t>https://www.americashealthrankings.org/explore/annual/measure/Crime/state/NC</a:t>
            </a:r>
            <a:endParaRPr sz="800" i="1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i="1"/>
          </a:p>
        </p:txBody>
      </p:sp>
      <p:sp>
        <p:nvSpPr>
          <p:cNvPr id="108" name="Google Shape;108;p16"/>
          <p:cNvSpPr txBox="1"/>
          <p:nvPr/>
        </p:nvSpPr>
        <p:spPr>
          <a:xfrm>
            <a:off x="735770" y="3417650"/>
            <a:ext cx="1811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$9M</a:t>
            </a:r>
            <a:endParaRPr sz="39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89470" y="4079766"/>
            <a:ext cx="1703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latin typeface="Lato"/>
                <a:ea typeface="Lato"/>
                <a:cs typeface="Lato"/>
                <a:sym typeface="Lato"/>
              </a:rPr>
              <a:t>Per homicide</a:t>
            </a:r>
            <a:endParaRPr sz="1100"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760343" y="3417650"/>
            <a:ext cx="1811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$241K</a:t>
            </a:r>
            <a:endParaRPr sz="39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814043" y="4079766"/>
            <a:ext cx="1703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latin typeface="Lato"/>
                <a:ea typeface="Lato"/>
                <a:cs typeface="Lato"/>
                <a:sym typeface="Lato"/>
              </a:rPr>
              <a:t>Per rape or sexual assualt</a:t>
            </a:r>
            <a:endParaRPr sz="1100"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784916" y="3417650"/>
            <a:ext cx="1811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$107K</a:t>
            </a:r>
            <a:endParaRPr sz="39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838616" y="4079766"/>
            <a:ext cx="1703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latin typeface="Lato"/>
                <a:ea typeface="Lato"/>
                <a:cs typeface="Lato"/>
                <a:sym typeface="Lato"/>
              </a:rPr>
              <a:t>Per aggravated assault</a:t>
            </a:r>
            <a:endParaRPr sz="1100"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6809489" y="3417650"/>
            <a:ext cx="1811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$42K</a:t>
            </a:r>
            <a:endParaRPr sz="39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863189" y="4079766"/>
            <a:ext cx="1703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latin typeface="Lato"/>
                <a:ea typeface="Lato"/>
                <a:cs typeface="Lato"/>
                <a:sym typeface="Lato"/>
              </a:rPr>
              <a:t>Per robbery</a:t>
            </a:r>
            <a:endParaRPr sz="1100" b="1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Executive Summary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Char char="+"/>
            </a:pPr>
            <a:r>
              <a:rPr lang="en" sz="1600" b="1">
                <a:solidFill>
                  <a:srgbClr val="6AA84F"/>
                </a:solidFill>
              </a:rPr>
              <a:t>Opportunity for Analysis</a:t>
            </a:r>
            <a:endParaRPr sz="1600" b="1">
              <a:solidFill>
                <a:srgbClr val="6AA84F"/>
              </a:solidFill>
            </a:endParaRPr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+"/>
            </a:pPr>
            <a:r>
              <a:rPr lang="en" sz="1600">
                <a:solidFill>
                  <a:srgbClr val="434343"/>
                </a:solidFill>
              </a:rPr>
              <a:t>Seasonal Trends</a:t>
            </a:r>
            <a:endParaRPr sz="1600">
              <a:solidFill>
                <a:srgbClr val="434343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Char char="-"/>
            </a:pPr>
            <a:r>
              <a:rPr lang="en" sz="1600" b="1">
                <a:solidFill>
                  <a:srgbClr val="CC0000"/>
                </a:solidFill>
              </a:rPr>
              <a:t>Inconsistent Reporting</a:t>
            </a:r>
            <a:endParaRPr sz="1600" b="1">
              <a:solidFill>
                <a:srgbClr val="CC0000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Datetime transformations (Days)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Char char="-"/>
            </a:pPr>
            <a:r>
              <a:rPr lang="en" sz="1600" b="1">
                <a:solidFill>
                  <a:srgbClr val="CC0000"/>
                </a:solidFill>
              </a:rPr>
              <a:t>Organization/ Clarity</a:t>
            </a:r>
            <a:endParaRPr sz="1600" b="1">
              <a:solidFill>
                <a:srgbClr val="CC0000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" sz="1600">
                <a:solidFill>
                  <a:srgbClr val="434343"/>
                </a:solidFill>
              </a:rPr>
              <a:t>Cases can violate &gt;1 Crime Code </a:t>
            </a:r>
            <a:endParaRPr sz="1600">
              <a:solidFill>
                <a:srgbClr val="434343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" sz="1600">
                <a:solidFill>
                  <a:srgbClr val="434343"/>
                </a:solidFill>
              </a:rPr>
              <a:t>District based reporting</a:t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800" y="1467400"/>
            <a:ext cx="2853900" cy="328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839400" y="1410900"/>
            <a:ext cx="73638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002060"/>
                </a:solidFill>
                <a:latin typeface="Raleway"/>
                <a:ea typeface="Raleway"/>
                <a:cs typeface="Raleway"/>
                <a:sym typeface="Raleway"/>
              </a:rPr>
              <a:t>EDA – Exploratory Data Analysis</a:t>
            </a:r>
            <a:endParaRPr sz="2600" b="1">
              <a:solidFill>
                <a:srgbClr val="0020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863700" y="1996938"/>
            <a:ext cx="73152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8"/>
          <p:cNvGrpSpPr/>
          <p:nvPr/>
        </p:nvGrpSpPr>
        <p:grpSpPr>
          <a:xfrm>
            <a:off x="862484" y="1893850"/>
            <a:ext cx="7294800" cy="53775"/>
            <a:chOff x="247" y="716"/>
            <a:chExt cx="2400" cy="59"/>
          </a:xfrm>
        </p:grpSpPr>
        <p:cxnSp>
          <p:nvCxnSpPr>
            <p:cNvPr id="130" name="Google Shape;130;p18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w="12700" cap="rnd" cmpd="sng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" name="Google Shape;131;p18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72000" tIns="0" rIns="72000" bIns="0" anchor="b" anchorCtr="1">
              <a:noAutofit/>
            </a:bodyPr>
            <a:lstStyle/>
            <a:p>
              <a:pPr marL="0" marR="0" lvl="0" indent="0" algn="ct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8"/>
          <p:cNvSpPr/>
          <p:nvPr/>
        </p:nvSpPr>
        <p:spPr>
          <a:xfrm>
            <a:off x="3537480" y="4845325"/>
            <a:ext cx="5581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" sz="800" i="1" u="sng">
                <a:solidFill>
                  <a:schemeClr val="hlink"/>
                </a:solidFill>
                <a:hlinkClick r:id="rId3"/>
              </a:rPr>
              <a:t>https://github.com/siddley1001/NCState_Datathon21/blob/master/state_datathon_police.ipynb</a:t>
            </a:r>
            <a:endParaRPr sz="800" i="1">
              <a:solidFill>
                <a:srgbClr val="000000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i="1"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862484" y="4332275"/>
            <a:ext cx="7294800" cy="53775"/>
            <a:chOff x="247" y="716"/>
            <a:chExt cx="2400" cy="59"/>
          </a:xfrm>
        </p:grpSpPr>
        <p:cxnSp>
          <p:nvCxnSpPr>
            <p:cNvPr id="134" name="Google Shape;134;p18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w="12700" cap="rnd" cmpd="sng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18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72000" tIns="0" rIns="72000" bIns="0" anchor="b" anchorCtr="1">
              <a:noAutofit/>
            </a:bodyPr>
            <a:lstStyle/>
            <a:p>
              <a:pPr marL="0" marR="0" lvl="0" indent="0" algn="ct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925" y="1996944"/>
            <a:ext cx="7947467" cy="2335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839400" y="1410900"/>
            <a:ext cx="73638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002060"/>
                </a:solidFill>
                <a:latin typeface="Raleway"/>
                <a:ea typeface="Raleway"/>
                <a:cs typeface="Raleway"/>
                <a:sym typeface="Raleway"/>
              </a:rPr>
              <a:t>EDA – Exploratory Data Analysis</a:t>
            </a:r>
            <a:endParaRPr sz="2600" b="1">
              <a:solidFill>
                <a:srgbClr val="0020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863700" y="1996938"/>
            <a:ext cx="73152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862484" y="1893850"/>
            <a:ext cx="7294800" cy="53775"/>
            <a:chOff x="247" y="716"/>
            <a:chExt cx="2400" cy="59"/>
          </a:xfrm>
        </p:grpSpPr>
        <p:cxnSp>
          <p:nvCxnSpPr>
            <p:cNvPr id="144" name="Google Shape;144;p19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w="12700" cap="rnd" cmpd="sng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5" name="Google Shape;145;p19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72000" tIns="0" rIns="72000" bIns="0" anchor="b" anchorCtr="1">
              <a:noAutofit/>
            </a:bodyPr>
            <a:lstStyle/>
            <a:p>
              <a:pPr marL="0" marR="0" lvl="0" indent="0" algn="ct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19"/>
          <p:cNvSpPr/>
          <p:nvPr/>
        </p:nvSpPr>
        <p:spPr>
          <a:xfrm>
            <a:off x="3593055" y="4845325"/>
            <a:ext cx="55263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Source: </a:t>
            </a:r>
            <a:r>
              <a:rPr lang="en" sz="800" i="1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https://github.com/siddley1001/NCState_Datathon21/blob/master/state_datathon_police.ipynb</a:t>
            </a:r>
            <a:endParaRPr sz="800" i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i="1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i="1"/>
          </a:p>
        </p:txBody>
      </p:sp>
      <p:grpSp>
        <p:nvGrpSpPr>
          <p:cNvPr id="147" name="Google Shape;147;p19"/>
          <p:cNvGrpSpPr/>
          <p:nvPr/>
        </p:nvGrpSpPr>
        <p:grpSpPr>
          <a:xfrm>
            <a:off x="862484" y="4332275"/>
            <a:ext cx="7294800" cy="53775"/>
            <a:chOff x="247" y="716"/>
            <a:chExt cx="2400" cy="59"/>
          </a:xfrm>
        </p:grpSpPr>
        <p:cxnSp>
          <p:nvCxnSpPr>
            <p:cNvPr id="148" name="Google Shape;148;p19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w="12700" cap="rnd" cmpd="sng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" name="Google Shape;149;p19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72000" tIns="0" rIns="72000" bIns="0" anchor="b" anchorCtr="1">
              <a:noAutofit/>
            </a:bodyPr>
            <a:lstStyle/>
            <a:p>
              <a:pPr marL="0" marR="0" lvl="0" indent="0" algn="ct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225" y="1979084"/>
            <a:ext cx="7882128" cy="237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839400" y="1410900"/>
            <a:ext cx="73638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002060"/>
                </a:solidFill>
                <a:latin typeface="Raleway"/>
                <a:ea typeface="Raleway"/>
                <a:cs typeface="Raleway"/>
                <a:sym typeface="Raleway"/>
              </a:rPr>
              <a:t>EDA – Exploratory Data Analysis</a:t>
            </a:r>
            <a:endParaRPr sz="2600" b="1">
              <a:solidFill>
                <a:srgbClr val="0020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862475" y="2098675"/>
            <a:ext cx="7551900" cy="2668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20"/>
          <p:cNvGrpSpPr/>
          <p:nvPr/>
        </p:nvGrpSpPr>
        <p:grpSpPr>
          <a:xfrm>
            <a:off x="862484" y="1893850"/>
            <a:ext cx="7294800" cy="53775"/>
            <a:chOff x="247" y="716"/>
            <a:chExt cx="2400" cy="59"/>
          </a:xfrm>
        </p:grpSpPr>
        <p:cxnSp>
          <p:nvCxnSpPr>
            <p:cNvPr id="158" name="Google Shape;158;p20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w="12700" cap="rnd" cmpd="sng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" name="Google Shape;159;p20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72000" tIns="0" rIns="72000" bIns="0" anchor="b" anchorCtr="1">
              <a:noAutofit/>
            </a:bodyPr>
            <a:lstStyle/>
            <a:p>
              <a:pPr marL="0" marR="0" lvl="0" indent="0" algn="ct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20"/>
          <p:cNvSpPr/>
          <p:nvPr/>
        </p:nvSpPr>
        <p:spPr>
          <a:xfrm>
            <a:off x="4267803" y="4918225"/>
            <a:ext cx="48762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Source: </a:t>
            </a:r>
            <a:r>
              <a:rPr lang="en" sz="800" i="1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https://github.com/siddley1001/NCState_Datathon21/blob/master/state_datathon_police.ipynb</a:t>
            </a:r>
            <a:endParaRPr sz="800" i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i="1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i="1"/>
          </a:p>
        </p:txBody>
      </p:sp>
      <p:grpSp>
        <p:nvGrpSpPr>
          <p:cNvPr id="161" name="Google Shape;161;p20"/>
          <p:cNvGrpSpPr/>
          <p:nvPr/>
        </p:nvGrpSpPr>
        <p:grpSpPr>
          <a:xfrm>
            <a:off x="862484" y="4865675"/>
            <a:ext cx="7294800" cy="53775"/>
            <a:chOff x="247" y="716"/>
            <a:chExt cx="2400" cy="59"/>
          </a:xfrm>
        </p:grpSpPr>
        <p:cxnSp>
          <p:nvCxnSpPr>
            <p:cNvPr id="162" name="Google Shape;162;p20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w="12700" cap="rnd" cmpd="sng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" name="Google Shape;163;p20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72000" tIns="0" rIns="72000" bIns="0" anchor="b" anchorCtr="1">
              <a:noAutofit/>
            </a:bodyPr>
            <a:lstStyle/>
            <a:p>
              <a:pPr marL="0" marR="0" lvl="0" indent="0" algn="ct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750" y="1992738"/>
            <a:ext cx="7653529" cy="2880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839400" y="1410900"/>
            <a:ext cx="73638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002060"/>
                </a:solidFill>
                <a:latin typeface="Raleway"/>
                <a:ea typeface="Raleway"/>
                <a:cs typeface="Raleway"/>
                <a:sym typeface="Raleway"/>
              </a:rPr>
              <a:t>EDA – Exploratory Data Analysis</a:t>
            </a:r>
            <a:endParaRPr sz="2600" b="1">
              <a:solidFill>
                <a:srgbClr val="00206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863700" y="1996938"/>
            <a:ext cx="73152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862484" y="1893850"/>
            <a:ext cx="7294800" cy="53775"/>
            <a:chOff x="247" y="716"/>
            <a:chExt cx="2400" cy="59"/>
          </a:xfrm>
        </p:grpSpPr>
        <p:cxnSp>
          <p:nvCxnSpPr>
            <p:cNvPr id="172" name="Google Shape;172;p21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w="12700" cap="rnd" cmpd="sng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Google Shape;173;p21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72000" tIns="0" rIns="72000" bIns="0" anchor="b" anchorCtr="1">
              <a:noAutofit/>
            </a:bodyPr>
            <a:lstStyle/>
            <a:p>
              <a:pPr marL="0" marR="0" lvl="0" indent="0" algn="ct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1"/>
          <p:cNvSpPr/>
          <p:nvPr/>
        </p:nvSpPr>
        <p:spPr>
          <a:xfrm>
            <a:off x="3823229" y="4845325"/>
            <a:ext cx="52959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Source: </a:t>
            </a:r>
            <a:r>
              <a:rPr lang="en" sz="800" i="1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https://github.com/siddley1001/NCState_Datathon21/blob/master/state_datathon_police.ipynb</a:t>
            </a:r>
            <a:endParaRPr sz="800" i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i="1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i="1"/>
          </a:p>
        </p:txBody>
      </p:sp>
      <p:grpSp>
        <p:nvGrpSpPr>
          <p:cNvPr id="175" name="Google Shape;175;p21"/>
          <p:cNvGrpSpPr/>
          <p:nvPr/>
        </p:nvGrpSpPr>
        <p:grpSpPr>
          <a:xfrm>
            <a:off x="862484" y="4332275"/>
            <a:ext cx="7294800" cy="53775"/>
            <a:chOff x="247" y="716"/>
            <a:chExt cx="2400" cy="59"/>
          </a:xfrm>
        </p:grpSpPr>
        <p:cxnSp>
          <p:nvCxnSpPr>
            <p:cNvPr id="176" name="Google Shape;176;p21"/>
            <p:cNvCxnSpPr/>
            <p:nvPr/>
          </p:nvCxnSpPr>
          <p:spPr>
            <a:xfrm>
              <a:off x="247" y="775"/>
              <a:ext cx="2400" cy="0"/>
            </a:xfrm>
            <a:prstGeom prst="straightConnector1">
              <a:avLst/>
            </a:prstGeom>
            <a:noFill/>
            <a:ln w="12700" cap="rnd" cmpd="sng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7" name="Google Shape;177;p21"/>
            <p:cNvSpPr/>
            <p:nvPr/>
          </p:nvSpPr>
          <p:spPr>
            <a:xfrm>
              <a:off x="1040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72000" tIns="0" rIns="72000" bIns="0" anchor="b" anchorCtr="1">
              <a:noAutofit/>
            </a:bodyPr>
            <a:lstStyle/>
            <a:p>
              <a:pPr marL="0" marR="0" lvl="0" indent="0" algn="ct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EDA 1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463" y="1996950"/>
            <a:ext cx="7879075" cy="22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Macintosh PowerPoint</Application>
  <PresentationFormat>On-screen Show (16:9)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Lato</vt:lpstr>
      <vt:lpstr>Arial</vt:lpstr>
      <vt:lpstr>Raleway</vt:lpstr>
      <vt:lpstr>Streamline</vt:lpstr>
      <vt:lpstr>Exploring the Raleigh Police Department’s NIBRS data (2014-2021)</vt:lpstr>
      <vt:lpstr>Agenda</vt:lpstr>
      <vt:lpstr>1. Background (½)</vt:lpstr>
      <vt:lpstr>1. Background (2/2)</vt:lpstr>
      <vt:lpstr>2. 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Recommendations</vt:lpstr>
      <vt:lpstr>Foreword: Machine Learning Approach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Raleigh Police Department’s NIBRS data (2014-2021)</dc:title>
  <cp:lastModifiedBy>Vanam, Sid</cp:lastModifiedBy>
  <cp:revision>2</cp:revision>
  <dcterms:modified xsi:type="dcterms:W3CDTF">2021-05-05T19:42:17Z</dcterms:modified>
</cp:coreProperties>
</file>