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BF7CD4-A2DD-4E84-A6B7-50462621C6E4}">
  <a:tblStyle styleId="{56BF7CD4-A2DD-4E84-A6B7-50462621C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421efdb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421efdb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9421efd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9421efd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9421efdb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9421efdb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NW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SW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Downtown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North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7 - 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8 - Downtown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9 - 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 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9421efd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9421efd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this travel Time as a Field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0fe95397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0fe95397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fe95397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fe95397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fe95397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fe95397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421efd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9421efd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421efd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9421efd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9421efd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9421efd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421efdb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421efdb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9421efdb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9421efdb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fe95397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fe95397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siddley1001/NCState_Datathon21/blob/master/state_datathon_police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aleighnc.gov/safety/content/Police/Articles/PoliceDistricts.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mericashealthrankings.org/explore/annual/measure/Crime/state/N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bi.gov/services/cjis/ucr/nib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mericashealthrankings.org/explore/annual/measure/Crime/state/N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iddley1001/NCState_Datathon21/blob/master/state_datathon_police.ipynb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</a:t>
            </a:r>
            <a:r>
              <a:rPr lang="en">
                <a:solidFill>
                  <a:srgbClr val="CC0000"/>
                </a:solidFill>
              </a:rPr>
              <a:t>Raleigh Police Department’s</a:t>
            </a:r>
            <a:r>
              <a:rPr lang="en"/>
              <a:t> NIBRS data (2014-2021)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3427" y="3858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Siddhartha Vanam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NC State Datathon</a:t>
            </a:r>
            <a:endParaRPr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03.21.21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2595550" y="1947625"/>
            <a:ext cx="3672300" cy="314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86" name="Google Shape;186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 rot="5400000">
            <a:off x="1049138" y="3498937"/>
            <a:ext cx="3093500" cy="53775"/>
            <a:chOff x="247" y="716"/>
            <a:chExt cx="2400" cy="59"/>
          </a:xfrm>
        </p:grpSpPr>
        <p:cxnSp>
          <p:nvCxnSpPr>
            <p:cNvPr id="189" name="Google Shape;189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475" y="1968100"/>
            <a:ext cx="3672351" cy="31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4113750" y="4845325"/>
            <a:ext cx="5082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93" name="Google Shape;193;p22"/>
          <p:cNvGrpSpPr/>
          <p:nvPr/>
        </p:nvGrpSpPr>
        <p:grpSpPr>
          <a:xfrm rot="5400000">
            <a:off x="4779350" y="3495350"/>
            <a:ext cx="3100675" cy="53775"/>
            <a:chOff x="247" y="716"/>
            <a:chExt cx="2400" cy="59"/>
          </a:xfrm>
        </p:grpSpPr>
        <p:cxnSp>
          <p:nvCxnSpPr>
            <p:cNvPr id="194" name="Google Shape;194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2"/>
          <p:cNvGrpSpPr/>
          <p:nvPr/>
        </p:nvGrpSpPr>
        <p:grpSpPr>
          <a:xfrm>
            <a:off x="2569003" y="5018800"/>
            <a:ext cx="3733800" cy="53775"/>
            <a:chOff x="247" y="716"/>
            <a:chExt cx="2400" cy="59"/>
          </a:xfrm>
        </p:grpSpPr>
        <p:cxnSp>
          <p:nvCxnSpPr>
            <p:cNvPr id="197" name="Google Shape;197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3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206" name="Google Shape;206;p23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23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3"/>
          <p:cNvSpPr/>
          <p:nvPr/>
        </p:nvSpPr>
        <p:spPr>
          <a:xfrm>
            <a:off x="4029604" y="4845325"/>
            <a:ext cx="5089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210" name="Google Shape;210;p23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23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13" y="1996958"/>
            <a:ext cx="788213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252875" y="1410900"/>
            <a:ext cx="412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1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18" name="Google Shape;218;p24"/>
          <p:cNvGrpSpPr/>
          <p:nvPr/>
        </p:nvGrpSpPr>
        <p:grpSpPr>
          <a:xfrm>
            <a:off x="252879" y="1893850"/>
            <a:ext cx="4121725" cy="53775"/>
            <a:chOff x="247" y="716"/>
            <a:chExt cx="2400" cy="59"/>
          </a:xfrm>
        </p:grpSpPr>
        <p:cxnSp>
          <p:nvCxnSpPr>
            <p:cNvPr id="219" name="Google Shape;219;p24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" name="Google Shape;220;p24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24"/>
          <p:cNvSpPr/>
          <p:nvPr/>
        </p:nvSpPr>
        <p:spPr>
          <a:xfrm>
            <a:off x="4698350" y="4845325"/>
            <a:ext cx="4420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https://raleighnc.gov/safety/content/Police/Articles/PoliceDistricts.html</a:t>
            </a:r>
            <a:endParaRPr i="1" sz="800">
              <a:solidFill>
                <a:srgbClr val="00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50" y="276249"/>
            <a:ext cx="4327925" cy="436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4"/>
          <p:cNvGrpSpPr/>
          <p:nvPr/>
        </p:nvGrpSpPr>
        <p:grpSpPr>
          <a:xfrm>
            <a:off x="252879" y="4637050"/>
            <a:ext cx="4121725" cy="53775"/>
            <a:chOff x="247" y="716"/>
            <a:chExt cx="2400" cy="59"/>
          </a:xfrm>
        </p:grpSpPr>
        <p:cxnSp>
          <p:nvCxnSpPr>
            <p:cNvPr id="224" name="Google Shape;224;p24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5" name="Google Shape;225;p24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700" y="1686000"/>
            <a:ext cx="236075" cy="2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1700" y="3547850"/>
            <a:ext cx="236074" cy="2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575" y="2998725"/>
            <a:ext cx="236074" cy="2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550" y="3234800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5662725" y="17811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653325" y="36099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7383075" y="306610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6779663" y="312455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575" y="25415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6983950" y="26451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5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575" y="21914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7364963" y="2285038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350" y="22382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7234738" y="2331838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7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375" y="32626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6818613" y="319090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300" y="29987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7329588" y="312455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213" y="2266087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/>
        </p:nvSpPr>
        <p:spPr>
          <a:xfrm>
            <a:off x="7312300" y="2377800"/>
            <a:ext cx="4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6" name="Google Shape;246;p24"/>
          <p:cNvGraphicFramePr/>
          <p:nvPr/>
        </p:nvGraphicFramePr>
        <p:xfrm>
          <a:off x="821075" y="25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{56BF7CD4-A2DD-4E84-A6B7-50462621C6E4}</a:tableStyleId>
              </a:tblPr>
              <a:tblGrid>
                <a:gridCol w="1492650"/>
                <a:gridCol w="1492650"/>
              </a:tblGrid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Downtown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7" name="Google Shape;247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720655" y="2343600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5930755" y="1947625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7023855" y="247146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818630" y="31042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635105" y="32439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114055" y="290376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4989830" y="9706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7175" y="11246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5226575" y="1061500"/>
            <a:ext cx="160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District Head Quarters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360175" y="1061500"/>
            <a:ext cx="160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Top 10 Block Cases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773825" y="2156188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Block Cases By Region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Recommendations</a:t>
            </a:r>
            <a:endParaRPr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495175" y="2157925"/>
            <a:ext cx="26973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Comprehensive Prevention</a:t>
            </a:r>
            <a:endParaRPr b="1" sz="9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4403100" y="4835700"/>
            <a:ext cx="474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https://www.americashealthrankings.org/explore/annual/measure/Crime/state/NC</a:t>
            </a:r>
            <a:endParaRPr i="1" sz="800"/>
          </a:p>
        </p:txBody>
      </p:sp>
      <p:sp>
        <p:nvSpPr>
          <p:cNvPr id="265" name="Google Shape;265;p25"/>
          <p:cNvSpPr txBox="1"/>
          <p:nvPr/>
        </p:nvSpPr>
        <p:spPr>
          <a:xfrm>
            <a:off x="368875" y="3264900"/>
            <a:ext cx="294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the Data to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predict future crimes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Coordinate between Regional branches to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reach the site ASAP.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3238375" y="2157925"/>
            <a:ext cx="26973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Data Integrity</a:t>
            </a:r>
            <a:endParaRPr b="1" sz="9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112075" y="3264900"/>
            <a:ext cx="294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Ensure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fields are consistent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Coordinate between Regional branches to reach the site ASAP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6107875" y="2157913"/>
            <a:ext cx="26973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Public Transparency</a:t>
            </a:r>
            <a:endParaRPr b="1" sz="9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5981575" y="3264888"/>
            <a:ext cx="294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Keep the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public informed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with the status of cases.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Market the available Data to keep the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public engaged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with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prevention plans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hotspots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224025" y="2153575"/>
            <a:ext cx="3162900" cy="2495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Foreword</a:t>
            </a:r>
            <a:r>
              <a:rPr lang="en"/>
              <a:t>: Machine Learning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268575" y="2222950"/>
            <a:ext cx="1153800" cy="105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DateTime Components</a:t>
            </a:r>
            <a:endParaRPr sz="1100"/>
          </a:p>
        </p:txBody>
      </p:sp>
      <p:sp>
        <p:nvSpPr>
          <p:cNvPr id="277" name="Google Shape;277;p26"/>
          <p:cNvSpPr/>
          <p:nvPr/>
        </p:nvSpPr>
        <p:spPr>
          <a:xfrm>
            <a:off x="352000" y="3079500"/>
            <a:ext cx="1153800" cy="105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Longitude and Latitude Interactions</a:t>
            </a:r>
            <a:endParaRPr sz="1200"/>
          </a:p>
        </p:txBody>
      </p:sp>
      <p:sp>
        <p:nvSpPr>
          <p:cNvPr id="278" name="Google Shape;278;p26"/>
          <p:cNvSpPr/>
          <p:nvPr/>
        </p:nvSpPr>
        <p:spPr>
          <a:xfrm>
            <a:off x="1841975" y="3158575"/>
            <a:ext cx="1374300" cy="105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Travel Time</a:t>
            </a:r>
            <a:endParaRPr sz="1300"/>
          </a:p>
        </p:txBody>
      </p:sp>
      <p:sp>
        <p:nvSpPr>
          <p:cNvPr id="279" name="Google Shape;279;p26"/>
          <p:cNvSpPr/>
          <p:nvPr/>
        </p:nvSpPr>
        <p:spPr>
          <a:xfrm rot="5400000">
            <a:off x="3307225" y="3281575"/>
            <a:ext cx="760500" cy="239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 rot="5400000">
            <a:off x="6117375" y="3281575"/>
            <a:ext cx="760500" cy="239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87" y="2748250"/>
            <a:ext cx="1306051" cy="130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775" y="2714150"/>
            <a:ext cx="1374250" cy="13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/>
        </p:nvSpPr>
        <p:spPr>
          <a:xfrm>
            <a:off x="798325" y="4648975"/>
            <a:ext cx="2094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100k+ Total Features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4400562" y="4130700"/>
            <a:ext cx="1203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Classification Model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(XGBoost)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6891700" y="4130700"/>
            <a:ext cx="1904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GOAL: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Homicide Prevention with high Accuracy and Recall.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Background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Executive Summary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Analysis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Exploratory Data Analysis (EDA)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Key Results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Recommendations for Improvement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Foreword: Machine Learning Approach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FBI Implementation: </a:t>
            </a:r>
            <a:r>
              <a:rPr lang="en" sz="1600"/>
              <a:t>Suggested a shift in Reporting Systems.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Past</a:t>
            </a:r>
            <a:r>
              <a:rPr lang="en" sz="1600"/>
              <a:t>: </a:t>
            </a:r>
            <a:r>
              <a:rPr lang="en" sz="1600" u="sng"/>
              <a:t>Summary Reporting System</a:t>
            </a:r>
            <a:r>
              <a:rPr i="1" lang="en" sz="1600"/>
              <a:t> (</a:t>
            </a:r>
            <a:r>
              <a:rPr b="1" i="1" lang="en" sz="1600"/>
              <a:t>SRS</a:t>
            </a:r>
            <a:r>
              <a:rPr i="1" lang="en" sz="1600"/>
              <a:t>) = </a:t>
            </a:r>
            <a:r>
              <a:rPr lang="en" sz="1600"/>
              <a:t>An </a:t>
            </a:r>
            <a:r>
              <a:rPr i="1" lang="en" sz="1600"/>
              <a:t>aggregate monthly tally</a:t>
            </a:r>
            <a:r>
              <a:rPr lang="en" sz="1600"/>
              <a:t> of crimes.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Current</a:t>
            </a:r>
            <a:r>
              <a:rPr lang="en" sz="1600"/>
              <a:t>: </a:t>
            </a:r>
            <a:r>
              <a:rPr lang="en" sz="1600" u="sng"/>
              <a:t>National Incident-Based Reporting System</a:t>
            </a:r>
            <a:r>
              <a:rPr i="1" lang="en" sz="1600"/>
              <a:t> (</a:t>
            </a:r>
            <a:r>
              <a:rPr b="1" i="1" lang="en" sz="1600"/>
              <a:t>NIBRS</a:t>
            </a:r>
            <a:r>
              <a:rPr i="1" lang="en" sz="1600"/>
              <a:t>) </a:t>
            </a:r>
            <a:r>
              <a:rPr lang="en" sz="1600"/>
              <a:t> = </a:t>
            </a:r>
            <a:r>
              <a:rPr i="1" lang="en" sz="1600"/>
              <a:t>Detailed</a:t>
            </a:r>
            <a:r>
              <a:rPr lang="en" sz="1600"/>
              <a:t> context to incidents such as location and time of day.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FBI’s </a:t>
            </a:r>
            <a:r>
              <a:rPr i="1" lang="en" sz="1600"/>
              <a:t>Uniform Crime Reporting (</a:t>
            </a:r>
            <a:r>
              <a:rPr b="1" i="1" lang="en" sz="1600"/>
              <a:t>UCR</a:t>
            </a:r>
            <a:r>
              <a:rPr i="1" lang="en" sz="1600"/>
              <a:t>) </a:t>
            </a:r>
            <a:r>
              <a:rPr lang="en" sz="1600"/>
              <a:t>has officially </a:t>
            </a:r>
            <a:r>
              <a:rPr b="1" lang="en" sz="1600"/>
              <a:t>retired the SRS (01-01-2021)</a:t>
            </a:r>
            <a:r>
              <a:rPr lang="en" sz="1600"/>
              <a:t> and is </a:t>
            </a:r>
            <a:r>
              <a:rPr b="1" lang="en" sz="1600">
                <a:solidFill>
                  <a:srgbClr val="CC0000"/>
                </a:solidFill>
              </a:rPr>
              <a:t>encouraging</a:t>
            </a:r>
            <a:r>
              <a:rPr lang="en" sz="1600"/>
              <a:t> and assisting agencies </a:t>
            </a:r>
            <a:r>
              <a:rPr b="1" lang="en" sz="1600">
                <a:solidFill>
                  <a:srgbClr val="CC0000"/>
                </a:solidFill>
              </a:rPr>
              <a:t>to</a:t>
            </a:r>
            <a:r>
              <a:rPr lang="en" sz="1600"/>
              <a:t> </a:t>
            </a:r>
            <a:r>
              <a:rPr b="1" lang="en" sz="1600">
                <a:solidFill>
                  <a:srgbClr val="CC0000"/>
                </a:solidFill>
              </a:rPr>
              <a:t>make the switch to NIBRS</a:t>
            </a:r>
            <a:r>
              <a:rPr lang="en" sz="1600"/>
              <a:t> 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Background (½)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889119" y="4845325"/>
            <a:ext cx="3230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https://www.fbi.gov/services/cjis/ucr/nibrs</a:t>
            </a:r>
            <a:endParaRPr i="1" sz="800">
              <a:solidFill>
                <a:srgbClr val="00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Cost of Violent Crime is </a:t>
            </a:r>
            <a:r>
              <a:rPr lang="en" sz="1600"/>
              <a:t>r</a:t>
            </a:r>
            <a:r>
              <a:rPr lang="en" sz="1600"/>
              <a:t>eceived by Health Care Systems for 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Security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Safety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Prevention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Background (2/2)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886850" y="4845325"/>
            <a:ext cx="4232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https://www.americashealthrankings.org/explore/annual/measure/Crime/state/NC</a:t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sp>
        <p:nvSpPr>
          <p:cNvPr id="108" name="Google Shape;108;p16"/>
          <p:cNvSpPr txBox="1"/>
          <p:nvPr/>
        </p:nvSpPr>
        <p:spPr>
          <a:xfrm>
            <a:off x="735770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$9M</a:t>
            </a:r>
            <a:endParaRPr b="1" sz="39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89470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Per homicide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760343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$241K</a:t>
            </a:r>
            <a:endParaRPr b="1" sz="39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814043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Per rape or sexual assualt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784916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$107K</a:t>
            </a:r>
            <a:endParaRPr b="1" sz="39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838616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Per aggravated assault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809489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$42K</a:t>
            </a:r>
            <a:endParaRPr b="1" sz="39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863189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Per robbery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Executive Summary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Char char="+"/>
            </a:pPr>
            <a:r>
              <a:rPr b="1" lang="en" sz="1600">
                <a:solidFill>
                  <a:srgbClr val="6AA84F"/>
                </a:solidFill>
              </a:rPr>
              <a:t>Opportunity for Analysis</a:t>
            </a:r>
            <a:endParaRPr b="1" sz="1600">
              <a:solidFill>
                <a:srgbClr val="6AA84F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+"/>
            </a:pPr>
            <a:r>
              <a:rPr lang="en" sz="1600">
                <a:solidFill>
                  <a:srgbClr val="434343"/>
                </a:solidFill>
              </a:rPr>
              <a:t>Seasonal Trends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-"/>
            </a:pPr>
            <a:r>
              <a:rPr b="1" lang="en" sz="1600">
                <a:solidFill>
                  <a:srgbClr val="CC0000"/>
                </a:solidFill>
              </a:rPr>
              <a:t>Inconsistent Reporting</a:t>
            </a:r>
            <a:endParaRPr b="1" sz="1600">
              <a:solidFill>
                <a:srgbClr val="CC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Datetime transformations (Days)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-"/>
            </a:pPr>
            <a:r>
              <a:rPr b="1" lang="en" sz="1600">
                <a:solidFill>
                  <a:srgbClr val="CC0000"/>
                </a:solidFill>
              </a:rPr>
              <a:t>Organization/ Clarity</a:t>
            </a:r>
            <a:endParaRPr b="1" sz="1600">
              <a:solidFill>
                <a:srgbClr val="CC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Cases can violate &gt;1 Crime Code 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District based reporting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800" y="1467400"/>
            <a:ext cx="2853900" cy="32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8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18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8"/>
          <p:cNvSpPr/>
          <p:nvPr/>
        </p:nvSpPr>
        <p:spPr>
          <a:xfrm>
            <a:off x="3537480" y="4845325"/>
            <a:ext cx="5581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i="1" lang="en" sz="800" u="sng">
                <a:solidFill>
                  <a:schemeClr val="hlink"/>
                </a:solidFill>
                <a:hlinkClick r:id="rId3"/>
              </a:rPr>
              <a:t>https://github.com/siddley1001/NCState_Datathon21/blob/master/state_datathon_police.ipynb</a:t>
            </a:r>
            <a:endParaRPr i="1" sz="800">
              <a:solidFill>
                <a:srgbClr val="00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34" name="Google Shape;134;p18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8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25" y="1996945"/>
            <a:ext cx="788212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9"/>
          <p:cNvSpPr/>
          <p:nvPr/>
        </p:nvSpPr>
        <p:spPr>
          <a:xfrm>
            <a:off x="3593055" y="4845325"/>
            <a:ext cx="5526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48" name="Google Shape;148;p19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25" y="1979084"/>
            <a:ext cx="7882128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862475" y="2098675"/>
            <a:ext cx="7551900" cy="266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58" name="Google Shape;158;p20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20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0"/>
          <p:cNvSpPr/>
          <p:nvPr/>
        </p:nvSpPr>
        <p:spPr>
          <a:xfrm>
            <a:off x="4267803" y="4918225"/>
            <a:ext cx="4876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862484" y="4865675"/>
            <a:ext cx="7294800" cy="53775"/>
            <a:chOff x="247" y="716"/>
            <a:chExt cx="2400" cy="59"/>
          </a:xfrm>
        </p:grpSpPr>
        <p:cxnSp>
          <p:nvCxnSpPr>
            <p:cNvPr id="162" name="Google Shape;162;p20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20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750" y="1992738"/>
            <a:ext cx="7653529" cy="288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b="1" sz="2600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72" name="Google Shape;172;p21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21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>
            <a:off x="3823229" y="4845325"/>
            <a:ext cx="5295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Source: </a:t>
            </a:r>
            <a:r>
              <a:rPr i="1"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i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76" name="Google Shape;176;p21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b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3" y="1996950"/>
            <a:ext cx="7879075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