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95AC6-9DD7-4DEF-8557-87FBF714432F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AFD85-E5B5-4FF2-A57C-CFC75227F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3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87C29F-54C1-41ED-B651-6D63078CA6C9}" type="slidenum">
              <a:rPr lang="en-US" altLang="zh-TW" sz="1200" smtClean="0"/>
              <a:pPr eaLnBrk="1" hangingPunct="1"/>
              <a:t>20</a:t>
            </a:fld>
            <a:endParaRPr lang="en-US" altLang="zh-TW" sz="1200" smtClean="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7779CB-06B1-4622-BCDD-22EF17A6756C}" type="slidenum">
              <a:rPr lang="en-US" altLang="zh-TW" sz="1200" smtClean="0"/>
              <a:pPr eaLnBrk="1" hangingPunct="1"/>
              <a:t>29</a:t>
            </a:fld>
            <a:endParaRPr lang="en-US" altLang="zh-TW" sz="1200" smtClean="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E28B9F-D009-42D5-B82F-37C38C67E6F1}" type="slidenum">
              <a:rPr lang="en-US" altLang="zh-TW" sz="1200" smtClean="0"/>
              <a:pPr eaLnBrk="1" hangingPunct="1"/>
              <a:t>21</a:t>
            </a:fld>
            <a:endParaRPr lang="en-US" altLang="zh-TW" sz="1200" smtClean="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DDD01-45B2-4BB3-8C39-97CC1B3D5ABC}" type="slidenum">
              <a:rPr lang="en-US"/>
              <a:pPr/>
              <a:t>22</a:t>
            </a:fld>
            <a:endParaRPr lang="en-US"/>
          </a:p>
        </p:txBody>
      </p:sp>
      <p:sp>
        <p:nvSpPr>
          <p:cNvPr id="1542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3240A-260A-4443-A8CE-8DA3E753A19D}" type="slidenum">
              <a:rPr lang="en-US"/>
              <a:pPr/>
              <a:t>23</a:t>
            </a:fld>
            <a:endParaRPr lang="en-US"/>
          </a:p>
        </p:txBody>
      </p:sp>
      <p:sp>
        <p:nvSpPr>
          <p:cNvPr id="1544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57C5D9-EC60-40AD-8C55-E4A2A0E0686F}" type="slidenum">
              <a:rPr lang="en-US" altLang="zh-TW" sz="1200" smtClean="0"/>
              <a:pPr eaLnBrk="1" hangingPunct="1"/>
              <a:t>24</a:t>
            </a:fld>
            <a:endParaRPr lang="en-US" altLang="zh-TW" sz="1200" smtClean="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5090E4-CF39-4138-BFC6-39F406CABF86}" type="slidenum">
              <a:rPr lang="en-US" altLang="zh-TW" sz="1200" smtClean="0"/>
              <a:pPr eaLnBrk="1" hangingPunct="1"/>
              <a:t>25</a:t>
            </a:fld>
            <a:endParaRPr lang="en-US" altLang="zh-TW" sz="1200" smtClean="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5020794-1957-43B5-BF17-45B8EBA57D87}" type="slidenum">
              <a:rPr lang="en-US" altLang="zh-TW" sz="1200" smtClean="0"/>
              <a:pPr eaLnBrk="1" hangingPunct="1"/>
              <a:t>26</a:t>
            </a:fld>
            <a:endParaRPr lang="en-US" altLang="zh-TW" sz="1200" smtClean="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F2BD99-71D1-4F37-A29E-6D14C595335F}" type="slidenum">
              <a:rPr lang="en-US" altLang="zh-TW" sz="1200" smtClean="0"/>
              <a:pPr eaLnBrk="1" hangingPunct="1"/>
              <a:t>27</a:t>
            </a:fld>
            <a:endParaRPr lang="en-US" altLang="zh-TW" sz="1200" smtClean="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ADE6F1-4B2C-440B-B05F-33E4E603826B}" type="slidenum">
              <a:rPr lang="en-US" altLang="zh-TW" sz="1200" smtClean="0"/>
              <a:pPr eaLnBrk="1" hangingPunct="1"/>
              <a:t>28</a:t>
            </a:fld>
            <a:endParaRPr lang="en-US" altLang="zh-TW" sz="1200" smtClean="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0D2-0A61-4395-A28E-C479C2EA1039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E57F-FD3D-4037-89A8-30A6EF62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5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0D2-0A61-4395-A28E-C479C2EA1039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E57F-FD3D-4037-89A8-30A6EF62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2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0D2-0A61-4395-A28E-C479C2EA1039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E57F-FD3D-4037-89A8-30A6EF62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28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0D2-0A61-4395-A28E-C479C2EA1039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E57F-FD3D-4037-89A8-30A6EF62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51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0D2-0A61-4395-A28E-C479C2EA1039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E57F-FD3D-4037-89A8-30A6EF62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3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0D2-0A61-4395-A28E-C479C2EA1039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E57F-FD3D-4037-89A8-30A6EF62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0D2-0A61-4395-A28E-C479C2EA1039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E57F-FD3D-4037-89A8-30A6EF62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9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0D2-0A61-4395-A28E-C479C2EA1039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E57F-FD3D-4037-89A8-30A6EF62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9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0D2-0A61-4395-A28E-C479C2EA1039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E57F-FD3D-4037-89A8-30A6EF62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83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0D2-0A61-4395-A28E-C479C2EA1039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E57F-FD3D-4037-89A8-30A6EF62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70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0D2-0A61-4395-A28E-C479C2EA1039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E57F-FD3D-4037-89A8-30A6EF62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9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F0D2-0A61-4395-A28E-C479C2EA1039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E57F-FD3D-4037-89A8-30A6EF62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9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indexing?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efficient searching of a document</a:t>
            </a:r>
          </a:p>
          <a:p>
            <a:pPr lvl="1"/>
            <a:r>
              <a:rPr lang="en-US" smtClean="0"/>
              <a:t>Sequential text search</a:t>
            </a:r>
          </a:p>
          <a:p>
            <a:pPr lvl="2"/>
            <a:r>
              <a:rPr lang="en-US" smtClean="0"/>
              <a:t>Small documents</a:t>
            </a:r>
          </a:p>
          <a:p>
            <a:pPr lvl="2"/>
            <a:r>
              <a:rPr lang="en-US" smtClean="0"/>
              <a:t>Text volatile</a:t>
            </a:r>
          </a:p>
          <a:p>
            <a:pPr lvl="1"/>
            <a:r>
              <a:rPr lang="en-US" smtClean="0"/>
              <a:t>Data structures</a:t>
            </a:r>
          </a:p>
          <a:p>
            <a:pPr lvl="2"/>
            <a:r>
              <a:rPr lang="en-US" smtClean="0"/>
              <a:t>Large, semi-stable document collection</a:t>
            </a:r>
          </a:p>
          <a:p>
            <a:pPr lvl="2"/>
            <a:r>
              <a:rPr lang="en-US" smtClean="0"/>
              <a:t>Efficient search</a:t>
            </a:r>
          </a:p>
        </p:txBody>
      </p:sp>
    </p:spTree>
    <p:extLst>
      <p:ext uri="{BB962C8B-B14F-4D97-AF65-F5344CB8AC3E}">
        <p14:creationId xmlns:p14="http://schemas.microsoft.com/office/powerpoint/2010/main" val="31854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Inverted Indexes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96200" cy="20574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We have seen “Vector files”. An Inverted File is a vector file “inverted” so  that rows become columns and columns become rows</a:t>
            </a:r>
          </a:p>
          <a:p>
            <a:endParaRPr lang="en-US" sz="3600" smtClean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914400" y="3733800"/>
          <a:ext cx="222726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2448154" imgH="2838907" progId="Excel.Sheet.8">
                  <p:embed/>
                </p:oleObj>
              </mc:Choice>
              <mc:Fallback>
                <p:oleObj name="Worksheet" r:id="rId3" imgW="2448154" imgH="28389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2227263" cy="25844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429000" y="4724400"/>
          <a:ext cx="54927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5" imgW="5496154" imgH="1000354" progId="Excel.Sheet.8">
                  <p:embed/>
                </p:oleObj>
              </mc:Choice>
              <mc:Fallback>
                <p:oleObj name="Worksheet" r:id="rId5" imgW="5496154" imgH="10003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24400"/>
                        <a:ext cx="5492750" cy="10017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AutoShape 6"/>
          <p:cNvSpPr>
            <a:spLocks noChangeArrowheads="1"/>
          </p:cNvSpPr>
          <p:nvPr/>
        </p:nvSpPr>
        <p:spPr bwMode="auto">
          <a:xfrm rot="5425279">
            <a:off x="3531394" y="3707606"/>
            <a:ext cx="814388" cy="866775"/>
          </a:xfrm>
          <a:custGeom>
            <a:avLst/>
            <a:gdLst>
              <a:gd name="T0" fmla="*/ 21502030 w 21600"/>
              <a:gd name="T1" fmla="*/ 0 h 21600"/>
              <a:gd name="T2" fmla="*/ 21502030 w 21600"/>
              <a:gd name="T3" fmla="*/ 19577959 h 21600"/>
              <a:gd name="T4" fmla="*/ 4601481 w 21600"/>
              <a:gd name="T5" fmla="*/ 34782357 h 21600"/>
              <a:gd name="T6" fmla="*/ 30704991 w 21600"/>
              <a:gd name="T7" fmla="*/ 97889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How Are Inverted Files Created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6781800" cy="121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Documents are parsed one document at a time to extract </a:t>
            </a:r>
            <a:r>
              <a:rPr lang="en-US" sz="2800" u="sng" smtClean="0"/>
              <a:t>tokens</a:t>
            </a:r>
            <a:r>
              <a:rPr lang="en-US" sz="2800" smtClean="0"/>
              <a:t>. These are saved with the Document ID.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85800" y="4038600"/>
            <a:ext cx="2209800" cy="2133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Now is the time</a:t>
            </a:r>
          </a:p>
          <a:p>
            <a:pPr algn="ctr"/>
            <a:r>
              <a:rPr lang="en-US"/>
              <a:t>for all good men</a:t>
            </a:r>
          </a:p>
          <a:p>
            <a:pPr algn="ctr"/>
            <a:r>
              <a:rPr lang="en-US"/>
              <a:t>to come to the aid</a:t>
            </a:r>
          </a:p>
          <a:p>
            <a:pPr algn="ctr"/>
            <a:r>
              <a:rPr lang="en-US"/>
              <a:t>of their country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Doc 1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124200" y="4038600"/>
            <a:ext cx="2362200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It was a dark and</a:t>
            </a:r>
          </a:p>
          <a:p>
            <a:pPr algn="ctr"/>
            <a:r>
              <a:rPr lang="en-US"/>
              <a:t>stormy night in </a:t>
            </a:r>
          </a:p>
          <a:p>
            <a:pPr algn="ctr"/>
            <a:r>
              <a:rPr lang="en-US"/>
              <a:t>the country </a:t>
            </a:r>
          </a:p>
          <a:p>
            <a:pPr algn="ctr"/>
            <a:r>
              <a:rPr lang="en-US"/>
              <a:t>manor. The time </a:t>
            </a:r>
          </a:p>
          <a:p>
            <a:pPr algn="ctr"/>
            <a:r>
              <a:rPr lang="en-US"/>
              <a:t>was past midnight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Doc 2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7391400" y="1295400"/>
          <a:ext cx="1223963" cy="53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1228954" imgH="5353507" progId="Excel.Sheet.8">
                  <p:embed/>
                </p:oleObj>
              </mc:Choice>
              <mc:Fallback>
                <p:oleObj name="Worksheet" r:id="rId3" imgW="1228954" imgH="53535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295400"/>
                        <a:ext cx="1223963" cy="53562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5867400" y="48768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029200" y="28956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&lt;token, DID&gt;</a:t>
            </a:r>
          </a:p>
        </p:txBody>
      </p:sp>
    </p:spTree>
    <p:extLst>
      <p:ext uri="{BB962C8B-B14F-4D97-AF65-F5344CB8AC3E}">
        <p14:creationId xmlns:p14="http://schemas.microsoft.com/office/powerpoint/2010/main" val="15447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mtClean="0"/>
              <a:t>How Inverted </a:t>
            </a:r>
            <a:br>
              <a:rPr lang="en-US" smtClean="0"/>
            </a:br>
            <a:r>
              <a:rPr lang="en-US" smtClean="0"/>
              <a:t>Files are Created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495800" cy="4114800"/>
          </a:xfrm>
        </p:spPr>
        <p:txBody>
          <a:bodyPr/>
          <a:lstStyle/>
          <a:p>
            <a:r>
              <a:rPr lang="en-US" smtClean="0"/>
              <a:t>After all documents have been parsed, the inverted file is sorted alphabetically and in document order.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7375525" y="228600"/>
          <a:ext cx="1468438" cy="642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1228954" imgH="5353507" progId="Excel.Sheet.8">
                  <p:embed/>
                </p:oleObj>
              </mc:Choice>
              <mc:Fallback>
                <p:oleObj name="Worksheet" r:id="rId3" imgW="1228954" imgH="53535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28600"/>
                        <a:ext cx="1468438" cy="64230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5410200" y="228600"/>
          <a:ext cx="1468438" cy="642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5" imgW="1228954" imgH="5353507" progId="Excel.Sheet.8">
                  <p:embed/>
                </p:oleObj>
              </mc:Choice>
              <mc:Fallback>
                <p:oleObj name="Worksheet" r:id="rId5" imgW="1228954" imgH="53535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"/>
                        <a:ext cx="1468438" cy="64230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934200" y="33528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mtClean="0"/>
              <a:t>How Inverted</a:t>
            </a:r>
            <a:br>
              <a:rPr lang="en-US" smtClean="0"/>
            </a:br>
            <a:r>
              <a:rPr lang="en-US" smtClean="0"/>
              <a:t>Files are Created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86200" cy="4114800"/>
          </a:xfrm>
        </p:spPr>
        <p:txBody>
          <a:bodyPr/>
          <a:lstStyle/>
          <a:p>
            <a:r>
              <a:rPr lang="en-US" sz="2800" smtClean="0"/>
              <a:t>Multiple term entries for a single document are merged.</a:t>
            </a:r>
          </a:p>
          <a:p>
            <a:r>
              <a:rPr lang="en-US" sz="2800" smtClean="0"/>
              <a:t>Within-document term frequency information is compiled.</a:t>
            </a:r>
          </a:p>
          <a:p>
            <a:r>
              <a:rPr lang="en-US" sz="2800" smtClean="0"/>
              <a:t>Result &lt;token,DID,tf&gt;</a:t>
            </a:r>
            <a:endParaRPr lang="en-US" smtClean="0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6446838" y="304800"/>
          <a:ext cx="2381250" cy="607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1838554" imgH="4705807" progId="Excel.Sheet.8">
                  <p:embed/>
                </p:oleObj>
              </mc:Choice>
              <mc:Fallback>
                <p:oleObj name="Worksheet" r:id="rId3" imgW="1838554" imgH="47058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304800"/>
                        <a:ext cx="2381250" cy="60721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532313" y="304800"/>
          <a:ext cx="1416050" cy="619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5" imgW="1228954" imgH="5353507" progId="Excel.Sheet.8">
                  <p:embed/>
                </p:oleObj>
              </mc:Choice>
              <mc:Fallback>
                <p:oleObj name="Worksheet" r:id="rId5" imgW="1228954" imgH="53535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04800"/>
                        <a:ext cx="1416050" cy="61944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6019800" y="36576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286000" y="5715000"/>
            <a:ext cx="1160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FF3300"/>
                </a:solidFill>
              </a:rPr>
              <a:t>&lt;the,1,2&gt;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3886200" y="50292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8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How Inverted Files are Created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1447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Then the file can be split into </a:t>
            </a:r>
          </a:p>
          <a:p>
            <a:pPr lvl="1">
              <a:lnSpc>
                <a:spcPct val="90000"/>
              </a:lnSpc>
            </a:pPr>
            <a:r>
              <a:rPr lang="en-US" sz="2400" i="1" smtClean="0"/>
              <a:t>A </a:t>
            </a:r>
            <a:r>
              <a:rPr lang="en-US" sz="2400" i="1" smtClean="0">
                <a:solidFill>
                  <a:schemeClr val="accent1"/>
                </a:solidFill>
              </a:rPr>
              <a:t>Dictionary</a:t>
            </a:r>
            <a:r>
              <a:rPr lang="en-US" sz="2400" smtClean="0"/>
              <a:t> file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File of unique tokens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/>
              <a:t> and     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i="1" smtClean="0">
                <a:solidFill>
                  <a:schemeClr val="accent1"/>
                </a:solidFill>
              </a:rPr>
              <a:t>Postings</a:t>
            </a:r>
            <a:r>
              <a:rPr lang="en-US" sz="2400" smtClean="0">
                <a:solidFill>
                  <a:schemeClr val="accent1"/>
                </a:solidFill>
              </a:rPr>
              <a:t> </a:t>
            </a:r>
            <a:r>
              <a:rPr lang="en-US" sz="2400" smtClean="0"/>
              <a:t>file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File of what document the token is in and how often.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Sometimes where the token is in the document.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Worst case O(n); n size of database.</a:t>
            </a:r>
          </a:p>
        </p:txBody>
      </p:sp>
    </p:spTree>
    <p:extLst>
      <p:ext uri="{BB962C8B-B14F-4D97-AF65-F5344CB8AC3E}">
        <p14:creationId xmlns:p14="http://schemas.microsoft.com/office/powerpoint/2010/main" val="23294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Dictionary and Posting Files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733800" y="1066800"/>
            <a:ext cx="49530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Dictionary		  Postings</a:t>
            </a:r>
          </a:p>
        </p:txBody>
      </p:sp>
      <p:graphicFrame>
        <p:nvGraphicFramePr>
          <p:cNvPr id="39940" name="Object 1028"/>
          <p:cNvGraphicFramePr>
            <a:graphicFrameLocks noChangeAspect="1"/>
          </p:cNvGraphicFramePr>
          <p:nvPr/>
        </p:nvGraphicFramePr>
        <p:xfrm>
          <a:off x="750888" y="1371600"/>
          <a:ext cx="2082800" cy="531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3" imgW="1838554" imgH="4705807" progId="Excel.Sheet.8">
                  <p:embed/>
                </p:oleObj>
              </mc:Choice>
              <mc:Fallback>
                <p:oleObj name="Worksheet" r:id="rId3" imgW="1838554" imgH="47058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371600"/>
                        <a:ext cx="2082800" cy="53101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1029"/>
          <p:cNvGraphicFramePr>
            <a:graphicFrameLocks noChangeAspect="1"/>
          </p:cNvGraphicFramePr>
          <p:nvPr/>
        </p:nvGraphicFramePr>
        <p:xfrm>
          <a:off x="6902450" y="1806575"/>
          <a:ext cx="1223963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Worksheet" r:id="rId5" imgW="1228954" imgH="4705807" progId="Excel.Sheet.8">
                  <p:embed/>
                </p:oleObj>
              </mc:Choice>
              <mc:Fallback>
                <p:oleObj name="Worksheet" r:id="rId5" imgW="1228954" imgH="47058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1806575"/>
                        <a:ext cx="1223963" cy="47005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1030"/>
          <p:cNvGraphicFramePr>
            <a:graphicFrameLocks noChangeAspect="1"/>
          </p:cNvGraphicFramePr>
          <p:nvPr/>
        </p:nvGraphicFramePr>
        <p:xfrm>
          <a:off x="3733800" y="1828800"/>
          <a:ext cx="1843088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7" imgW="1838554" imgH="4219956" progId="Excel.Sheet.8">
                  <p:embed/>
                </p:oleObj>
              </mc:Choice>
              <mc:Fallback>
                <p:oleObj name="Worksheet" r:id="rId7" imgW="1838554" imgH="42199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28800"/>
                        <a:ext cx="1843088" cy="42195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Line 1031"/>
          <p:cNvSpPr>
            <a:spLocks noChangeShapeType="1"/>
          </p:cNvSpPr>
          <p:nvPr/>
        </p:nvSpPr>
        <p:spPr bwMode="auto">
          <a:xfrm flipV="1">
            <a:off x="5562600" y="20574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4" name="Line 1032"/>
          <p:cNvSpPr>
            <a:spLocks noChangeShapeType="1"/>
          </p:cNvSpPr>
          <p:nvPr/>
        </p:nvSpPr>
        <p:spPr bwMode="auto">
          <a:xfrm flipV="1">
            <a:off x="5562600" y="22098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5" name="Line 1033"/>
          <p:cNvSpPr>
            <a:spLocks noChangeShapeType="1"/>
          </p:cNvSpPr>
          <p:nvPr/>
        </p:nvSpPr>
        <p:spPr bwMode="auto">
          <a:xfrm flipV="1">
            <a:off x="5562600" y="23622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6" name="Line 1034"/>
          <p:cNvSpPr>
            <a:spLocks noChangeShapeType="1"/>
          </p:cNvSpPr>
          <p:nvPr/>
        </p:nvSpPr>
        <p:spPr bwMode="auto">
          <a:xfrm flipV="1">
            <a:off x="5562600" y="25146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7" name="Line 1035"/>
          <p:cNvSpPr>
            <a:spLocks noChangeShapeType="1"/>
          </p:cNvSpPr>
          <p:nvPr/>
        </p:nvSpPr>
        <p:spPr bwMode="auto">
          <a:xfrm flipV="1">
            <a:off x="5562600" y="26670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8" name="Line 1036"/>
          <p:cNvSpPr>
            <a:spLocks noChangeShapeType="1"/>
          </p:cNvSpPr>
          <p:nvPr/>
        </p:nvSpPr>
        <p:spPr bwMode="auto">
          <a:xfrm>
            <a:off x="5562600" y="3048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9" name="Line 1037"/>
          <p:cNvSpPr>
            <a:spLocks noChangeShapeType="1"/>
          </p:cNvSpPr>
          <p:nvPr/>
        </p:nvSpPr>
        <p:spPr bwMode="auto">
          <a:xfrm>
            <a:off x="5562600" y="32004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0" name="Line 1038"/>
          <p:cNvSpPr>
            <a:spLocks noChangeShapeType="1"/>
          </p:cNvSpPr>
          <p:nvPr/>
        </p:nvSpPr>
        <p:spPr bwMode="auto">
          <a:xfrm>
            <a:off x="5562600" y="33528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1" name="Line 1039"/>
          <p:cNvSpPr>
            <a:spLocks noChangeShapeType="1"/>
          </p:cNvSpPr>
          <p:nvPr/>
        </p:nvSpPr>
        <p:spPr bwMode="auto">
          <a:xfrm>
            <a:off x="5562600" y="3505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2" name="Line 1040"/>
          <p:cNvSpPr>
            <a:spLocks noChangeShapeType="1"/>
          </p:cNvSpPr>
          <p:nvPr/>
        </p:nvSpPr>
        <p:spPr bwMode="auto">
          <a:xfrm>
            <a:off x="5562600" y="3657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3" name="Line 1041"/>
          <p:cNvSpPr>
            <a:spLocks noChangeShapeType="1"/>
          </p:cNvSpPr>
          <p:nvPr/>
        </p:nvSpPr>
        <p:spPr bwMode="auto">
          <a:xfrm>
            <a:off x="5562600" y="38862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4" name="Line 1042"/>
          <p:cNvSpPr>
            <a:spLocks noChangeShapeType="1"/>
          </p:cNvSpPr>
          <p:nvPr/>
        </p:nvSpPr>
        <p:spPr bwMode="auto">
          <a:xfrm>
            <a:off x="5562600" y="40386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5" name="Line 1043"/>
          <p:cNvSpPr>
            <a:spLocks noChangeShapeType="1"/>
          </p:cNvSpPr>
          <p:nvPr/>
        </p:nvSpPr>
        <p:spPr bwMode="auto">
          <a:xfrm>
            <a:off x="5562600" y="4191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6" name="Line 1044"/>
          <p:cNvSpPr>
            <a:spLocks noChangeShapeType="1"/>
          </p:cNvSpPr>
          <p:nvPr/>
        </p:nvSpPr>
        <p:spPr bwMode="auto">
          <a:xfrm>
            <a:off x="5562600" y="43434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7" name="Line 1045"/>
          <p:cNvSpPr>
            <a:spLocks noChangeShapeType="1"/>
          </p:cNvSpPr>
          <p:nvPr/>
        </p:nvSpPr>
        <p:spPr bwMode="auto">
          <a:xfrm>
            <a:off x="5562600" y="44958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8" name="Line 1046"/>
          <p:cNvSpPr>
            <a:spLocks noChangeShapeType="1"/>
          </p:cNvSpPr>
          <p:nvPr/>
        </p:nvSpPr>
        <p:spPr bwMode="auto">
          <a:xfrm>
            <a:off x="5562600" y="4648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9" name="Line 1047"/>
          <p:cNvSpPr>
            <a:spLocks noChangeShapeType="1"/>
          </p:cNvSpPr>
          <p:nvPr/>
        </p:nvSpPr>
        <p:spPr bwMode="auto">
          <a:xfrm>
            <a:off x="5562600" y="4800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0" name="Line 1048"/>
          <p:cNvSpPr>
            <a:spLocks noChangeShapeType="1"/>
          </p:cNvSpPr>
          <p:nvPr/>
        </p:nvSpPr>
        <p:spPr bwMode="auto">
          <a:xfrm>
            <a:off x="5562600" y="50292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1" name="Line 1049"/>
          <p:cNvSpPr>
            <a:spLocks noChangeShapeType="1"/>
          </p:cNvSpPr>
          <p:nvPr/>
        </p:nvSpPr>
        <p:spPr bwMode="auto">
          <a:xfrm>
            <a:off x="5562600" y="5181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2" name="Line 1050"/>
          <p:cNvSpPr>
            <a:spLocks noChangeShapeType="1"/>
          </p:cNvSpPr>
          <p:nvPr/>
        </p:nvSpPr>
        <p:spPr bwMode="auto">
          <a:xfrm>
            <a:off x="5562600" y="5334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3" name="Line 1051"/>
          <p:cNvSpPr>
            <a:spLocks noChangeShapeType="1"/>
          </p:cNvSpPr>
          <p:nvPr/>
        </p:nvSpPr>
        <p:spPr bwMode="auto">
          <a:xfrm>
            <a:off x="5562600" y="5486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4" name="Line 1052"/>
          <p:cNvSpPr>
            <a:spLocks noChangeShapeType="1"/>
          </p:cNvSpPr>
          <p:nvPr/>
        </p:nvSpPr>
        <p:spPr bwMode="auto">
          <a:xfrm>
            <a:off x="5562600" y="56388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5" name="Line 1053"/>
          <p:cNvSpPr>
            <a:spLocks noChangeShapeType="1"/>
          </p:cNvSpPr>
          <p:nvPr/>
        </p:nvSpPr>
        <p:spPr bwMode="auto">
          <a:xfrm>
            <a:off x="5562600" y="5791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6" name="Line 1054"/>
          <p:cNvSpPr>
            <a:spLocks noChangeShapeType="1"/>
          </p:cNvSpPr>
          <p:nvPr/>
        </p:nvSpPr>
        <p:spPr bwMode="auto">
          <a:xfrm>
            <a:off x="5562600" y="59436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7" name="Line 1055"/>
          <p:cNvSpPr>
            <a:spLocks noChangeShapeType="1"/>
          </p:cNvSpPr>
          <p:nvPr/>
        </p:nvSpPr>
        <p:spPr bwMode="auto">
          <a:xfrm>
            <a:off x="3048000" y="37338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8" name="Line 1056"/>
          <p:cNvSpPr>
            <a:spLocks noChangeShapeType="1"/>
          </p:cNvSpPr>
          <p:nvPr/>
        </p:nvSpPr>
        <p:spPr bwMode="auto">
          <a:xfrm flipV="1">
            <a:off x="5562600" y="28956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Inverted indexes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Permit fast search for individual terms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For each term, you get a list consisting of: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document ID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frequency of term in doc (optional)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position of term in doc    (optional)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&lt;token,DID,tf,position&gt;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&lt;token,(DID</a:t>
            </a:r>
            <a:r>
              <a:rPr lang="en-US" baseline="-25000" smtClean="0"/>
              <a:t>i</a:t>
            </a:r>
            <a:r>
              <a:rPr lang="en-US" smtClean="0"/>
              <a:t>,tf,position</a:t>
            </a:r>
            <a:r>
              <a:rPr lang="en-US" baseline="-25000" smtClean="0"/>
              <a:t>ij</a:t>
            </a:r>
            <a:r>
              <a:rPr lang="en-US" smtClean="0"/>
              <a:t>),…&gt;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These lists can be used to solve Boolean queries: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/>
              <a:t>country -&gt; d1, d2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manor -&gt; d2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country AND manor -&gt; d2</a:t>
            </a:r>
          </a:p>
        </p:txBody>
      </p:sp>
    </p:spTree>
    <p:extLst>
      <p:ext uri="{BB962C8B-B14F-4D97-AF65-F5344CB8AC3E}">
        <p14:creationId xmlns:p14="http://schemas.microsoft.com/office/powerpoint/2010/main" val="42131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How Inverted Files are Used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9530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  Dictionary		    Postings</a:t>
            </a:r>
          </a:p>
        </p:txBody>
      </p:sp>
      <p:graphicFrame>
        <p:nvGraphicFramePr>
          <p:cNvPr id="41988" name="Object 1028"/>
          <p:cNvGraphicFramePr>
            <a:graphicFrameLocks noChangeAspect="1"/>
          </p:cNvGraphicFramePr>
          <p:nvPr/>
        </p:nvGraphicFramePr>
        <p:xfrm>
          <a:off x="3549650" y="1806575"/>
          <a:ext cx="1223963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Worksheet" r:id="rId3" imgW="1228954" imgH="4705807" progId="Excel.Sheet.8">
                  <p:embed/>
                </p:oleObj>
              </mc:Choice>
              <mc:Fallback>
                <p:oleObj name="Worksheet" r:id="rId3" imgW="1228954" imgH="47058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1806575"/>
                        <a:ext cx="1223963" cy="47005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1029"/>
          <p:cNvGraphicFramePr>
            <a:graphicFrameLocks noChangeAspect="1"/>
          </p:cNvGraphicFramePr>
          <p:nvPr/>
        </p:nvGraphicFramePr>
        <p:xfrm>
          <a:off x="381000" y="1828800"/>
          <a:ext cx="1843088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Worksheet" r:id="rId5" imgW="1838554" imgH="4219956" progId="Excel.Sheet.8">
                  <p:embed/>
                </p:oleObj>
              </mc:Choice>
              <mc:Fallback>
                <p:oleObj name="Worksheet" r:id="rId5" imgW="1838554" imgH="42199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1843088" cy="42195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Line 1030"/>
          <p:cNvSpPr>
            <a:spLocks noChangeShapeType="1"/>
          </p:cNvSpPr>
          <p:nvPr/>
        </p:nvSpPr>
        <p:spPr bwMode="auto">
          <a:xfrm flipV="1">
            <a:off x="2209800" y="20574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1" name="Line 1031"/>
          <p:cNvSpPr>
            <a:spLocks noChangeShapeType="1"/>
          </p:cNvSpPr>
          <p:nvPr/>
        </p:nvSpPr>
        <p:spPr bwMode="auto">
          <a:xfrm flipV="1">
            <a:off x="2209800" y="22098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2" name="Line 1032"/>
          <p:cNvSpPr>
            <a:spLocks noChangeShapeType="1"/>
          </p:cNvSpPr>
          <p:nvPr/>
        </p:nvSpPr>
        <p:spPr bwMode="auto">
          <a:xfrm flipV="1">
            <a:off x="2209800" y="23622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3" name="Line 1033"/>
          <p:cNvSpPr>
            <a:spLocks noChangeShapeType="1"/>
          </p:cNvSpPr>
          <p:nvPr/>
        </p:nvSpPr>
        <p:spPr bwMode="auto">
          <a:xfrm flipV="1">
            <a:off x="2209800" y="25146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4" name="Line 1034"/>
          <p:cNvSpPr>
            <a:spLocks noChangeShapeType="1"/>
          </p:cNvSpPr>
          <p:nvPr/>
        </p:nvSpPr>
        <p:spPr bwMode="auto">
          <a:xfrm flipV="1">
            <a:off x="2209800" y="26670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Line 1035"/>
          <p:cNvSpPr>
            <a:spLocks noChangeShapeType="1"/>
          </p:cNvSpPr>
          <p:nvPr/>
        </p:nvSpPr>
        <p:spPr bwMode="auto">
          <a:xfrm>
            <a:off x="2209800" y="3048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6" name="Line 1036"/>
          <p:cNvSpPr>
            <a:spLocks noChangeShapeType="1"/>
          </p:cNvSpPr>
          <p:nvPr/>
        </p:nvSpPr>
        <p:spPr bwMode="auto">
          <a:xfrm>
            <a:off x="2209800" y="32004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7" name="Line 1037"/>
          <p:cNvSpPr>
            <a:spLocks noChangeShapeType="1"/>
          </p:cNvSpPr>
          <p:nvPr/>
        </p:nvSpPr>
        <p:spPr bwMode="auto">
          <a:xfrm>
            <a:off x="2209800" y="33528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8" name="Line 1038"/>
          <p:cNvSpPr>
            <a:spLocks noChangeShapeType="1"/>
          </p:cNvSpPr>
          <p:nvPr/>
        </p:nvSpPr>
        <p:spPr bwMode="auto">
          <a:xfrm>
            <a:off x="2209800" y="3505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9" name="Line 1039"/>
          <p:cNvSpPr>
            <a:spLocks noChangeShapeType="1"/>
          </p:cNvSpPr>
          <p:nvPr/>
        </p:nvSpPr>
        <p:spPr bwMode="auto">
          <a:xfrm>
            <a:off x="2209800" y="3657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0" name="Line 1040"/>
          <p:cNvSpPr>
            <a:spLocks noChangeShapeType="1"/>
          </p:cNvSpPr>
          <p:nvPr/>
        </p:nvSpPr>
        <p:spPr bwMode="auto">
          <a:xfrm>
            <a:off x="2209800" y="38862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1" name="Line 1041"/>
          <p:cNvSpPr>
            <a:spLocks noChangeShapeType="1"/>
          </p:cNvSpPr>
          <p:nvPr/>
        </p:nvSpPr>
        <p:spPr bwMode="auto">
          <a:xfrm>
            <a:off x="2209800" y="40386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Line 1042"/>
          <p:cNvSpPr>
            <a:spLocks noChangeShapeType="1"/>
          </p:cNvSpPr>
          <p:nvPr/>
        </p:nvSpPr>
        <p:spPr bwMode="auto">
          <a:xfrm>
            <a:off x="2209800" y="4191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3" name="Line 1043"/>
          <p:cNvSpPr>
            <a:spLocks noChangeShapeType="1"/>
          </p:cNvSpPr>
          <p:nvPr/>
        </p:nvSpPr>
        <p:spPr bwMode="auto">
          <a:xfrm>
            <a:off x="2209800" y="43434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4" name="Line 1044"/>
          <p:cNvSpPr>
            <a:spLocks noChangeShapeType="1"/>
          </p:cNvSpPr>
          <p:nvPr/>
        </p:nvSpPr>
        <p:spPr bwMode="auto">
          <a:xfrm>
            <a:off x="2209800" y="44958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5" name="Line 1045"/>
          <p:cNvSpPr>
            <a:spLocks noChangeShapeType="1"/>
          </p:cNvSpPr>
          <p:nvPr/>
        </p:nvSpPr>
        <p:spPr bwMode="auto">
          <a:xfrm>
            <a:off x="2209800" y="4648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6" name="Line 1046"/>
          <p:cNvSpPr>
            <a:spLocks noChangeShapeType="1"/>
          </p:cNvSpPr>
          <p:nvPr/>
        </p:nvSpPr>
        <p:spPr bwMode="auto">
          <a:xfrm>
            <a:off x="2209800" y="4800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7" name="Line 1047"/>
          <p:cNvSpPr>
            <a:spLocks noChangeShapeType="1"/>
          </p:cNvSpPr>
          <p:nvPr/>
        </p:nvSpPr>
        <p:spPr bwMode="auto">
          <a:xfrm>
            <a:off x="2209800" y="50292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8" name="Line 1048"/>
          <p:cNvSpPr>
            <a:spLocks noChangeShapeType="1"/>
          </p:cNvSpPr>
          <p:nvPr/>
        </p:nvSpPr>
        <p:spPr bwMode="auto">
          <a:xfrm>
            <a:off x="2209800" y="5181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9" name="Line 1049"/>
          <p:cNvSpPr>
            <a:spLocks noChangeShapeType="1"/>
          </p:cNvSpPr>
          <p:nvPr/>
        </p:nvSpPr>
        <p:spPr bwMode="auto">
          <a:xfrm>
            <a:off x="2209800" y="5334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10" name="Line 1050"/>
          <p:cNvSpPr>
            <a:spLocks noChangeShapeType="1"/>
          </p:cNvSpPr>
          <p:nvPr/>
        </p:nvSpPr>
        <p:spPr bwMode="auto">
          <a:xfrm>
            <a:off x="2209800" y="5486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11" name="Line 1051"/>
          <p:cNvSpPr>
            <a:spLocks noChangeShapeType="1"/>
          </p:cNvSpPr>
          <p:nvPr/>
        </p:nvSpPr>
        <p:spPr bwMode="auto">
          <a:xfrm>
            <a:off x="2209800" y="56388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12" name="Line 1052"/>
          <p:cNvSpPr>
            <a:spLocks noChangeShapeType="1"/>
          </p:cNvSpPr>
          <p:nvPr/>
        </p:nvSpPr>
        <p:spPr bwMode="auto">
          <a:xfrm>
            <a:off x="2209800" y="5791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13" name="Line 1053"/>
          <p:cNvSpPr>
            <a:spLocks noChangeShapeType="1"/>
          </p:cNvSpPr>
          <p:nvPr/>
        </p:nvSpPr>
        <p:spPr bwMode="auto">
          <a:xfrm>
            <a:off x="2209800" y="59436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14" name="Line 1054"/>
          <p:cNvSpPr>
            <a:spLocks noChangeShapeType="1"/>
          </p:cNvSpPr>
          <p:nvPr/>
        </p:nvSpPr>
        <p:spPr bwMode="auto">
          <a:xfrm flipV="1">
            <a:off x="2209800" y="28956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15" name="Rectangle 1055"/>
          <p:cNvSpPr>
            <a:spLocks noChangeArrowheads="1"/>
          </p:cNvSpPr>
          <p:nvPr/>
        </p:nvSpPr>
        <p:spPr bwMode="auto">
          <a:xfrm>
            <a:off x="5181600" y="990600"/>
            <a:ext cx="3657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latin typeface="Comic Sans MS" pitchFamily="66" charset="0"/>
              </a:rPr>
              <a:t>Query on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latin typeface="Comic Sans MS" pitchFamily="66" charset="0"/>
              </a:rPr>
              <a:t>“time” AND “dark”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latin typeface="Comic Sans MS" pitchFamily="66" charset="0"/>
              </a:rPr>
              <a:t>2 docs with “time” in dictionary -&gt;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latin typeface="Comic Sans MS" pitchFamily="66" charset="0"/>
              </a:rPr>
              <a:t>	IDs 1 and 2 from posting file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latin typeface="Comic Sans MS" pitchFamily="66" charset="0"/>
              </a:rPr>
              <a:t>1 doc with “dark” in dictionary -&gt;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latin typeface="Comic Sans MS" pitchFamily="66" charset="0"/>
              </a:rPr>
              <a:t>	ID 2 from posting file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latin typeface="Comic Sans MS" pitchFamily="66" charset="0"/>
              </a:rPr>
              <a:t>Therefore, only doc 2 satisfied the query.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Regular index: Document </a:t>
            </a:r>
            <a:r>
              <a:rPr lang="en-US" dirty="0" smtClean="0">
                <a:sym typeface="Wingdings" pitchFamily="2" charset="2"/>
              </a:rPr>
              <a:t> terms</a:t>
            </a: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Inverted </a:t>
            </a:r>
            <a:r>
              <a:rPr lang="en-US" dirty="0" smtClean="0">
                <a:sym typeface="Wingdings" pitchFamily="2" charset="2"/>
              </a:rPr>
              <a:t>index: </a:t>
            </a:r>
            <a:r>
              <a:rPr lang="en-US" dirty="0" err="1" smtClean="0">
                <a:sym typeface="Wingdings" pitchFamily="2" charset="2"/>
              </a:rPr>
              <a:t>Term</a:t>
            </a:r>
            <a:r>
              <a:rPr lang="en-US" dirty="0" err="1" smtClean="0">
                <a:sym typeface="Wingdings" pitchFamily="2" charset="2"/>
              </a:rPr>
              <a:t>documents</a:t>
            </a:r>
            <a:endParaRPr lang="en-US" dirty="0" smtClean="0">
              <a:sym typeface="Wingdings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Example: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term1  {d1,p}, {d2, p}, {d23, p}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term2  {d2, p}. {d34, p}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term3  {d6, p}, {d56, p}, {d345, p}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Where d is the doc id,  p is the payload (example for payload: term frequency… this can be blank too)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Once the inverted index is developed, when a query comes in, retrieval involves fetching the appropriate docs.</a:t>
            </a:r>
          </a:p>
          <a:p>
            <a:pPr>
              <a:defRPr/>
            </a:pPr>
            <a:r>
              <a:rPr lang="en-US" dirty="0" smtClean="0"/>
              <a:t>The docs are ranked and top k docs are listed.</a:t>
            </a:r>
          </a:p>
          <a:p>
            <a:pPr>
              <a:defRPr/>
            </a:pPr>
            <a:r>
              <a:rPr lang="en-US" dirty="0" smtClean="0"/>
              <a:t>It is good to have the inverted index in memory.</a:t>
            </a:r>
          </a:p>
          <a:p>
            <a:pPr>
              <a:defRPr/>
            </a:pPr>
            <a:r>
              <a:rPr lang="en-US" dirty="0" smtClean="0"/>
              <a:t>If not , some queries may involve random disk access for decoding of postings.</a:t>
            </a:r>
          </a:p>
          <a:p>
            <a:pPr>
              <a:defRPr/>
            </a:pPr>
            <a:r>
              <a:rPr lang="en-US" dirty="0" smtClean="0"/>
              <a:t>Solution: organize the disk accesses so that random seeks are minimized.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Representation of Inverted Files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7724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Index (word list, vocabulary) file:</a:t>
            </a:r>
            <a:r>
              <a:rPr lang="en-US"/>
              <a:t>  Stores list of terms (keywords).  Designed for searching and  sequential processing, e.g., for range queries, (</a:t>
            </a:r>
            <a:r>
              <a:rPr lang="en-US" b="1">
                <a:solidFill>
                  <a:srgbClr val="0000CC"/>
                </a:solidFill>
              </a:rPr>
              <a:t>lexicographic index</a:t>
            </a:r>
            <a:r>
              <a:rPr lang="en-US"/>
              <a:t>).  Often held in memory.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Postings file:</a:t>
            </a:r>
            <a:r>
              <a:rPr lang="en-US"/>
              <a:t>  Stores an </a:t>
            </a:r>
            <a:r>
              <a:rPr lang="en-US" b="1">
                <a:solidFill>
                  <a:srgbClr val="0000CC"/>
                </a:solidFill>
              </a:rPr>
              <a:t>inverted list </a:t>
            </a:r>
            <a:r>
              <a:rPr lang="en-US"/>
              <a:t>(postings list) of postings for each term.  Designed for rapid merging of lists and calculation of similarities.  Each list is usually stored sequentially.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Document file:</a:t>
            </a:r>
            <a:r>
              <a:rPr lang="en-US"/>
              <a:t>  Stores the documents.  Important for user interface design. </a:t>
            </a:r>
          </a:p>
        </p:txBody>
      </p:sp>
    </p:spTree>
    <p:extLst>
      <p:ext uri="{BB962C8B-B14F-4D97-AF65-F5344CB8AC3E}">
        <p14:creationId xmlns:p14="http://schemas.microsoft.com/office/powerpoint/2010/main" val="3919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Term Weights: Term Frequency</a:t>
            </a:r>
            <a:endParaRPr lang="en-US" altLang="zh-TW" smtClean="0">
              <a:latin typeface="Courier New" pitchFamily="49" charset="0"/>
              <a:ea typeface="PMingLiU" pitchFamily="18" charset="-120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696200" cy="42322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mtClean="0"/>
              <a:t>More frequent terms in a document are more important, i.e. more indicative of the topic.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1200" smtClean="0"/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i="1" smtClean="0"/>
              <a:t>        f</a:t>
            </a:r>
            <a:r>
              <a:rPr lang="en-US" altLang="zh-TW" i="1" baseline="-25000" smtClean="0"/>
              <a:t>ij </a:t>
            </a:r>
            <a:r>
              <a:rPr lang="en-US" altLang="zh-TW" smtClean="0"/>
              <a:t>= frequency of term </a:t>
            </a:r>
            <a:r>
              <a:rPr lang="en-US" altLang="zh-TW" i="1" smtClean="0"/>
              <a:t>i</a:t>
            </a:r>
            <a:r>
              <a:rPr lang="en-US" altLang="zh-TW" smtClean="0"/>
              <a:t> in document </a:t>
            </a:r>
            <a:r>
              <a:rPr lang="en-US" altLang="zh-TW" i="1" smtClean="0"/>
              <a:t>j</a:t>
            </a:r>
            <a:r>
              <a:rPr lang="en-US" altLang="zh-TW" smtClean="0"/>
              <a:t>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mtClean="0"/>
              <a:t>May want to normalize </a:t>
            </a:r>
            <a:r>
              <a:rPr lang="en-US" altLang="zh-TW" i="1" smtClean="0"/>
              <a:t>term frequency</a:t>
            </a:r>
            <a:r>
              <a:rPr lang="en-US" altLang="zh-TW" smtClean="0"/>
              <a:t> (</a:t>
            </a:r>
            <a:r>
              <a:rPr lang="en-US" altLang="zh-TW" i="1" smtClean="0"/>
              <a:t>tf</a:t>
            </a:r>
            <a:r>
              <a:rPr lang="en-US" altLang="zh-TW" smtClean="0"/>
              <a:t>) across the entire corpus: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1200" smtClean="0"/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i="1" smtClean="0"/>
              <a:t>        tf</a:t>
            </a:r>
            <a:r>
              <a:rPr lang="en-US" altLang="zh-TW" i="1" baseline="-25000" smtClean="0"/>
              <a:t>ij   </a:t>
            </a:r>
            <a:r>
              <a:rPr lang="en-US" altLang="zh-TW" i="1" smtClean="0"/>
              <a:t>= f</a:t>
            </a:r>
            <a:r>
              <a:rPr lang="en-US" altLang="zh-TW" i="1" baseline="-25000" smtClean="0"/>
              <a:t>ij  </a:t>
            </a:r>
            <a:r>
              <a:rPr lang="en-US" altLang="zh-TW" i="1" smtClean="0"/>
              <a:t> / max</a:t>
            </a:r>
            <a:r>
              <a:rPr lang="en-US" altLang="zh-TW" smtClean="0"/>
              <a:t>{</a:t>
            </a:r>
            <a:r>
              <a:rPr lang="en-US" altLang="zh-TW" i="1" smtClean="0"/>
              <a:t>f</a:t>
            </a:r>
            <a:r>
              <a:rPr lang="en-US" altLang="zh-TW" i="1" baseline="-25000" smtClean="0"/>
              <a:t>ij</a:t>
            </a:r>
            <a:r>
              <a:rPr lang="en-US" altLang="zh-TW" smtClean="0"/>
              <a:t>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i="1" smtClean="0"/>
              <a:t>		</a:t>
            </a:r>
          </a:p>
        </p:txBody>
      </p:sp>
      <p:graphicFrame>
        <p:nvGraphicFramePr>
          <p:cNvPr id="14340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0" imgH="0" progId="Equation.2">
                  <p:embed/>
                </p:oleObj>
              </mc:Choice>
              <mc:Fallback>
                <p:oleObj name="Equation" r:id="rId4" imgW="0" imgH="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1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924800" cy="7207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/>
              <a:t>Term Weights: IDF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01000" cy="45720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Terms that appear in many </a:t>
            </a:r>
            <a:r>
              <a:rPr lang="en-US" altLang="zh-TW" i="1" dirty="0" smtClean="0"/>
              <a:t>different </a:t>
            </a:r>
            <a:r>
              <a:rPr lang="en-US" altLang="zh-TW" dirty="0" smtClean="0"/>
              <a:t>documents are </a:t>
            </a:r>
            <a:r>
              <a:rPr lang="en-US" altLang="zh-TW" i="1" dirty="0" smtClean="0"/>
              <a:t>less</a:t>
            </a:r>
            <a:r>
              <a:rPr lang="en-US" altLang="zh-TW" dirty="0" smtClean="0"/>
              <a:t> indicative of overall topic.</a:t>
            </a:r>
            <a:endParaRPr lang="en-US" altLang="zh-TW" i="1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i="1" dirty="0" smtClean="0"/>
              <a:t>     </a:t>
            </a:r>
            <a:r>
              <a:rPr lang="en-US" altLang="zh-TW" i="1" dirty="0" err="1" smtClean="0">
                <a:solidFill>
                  <a:srgbClr val="C339A9"/>
                </a:solidFill>
              </a:rPr>
              <a:t>df</a:t>
            </a:r>
            <a:r>
              <a:rPr lang="en-US" altLang="zh-TW" sz="2900" i="1" baseline="-25000" dirty="0" smtClean="0">
                <a:solidFill>
                  <a:srgbClr val="C339A9"/>
                </a:solidFill>
              </a:rPr>
              <a:t> i</a:t>
            </a:r>
            <a:r>
              <a:rPr lang="en-US" altLang="zh-TW" dirty="0" smtClean="0">
                <a:solidFill>
                  <a:srgbClr val="C339A9"/>
                </a:solidFill>
              </a:rPr>
              <a:t> = document frequency of term</a:t>
            </a:r>
            <a:r>
              <a:rPr lang="en-US" altLang="zh-TW" i="1" dirty="0" smtClean="0">
                <a:solidFill>
                  <a:srgbClr val="C339A9"/>
                </a:solidFill>
              </a:rPr>
              <a:t> i/</a:t>
            </a:r>
            <a:r>
              <a:rPr lang="en-US" altLang="zh-TW" dirty="0" smtClean="0">
                <a:solidFill>
                  <a:srgbClr val="C339A9"/>
                </a:solidFill>
              </a:rPr>
              <a:t> number of documents containing term</a:t>
            </a:r>
            <a:r>
              <a:rPr lang="en-US" altLang="zh-TW" i="1" dirty="0" smtClean="0">
                <a:solidFill>
                  <a:srgbClr val="C339A9"/>
                </a:solidFill>
              </a:rPr>
              <a:t> i</a:t>
            </a:r>
            <a:r>
              <a:rPr lang="en-US" altLang="zh-TW" dirty="0" smtClean="0">
                <a:solidFill>
                  <a:srgbClr val="C339A9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i="1" dirty="0" smtClean="0">
                <a:solidFill>
                  <a:srgbClr val="C339A9"/>
                </a:solidFill>
              </a:rPr>
              <a:t>     </a:t>
            </a:r>
            <a:r>
              <a:rPr lang="en-US" altLang="zh-TW" i="1" dirty="0" err="1" smtClean="0">
                <a:solidFill>
                  <a:srgbClr val="C339A9"/>
                </a:solidFill>
              </a:rPr>
              <a:t>idf</a:t>
            </a:r>
            <a:r>
              <a:rPr lang="en-US" altLang="zh-TW" sz="2900" i="1" baseline="-25000" dirty="0" err="1" smtClean="0">
                <a:solidFill>
                  <a:srgbClr val="C339A9"/>
                </a:solidFill>
              </a:rPr>
              <a:t>i</a:t>
            </a:r>
            <a:r>
              <a:rPr lang="en-US" altLang="zh-TW" dirty="0" smtClean="0">
                <a:solidFill>
                  <a:srgbClr val="C339A9"/>
                </a:solidFill>
              </a:rPr>
              <a:t> = inverse document frequency of term</a:t>
            </a:r>
            <a:r>
              <a:rPr lang="en-US" altLang="zh-TW" i="1" dirty="0" smtClean="0">
                <a:solidFill>
                  <a:srgbClr val="C339A9"/>
                </a:solidFill>
              </a:rPr>
              <a:t> i, </a:t>
            </a:r>
            <a:r>
              <a:rPr lang="en-US" altLang="zh-TW" dirty="0" smtClean="0">
                <a:solidFill>
                  <a:srgbClr val="C339A9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dirty="0" smtClean="0">
                <a:solidFill>
                  <a:srgbClr val="C339A9"/>
                </a:solidFill>
              </a:rPr>
              <a:t>           = log</a:t>
            </a:r>
            <a:r>
              <a:rPr lang="en-US" altLang="zh-TW" sz="2900" baseline="-25000" dirty="0" smtClean="0">
                <a:solidFill>
                  <a:srgbClr val="C339A9"/>
                </a:solidFill>
              </a:rPr>
              <a:t>2</a:t>
            </a:r>
            <a:r>
              <a:rPr lang="en-US" altLang="zh-TW" dirty="0" smtClean="0">
                <a:solidFill>
                  <a:srgbClr val="C339A9"/>
                </a:solidFill>
              </a:rPr>
              <a:t> (</a:t>
            </a:r>
            <a:r>
              <a:rPr lang="en-US" altLang="zh-TW" i="1" dirty="0" smtClean="0">
                <a:solidFill>
                  <a:srgbClr val="C339A9"/>
                </a:solidFill>
              </a:rPr>
              <a:t>N/ </a:t>
            </a:r>
            <a:r>
              <a:rPr lang="en-US" altLang="zh-TW" i="1" dirty="0" err="1" smtClean="0">
                <a:solidFill>
                  <a:srgbClr val="C339A9"/>
                </a:solidFill>
              </a:rPr>
              <a:t>df</a:t>
            </a:r>
            <a:r>
              <a:rPr lang="en-US" altLang="zh-TW" sz="2900" i="1" baseline="-25000" dirty="0" smtClean="0">
                <a:solidFill>
                  <a:srgbClr val="C339A9"/>
                </a:solidFill>
              </a:rPr>
              <a:t> i</a:t>
            </a:r>
            <a:r>
              <a:rPr lang="en-US" altLang="zh-TW" dirty="0" smtClean="0">
                <a:solidFill>
                  <a:srgbClr val="C339A9"/>
                </a:solidFill>
              </a:rPr>
              <a:t>)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dirty="0" smtClean="0">
                <a:solidFill>
                  <a:srgbClr val="C339A9"/>
                </a:solidFill>
              </a:rPr>
              <a:t>             (N: total number of documents)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Recall: indication of a term’s </a:t>
            </a:r>
            <a:r>
              <a:rPr lang="en-US" altLang="zh-TW" i="1" dirty="0" smtClean="0"/>
              <a:t>discrimination</a:t>
            </a:r>
            <a:r>
              <a:rPr lang="en-US" altLang="zh-TW" dirty="0" smtClean="0"/>
              <a:t> power.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Log used to dampen the effect relative to </a:t>
            </a:r>
            <a:r>
              <a:rPr lang="en-US" altLang="zh-TW" i="1" dirty="0" err="1" smtClean="0"/>
              <a:t>tf</a:t>
            </a:r>
            <a:r>
              <a:rPr lang="en-US" altLang="zh-TW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161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IS 240 – Spring 2009	</a:t>
            </a:r>
          </a:p>
        </p:txBody>
      </p:sp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Simple tf*idf</a:t>
            </a:r>
          </a:p>
        </p:txBody>
      </p:sp>
      <p:graphicFrame>
        <p:nvGraphicFramePr>
          <p:cNvPr id="1541123" name="Object 3"/>
          <p:cNvGraphicFramePr>
            <a:graphicFrameLocks noChangeAspect="1"/>
          </p:cNvGraphicFramePr>
          <p:nvPr/>
        </p:nvGraphicFramePr>
        <p:xfrm>
          <a:off x="1066800" y="1066800"/>
          <a:ext cx="73152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320480" imgH="228600" progId="Equation.3">
                  <p:embed/>
                </p:oleObj>
              </mc:Choice>
              <mc:Fallback>
                <p:oleObj name="Equation" r:id="rId4" imgW="1320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73152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124" name="Object 4"/>
          <p:cNvGraphicFramePr>
            <a:graphicFrameLocks noChangeAspect="1"/>
          </p:cNvGraphicFramePr>
          <p:nvPr/>
        </p:nvGraphicFramePr>
        <p:xfrm>
          <a:off x="685800" y="2209800"/>
          <a:ext cx="8077200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3098520" imgH="1739880" progId="Equation.3">
                  <p:embed/>
                </p:oleObj>
              </mc:Choice>
              <mc:Fallback>
                <p:oleObj name="Equation" r:id="rId6" imgW="309852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8077200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6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IS 240 – Spring 2009	</a:t>
            </a:r>
          </a:p>
        </p:txBody>
      </p:sp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Inverse Document Frequency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dirty="0"/>
              <a:t>IDF provides high values for rare words and low values for common </a:t>
            </a:r>
            <a:r>
              <a:rPr lang="en-US" dirty="0" smtClean="0"/>
              <a:t>words,</a:t>
            </a:r>
            <a:r>
              <a:rPr lang="en-US" dirty="0" smtClean="0">
                <a:solidFill>
                  <a:srgbClr val="FF3300"/>
                </a:solidFill>
              </a:rPr>
              <a:t> The most frequent words are not the most descriptive.</a:t>
            </a:r>
            <a:endParaRPr lang="en-US" sz="3600" dirty="0" smtClean="0">
              <a:solidFill>
                <a:srgbClr val="FF3300"/>
              </a:solidFill>
            </a:endParaRPr>
          </a:p>
          <a:p>
            <a:endParaRPr lang="en-US" dirty="0"/>
          </a:p>
        </p:txBody>
      </p:sp>
      <p:graphicFrame>
        <p:nvGraphicFramePr>
          <p:cNvPr id="1543172" name="Object 4"/>
          <p:cNvGraphicFramePr>
            <a:graphicFrameLocks noChangeAspect="1"/>
          </p:cNvGraphicFramePr>
          <p:nvPr/>
        </p:nvGraphicFramePr>
        <p:xfrm>
          <a:off x="2971800" y="2362200"/>
          <a:ext cx="2884488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269720" imgH="1777680" progId="Equation.3">
                  <p:embed/>
                </p:oleObj>
              </mc:Choice>
              <mc:Fallback>
                <p:oleObj name="Equation" r:id="rId4" imgW="126972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362200"/>
                        <a:ext cx="2884488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173" name="Text Box 5"/>
          <p:cNvSpPr txBox="1">
            <a:spLocks noChangeArrowheads="1"/>
          </p:cNvSpPr>
          <p:nvPr/>
        </p:nvSpPr>
        <p:spPr bwMode="auto">
          <a:xfrm>
            <a:off x="609600" y="3200400"/>
            <a:ext cx="1768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2400">
                <a:solidFill>
                  <a:srgbClr val="FF3300"/>
                </a:solidFill>
              </a:rPr>
              <a:t>For a collection</a:t>
            </a:r>
          </a:p>
          <a:p>
            <a:pPr algn="l" eaLnBrk="0" hangingPunct="0"/>
            <a:r>
              <a:rPr lang="en-US" sz="2400">
                <a:solidFill>
                  <a:srgbClr val="FF3300"/>
                </a:solidFill>
              </a:rPr>
              <a:t>of 10000 documents</a:t>
            </a:r>
          </a:p>
          <a:p>
            <a:pPr algn="l" eaLnBrk="0" hangingPunct="0"/>
            <a:r>
              <a:rPr lang="en-US" sz="2400">
                <a:solidFill>
                  <a:srgbClr val="FF3300"/>
                </a:solidFill>
              </a:rPr>
              <a:t>(N = 10000)</a:t>
            </a:r>
          </a:p>
        </p:txBody>
      </p:sp>
    </p:spTree>
    <p:extLst>
      <p:ext uri="{BB962C8B-B14F-4D97-AF65-F5344CB8AC3E}">
        <p14:creationId xmlns:p14="http://schemas.microsoft.com/office/powerpoint/2010/main" val="30616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/>
              <a:t>Query Vector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Query vector is typically treated as a document and also tf-idf weighted.</a:t>
            </a:r>
          </a:p>
          <a:p>
            <a:pPr eaLnBrk="1" hangingPunct="1"/>
            <a:endParaRPr lang="en-US" altLang="zh-TW" smtClean="0">
              <a:ea typeface="PMingLiU" pitchFamily="18" charset="-120"/>
            </a:endParaRPr>
          </a:p>
          <a:p>
            <a:pPr eaLnBrk="1" hangingPunct="1"/>
            <a:r>
              <a:rPr lang="en-US" altLang="zh-TW" smtClean="0">
                <a:ea typeface="PMingLiU" pitchFamily="18" charset="-120"/>
              </a:rPr>
              <a:t>Alternative is for the user to supply weights for the given query terms.</a:t>
            </a:r>
          </a:p>
        </p:txBody>
      </p:sp>
    </p:spTree>
    <p:extLst>
      <p:ext uri="{BB962C8B-B14F-4D97-AF65-F5344CB8AC3E}">
        <p14:creationId xmlns:p14="http://schemas.microsoft.com/office/powerpoint/2010/main" val="4155661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Similarity Measure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848600" cy="46482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mtClean="0"/>
              <a:t>A </a:t>
            </a:r>
            <a:r>
              <a:rPr lang="en-US" altLang="zh-TW" smtClean="0">
                <a:solidFill>
                  <a:srgbClr val="FF0000"/>
                </a:solidFill>
              </a:rPr>
              <a:t>similarity measure</a:t>
            </a:r>
            <a:r>
              <a:rPr lang="en-US" altLang="zh-TW" smtClean="0"/>
              <a:t> is a function that computes the </a:t>
            </a:r>
            <a:r>
              <a:rPr lang="en-US" altLang="zh-TW" i="1" smtClean="0">
                <a:solidFill>
                  <a:srgbClr val="FF0000"/>
                </a:solidFill>
              </a:rPr>
              <a:t>degree of similarity</a:t>
            </a:r>
            <a:r>
              <a:rPr lang="en-US" altLang="zh-TW" smtClean="0"/>
              <a:t> between two vectors.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120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mtClean="0"/>
              <a:t>Using a similarity measure between the query and each document: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smtClean="0"/>
              <a:t>It is possible to rank the retrieved documents in the order of presumed relevance.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TW" sz="120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smtClean="0"/>
              <a:t>It is possible to enforce a certain threshold so that the size of the retrieved set can be controlled.</a:t>
            </a:r>
          </a:p>
        </p:txBody>
      </p:sp>
    </p:spTree>
    <p:extLst>
      <p:ext uri="{BB962C8B-B14F-4D97-AF65-F5344CB8AC3E}">
        <p14:creationId xmlns:p14="http://schemas.microsoft.com/office/powerpoint/2010/main" val="34621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/>
              <a:t>Similarity Measure - Inner Product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PMingLiU" pitchFamily="18" charset="-120"/>
              </a:rPr>
              <a:t>Similarity between vectors for the document </a:t>
            </a:r>
            <a:r>
              <a:rPr lang="en-US" altLang="zh-TW" sz="2400" b="1" i="1" smtClean="0">
                <a:ea typeface="PMingLiU" pitchFamily="18" charset="-120"/>
              </a:rPr>
              <a:t>d</a:t>
            </a:r>
            <a:r>
              <a:rPr lang="en-US" altLang="zh-TW" sz="2400" i="1" baseline="-25000" smtClean="0">
                <a:ea typeface="PMingLiU" pitchFamily="18" charset="-120"/>
              </a:rPr>
              <a:t>i</a:t>
            </a:r>
            <a:r>
              <a:rPr lang="en-US" altLang="zh-TW" sz="2400" smtClean="0">
                <a:ea typeface="PMingLiU" pitchFamily="18" charset="-120"/>
              </a:rPr>
              <a:t> and query </a:t>
            </a:r>
            <a:r>
              <a:rPr lang="en-US" altLang="zh-TW" sz="2400" b="1" i="1" smtClean="0">
                <a:ea typeface="PMingLiU" pitchFamily="18" charset="-120"/>
              </a:rPr>
              <a:t>q</a:t>
            </a:r>
            <a:r>
              <a:rPr lang="en-US" altLang="zh-TW" sz="2400" smtClean="0">
                <a:ea typeface="PMingLiU" pitchFamily="18" charset="-120"/>
              </a:rPr>
              <a:t> can be computed as the vector inner product:</a:t>
            </a:r>
          </a:p>
          <a:p>
            <a:pPr eaLnBrk="1" hangingPunct="1">
              <a:buFontTx/>
              <a:buNone/>
            </a:pPr>
            <a:endParaRPr lang="en-US" altLang="zh-TW" sz="1200" smtClean="0">
              <a:ea typeface="PMingLiU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smtClean="0">
                <a:ea typeface="PMingLiU" pitchFamily="18" charset="-120"/>
              </a:rPr>
              <a:t>               sim(</a:t>
            </a:r>
            <a:r>
              <a:rPr lang="en-US" altLang="zh-TW" sz="2400" b="1" i="1" smtClean="0">
                <a:ea typeface="PMingLiU" pitchFamily="18" charset="-120"/>
              </a:rPr>
              <a:t>d</a:t>
            </a:r>
            <a:r>
              <a:rPr lang="en-US" altLang="zh-TW" sz="2400" i="1" baseline="-25000" smtClean="0">
                <a:ea typeface="PMingLiU" pitchFamily="18" charset="-120"/>
              </a:rPr>
              <a:t>j</a:t>
            </a:r>
            <a:r>
              <a:rPr lang="en-US" altLang="zh-TW" sz="2400" i="1" smtClean="0">
                <a:ea typeface="PMingLiU" pitchFamily="18" charset="-120"/>
              </a:rPr>
              <a:t>,</a:t>
            </a:r>
            <a:r>
              <a:rPr lang="en-US" altLang="zh-TW" sz="2400" b="1" i="1" smtClean="0">
                <a:ea typeface="PMingLiU" pitchFamily="18" charset="-120"/>
              </a:rPr>
              <a:t>q</a:t>
            </a:r>
            <a:r>
              <a:rPr lang="en-US" altLang="zh-TW" sz="2400" smtClean="0">
                <a:ea typeface="PMingLiU" pitchFamily="18" charset="-120"/>
              </a:rPr>
              <a:t>) = </a:t>
            </a:r>
            <a:r>
              <a:rPr lang="en-US" altLang="zh-TW" sz="2400" b="1" i="1" smtClean="0">
                <a:ea typeface="PMingLiU" pitchFamily="18" charset="-120"/>
              </a:rPr>
              <a:t>d</a:t>
            </a:r>
            <a:r>
              <a:rPr lang="en-US" altLang="zh-TW" sz="2400" baseline="-25000" smtClean="0">
                <a:ea typeface="PMingLiU" pitchFamily="18" charset="-120"/>
              </a:rPr>
              <a:t>j</a:t>
            </a:r>
            <a:r>
              <a:rPr lang="en-US" altLang="zh-TW" sz="2400" smtClean="0">
                <a:ea typeface="PMingLiU" pitchFamily="18" charset="-120"/>
                <a:cs typeface="Times New Roman" pitchFamily="18" charset="0"/>
              </a:rPr>
              <a:t>•</a:t>
            </a:r>
            <a:r>
              <a:rPr lang="en-US" altLang="zh-TW" sz="2400" b="1" i="1" smtClean="0">
                <a:ea typeface="PMingLiU" pitchFamily="18" charset="-120"/>
              </a:rPr>
              <a:t>q</a:t>
            </a:r>
            <a:r>
              <a:rPr lang="en-US" altLang="zh-TW" sz="2400" smtClean="0">
                <a:ea typeface="PMingLiU" pitchFamily="18" charset="-120"/>
              </a:rPr>
              <a:t> =      </a:t>
            </a:r>
            <a:r>
              <a:rPr lang="en-US" altLang="zh-TW" sz="2400" i="1" smtClean="0">
                <a:ea typeface="PMingLiU" pitchFamily="18" charset="-120"/>
              </a:rPr>
              <a:t>w</a:t>
            </a:r>
            <a:r>
              <a:rPr lang="en-US" altLang="zh-TW" sz="2400" i="1" baseline="-25000" smtClean="0">
                <a:ea typeface="PMingLiU" pitchFamily="18" charset="-120"/>
              </a:rPr>
              <a:t>ij </a:t>
            </a:r>
            <a:r>
              <a:rPr lang="en-US" altLang="zh-TW" sz="2400" i="1" smtClean="0">
                <a:ea typeface="PMingLiU" pitchFamily="18" charset="-120"/>
              </a:rPr>
              <a:t>· w</a:t>
            </a:r>
            <a:r>
              <a:rPr lang="en-US" altLang="zh-TW" sz="2400" i="1" baseline="-25000" smtClean="0">
                <a:ea typeface="PMingLiU" pitchFamily="18" charset="-120"/>
              </a:rPr>
              <a:t>iq</a:t>
            </a:r>
            <a:endParaRPr lang="en-US" altLang="zh-TW" sz="2400" smtClean="0">
              <a:ea typeface="PMingLiU" pitchFamily="18" charset="-120"/>
            </a:endParaRPr>
          </a:p>
          <a:p>
            <a:pPr lvl="1" eaLnBrk="1" hangingPunct="1"/>
            <a:endParaRPr lang="en-US" altLang="zh-TW" sz="1200" smtClean="0">
              <a:ea typeface="PMingLiU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where </a:t>
            </a:r>
            <a:r>
              <a:rPr lang="en-US" altLang="zh-TW" sz="2000" i="1" smtClean="0">
                <a:ea typeface="PMingLiU" pitchFamily="18" charset="-120"/>
              </a:rPr>
              <a:t>w</a:t>
            </a:r>
            <a:r>
              <a:rPr lang="en-US" altLang="zh-TW" sz="2000" i="1" baseline="-25000" smtClean="0">
                <a:ea typeface="PMingLiU" pitchFamily="18" charset="-120"/>
              </a:rPr>
              <a:t>ij</a:t>
            </a:r>
            <a:r>
              <a:rPr lang="en-US" altLang="zh-TW" sz="2000" i="1" smtClean="0">
                <a:ea typeface="PMingLiU" pitchFamily="18" charset="-120"/>
              </a:rPr>
              <a:t> </a:t>
            </a:r>
            <a:r>
              <a:rPr lang="en-US" altLang="zh-TW" sz="2000" smtClean="0">
                <a:ea typeface="PMingLiU" pitchFamily="18" charset="-120"/>
              </a:rPr>
              <a:t>is the weight of term </a:t>
            </a:r>
            <a:r>
              <a:rPr lang="en-US" altLang="zh-TW" sz="2000" i="1" smtClean="0">
                <a:ea typeface="PMingLiU" pitchFamily="18" charset="-120"/>
              </a:rPr>
              <a:t>i</a:t>
            </a:r>
            <a:r>
              <a:rPr lang="en-US" altLang="zh-TW" sz="2000" smtClean="0">
                <a:ea typeface="PMingLiU" pitchFamily="18" charset="-120"/>
              </a:rPr>
              <a:t> in document </a:t>
            </a:r>
            <a:r>
              <a:rPr lang="en-US" altLang="zh-TW" sz="2000" i="1" smtClean="0">
                <a:ea typeface="PMingLiU" pitchFamily="18" charset="-120"/>
              </a:rPr>
              <a:t>j </a:t>
            </a:r>
            <a:r>
              <a:rPr lang="en-US" altLang="zh-TW" sz="2000" smtClean="0">
                <a:ea typeface="PMingLiU" pitchFamily="18" charset="-120"/>
              </a:rPr>
              <a:t>and</a:t>
            </a:r>
            <a:r>
              <a:rPr lang="en-US" altLang="zh-TW" sz="2000" i="1" smtClean="0">
                <a:ea typeface="PMingLiU" pitchFamily="18" charset="-120"/>
              </a:rPr>
              <a:t> w</a:t>
            </a:r>
            <a:r>
              <a:rPr lang="en-US" altLang="zh-TW" sz="2000" i="1" baseline="-25000" smtClean="0">
                <a:ea typeface="PMingLiU" pitchFamily="18" charset="-120"/>
              </a:rPr>
              <a:t>iq </a:t>
            </a:r>
            <a:r>
              <a:rPr lang="en-US" altLang="zh-TW" sz="2000" smtClean="0">
                <a:ea typeface="PMingLiU" pitchFamily="18" charset="-120"/>
              </a:rPr>
              <a:t>is the weight of term </a:t>
            </a:r>
            <a:r>
              <a:rPr lang="en-US" altLang="zh-TW" sz="2000" i="1" smtClean="0">
                <a:ea typeface="PMingLiU" pitchFamily="18" charset="-120"/>
              </a:rPr>
              <a:t>i </a:t>
            </a:r>
            <a:r>
              <a:rPr lang="en-US" altLang="zh-TW" sz="2000" smtClean="0">
                <a:ea typeface="PMingLiU" pitchFamily="18" charset="-120"/>
              </a:rPr>
              <a:t>in the query</a:t>
            </a:r>
          </a:p>
          <a:p>
            <a:pPr lvl="1" eaLnBrk="1" hangingPunct="1">
              <a:buFontTx/>
              <a:buNone/>
            </a:pPr>
            <a:endParaRPr lang="en-US" altLang="zh-TW" sz="2000" smtClean="0">
              <a:ea typeface="PMingLiU" pitchFamily="18" charset="-120"/>
            </a:endParaRPr>
          </a:p>
          <a:p>
            <a:pPr eaLnBrk="1" hangingPunct="1"/>
            <a:r>
              <a:rPr lang="en-US" altLang="zh-TW" sz="2400" smtClean="0">
                <a:ea typeface="PMingLiU" pitchFamily="18" charset="-120"/>
              </a:rPr>
              <a:t>For binary vectors, the inner product is the number of matched query terms in the document (size of intersection).</a:t>
            </a:r>
          </a:p>
          <a:p>
            <a:pPr eaLnBrk="1" hangingPunct="1"/>
            <a:endParaRPr lang="en-US" altLang="zh-TW" sz="1200" smtClean="0">
              <a:ea typeface="PMingLiU" pitchFamily="18" charset="-120"/>
            </a:endParaRPr>
          </a:p>
          <a:p>
            <a:pPr eaLnBrk="1" hangingPunct="1"/>
            <a:r>
              <a:rPr lang="en-US" altLang="zh-TW" sz="2400" smtClean="0">
                <a:ea typeface="PMingLiU" pitchFamily="18" charset="-120"/>
              </a:rPr>
              <a:t>For weighted term vectors, it is the sum of the products of the weights of the matched terms.</a:t>
            </a:r>
            <a:br>
              <a:rPr lang="en-US" altLang="zh-TW" sz="2400" smtClean="0">
                <a:ea typeface="PMingLiU" pitchFamily="18" charset="-120"/>
              </a:rPr>
            </a:br>
            <a:endParaRPr lang="en-US" altLang="zh-TW" sz="2400" smtClean="0">
              <a:ea typeface="PMingLiU" pitchFamily="18" charset="-120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733800" y="2133600"/>
          <a:ext cx="4667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291973" imgH="431613" progId="Equation.3">
                  <p:embed/>
                </p:oleObj>
              </mc:Choice>
              <mc:Fallback>
                <p:oleObj name="Equation" r:id="rId4" imgW="29197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133600"/>
                        <a:ext cx="4667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0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PMingLiU" pitchFamily="18" charset="-120"/>
              </a:rPr>
              <a:t>Inner Product -- Examples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1981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TW" smtClean="0"/>
              <a:t>Binary: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sz="1600" smtClean="0"/>
              <a:t>D  =  1,    1,    1,   0,    1,    1,     0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sz="1600" smtClean="0"/>
              <a:t>Q  =  1,    0 ,   1,   0,    0,    1,     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TW" sz="1800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TW" smtClean="0"/>
              <a:t>sim(D, Q) = 3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 rot="-2400000">
            <a:off x="1905000" y="1620838"/>
            <a:ext cx="990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rgbClr val="FF00FF"/>
                </a:solidFill>
                <a:ea typeface="標楷體" pitchFamily="49" charset="-120"/>
              </a:rPr>
              <a:t>retrieval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 rot="-2400000">
            <a:off x="2286000" y="1620838"/>
            <a:ext cx="990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rgbClr val="FF00FF"/>
                </a:solidFill>
                <a:ea typeface="標楷體" pitchFamily="49" charset="-120"/>
              </a:rPr>
              <a:t>database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 rot="-2400000">
            <a:off x="2667000" y="1524000"/>
            <a:ext cx="1290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rgbClr val="FF00FF"/>
                </a:solidFill>
                <a:ea typeface="標楷體" pitchFamily="49" charset="-120"/>
              </a:rPr>
              <a:t>architecture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 rot="-2400000">
            <a:off x="3048000" y="1600200"/>
            <a:ext cx="10906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rgbClr val="FF00FF"/>
                </a:solidFill>
                <a:ea typeface="標楷體" pitchFamily="49" charset="-120"/>
              </a:rPr>
              <a:t>computer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 rot="-2400000">
            <a:off x="3429000" y="1600200"/>
            <a:ext cx="990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rgbClr val="FF00FF"/>
                </a:solidFill>
                <a:ea typeface="標楷體" pitchFamily="49" charset="-120"/>
              </a:rPr>
              <a:t>text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 rot="-2400000">
            <a:off x="3657600" y="1524000"/>
            <a:ext cx="13636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rgbClr val="FF00FF"/>
                </a:solidFill>
                <a:ea typeface="標楷體" pitchFamily="49" charset="-120"/>
              </a:rPr>
              <a:t>management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 rot="-2400000">
            <a:off x="4114800" y="1524000"/>
            <a:ext cx="12493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rgbClr val="FF00FF"/>
                </a:solidFill>
                <a:ea typeface="標楷體" pitchFamily="49" charset="-120"/>
              </a:rPr>
              <a:t>information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724400" y="2286000"/>
            <a:ext cx="396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/>
          <a:p>
            <a:pPr marL="188913" indent="-188913"/>
            <a:r>
              <a:rPr kumimoji="1" lang="en-US" altLang="zh-TW" sz="1800">
                <a:ea typeface="PMingLiU" pitchFamily="18" charset="-120"/>
              </a:rPr>
              <a:t>Size of vector = size of vocabulary = 7</a:t>
            </a:r>
          </a:p>
          <a:p>
            <a:pPr marL="188913" indent="-188913"/>
            <a:r>
              <a:rPr kumimoji="1" lang="en-US" altLang="zh-TW" sz="1800">
                <a:ea typeface="PMingLiU" pitchFamily="18" charset="-120"/>
              </a:rPr>
              <a:t>0 means corresponding term not found in document or query</a:t>
            </a:r>
          </a:p>
        </p:txBody>
      </p:sp>
      <p:sp>
        <p:nvSpPr>
          <p:cNvPr id="277516" name="Rectangle 12"/>
          <p:cNvSpPr>
            <a:spLocks noChangeArrowheads="1"/>
          </p:cNvSpPr>
          <p:nvPr/>
        </p:nvSpPr>
        <p:spPr bwMode="auto">
          <a:xfrm>
            <a:off x="838200" y="3886200"/>
            <a:ext cx="6172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TW" sz="2800">
                <a:ea typeface="PMingLiU" pitchFamily="18" charset="-120"/>
              </a:rPr>
              <a:t>Weighted:</a:t>
            </a:r>
          </a:p>
          <a:p>
            <a:r>
              <a:rPr kumimoji="1" lang="en-US" altLang="zh-TW" sz="1800">
                <a:ea typeface="PMingLiU" pitchFamily="18" charset="-120"/>
              </a:rPr>
              <a:t>   </a:t>
            </a:r>
            <a:r>
              <a:rPr kumimoji="1" lang="en-US" altLang="zh-TW" sz="1800" i="1">
                <a:ea typeface="PMingLiU" pitchFamily="18" charset="-120"/>
              </a:rPr>
              <a:t>        D1 = 2T1 + 3T2 + 5T3           D2 = 3T1 + 7T2 +  1T3      </a:t>
            </a:r>
          </a:p>
          <a:p>
            <a:r>
              <a:rPr kumimoji="1" lang="en-US" altLang="zh-TW" sz="1800" i="1">
                <a:ea typeface="PMingLiU" pitchFamily="18" charset="-120"/>
              </a:rPr>
              <a:t>                  Q = 0T1 + 0T2 +  2T3</a:t>
            </a:r>
          </a:p>
          <a:p>
            <a:endParaRPr kumimoji="1" lang="en-US" altLang="zh-TW" sz="1800" i="1">
              <a:ea typeface="PMingLiU" pitchFamily="18" charset="-120"/>
            </a:endParaRPr>
          </a:p>
          <a:p>
            <a:r>
              <a:rPr kumimoji="1" lang="en-US" altLang="zh-TW" sz="1800">
                <a:ea typeface="PMingLiU" pitchFamily="18" charset="-120"/>
              </a:rPr>
              <a:t>	sim(</a:t>
            </a:r>
            <a:r>
              <a:rPr kumimoji="1" lang="en-US" altLang="zh-TW" sz="1800" i="1">
                <a:ea typeface="PMingLiU" pitchFamily="18" charset="-120"/>
              </a:rPr>
              <a:t>D1 </a:t>
            </a:r>
            <a:r>
              <a:rPr kumimoji="1" lang="en-US" altLang="zh-TW" sz="1800">
                <a:ea typeface="PMingLiU" pitchFamily="18" charset="-120"/>
              </a:rPr>
              <a:t>, </a:t>
            </a:r>
            <a:r>
              <a:rPr kumimoji="1" lang="en-US" altLang="zh-TW" sz="1800" i="1">
                <a:ea typeface="PMingLiU" pitchFamily="18" charset="-120"/>
              </a:rPr>
              <a:t>Q</a:t>
            </a:r>
            <a:r>
              <a:rPr kumimoji="1" lang="en-US" altLang="zh-TW" sz="1800">
                <a:ea typeface="PMingLiU" pitchFamily="18" charset="-120"/>
              </a:rPr>
              <a:t>) = 2*0 + 3*0 + 5*2  = 10</a:t>
            </a:r>
          </a:p>
          <a:p>
            <a:r>
              <a:rPr kumimoji="1" lang="en-US" altLang="zh-TW" sz="1800">
                <a:ea typeface="PMingLiU" pitchFamily="18" charset="-120"/>
              </a:rPr>
              <a:t>      	sim(</a:t>
            </a:r>
            <a:r>
              <a:rPr kumimoji="1" lang="en-US" altLang="zh-TW" sz="1800" i="1">
                <a:ea typeface="PMingLiU" pitchFamily="18" charset="-120"/>
              </a:rPr>
              <a:t>D2 </a:t>
            </a:r>
            <a:r>
              <a:rPr kumimoji="1" lang="en-US" altLang="zh-TW" sz="1800">
                <a:ea typeface="PMingLiU" pitchFamily="18" charset="-120"/>
              </a:rPr>
              <a:t>, </a:t>
            </a:r>
            <a:r>
              <a:rPr kumimoji="1" lang="en-US" altLang="zh-TW" sz="1800" i="1">
                <a:ea typeface="PMingLiU" pitchFamily="18" charset="-120"/>
              </a:rPr>
              <a:t>Q</a:t>
            </a:r>
            <a:r>
              <a:rPr kumimoji="1" lang="en-US" altLang="zh-TW" sz="1800">
                <a:ea typeface="PMingLiU" pitchFamily="18" charset="-120"/>
              </a:rPr>
              <a:t>) = 3*0 + 7*0 + 1*2  =  2</a:t>
            </a:r>
          </a:p>
        </p:txBody>
      </p:sp>
    </p:spTree>
    <p:extLst>
      <p:ext uri="{BB962C8B-B14F-4D97-AF65-F5344CB8AC3E}">
        <p14:creationId xmlns:p14="http://schemas.microsoft.com/office/powerpoint/2010/main" val="21748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286000" y="3124200"/>
          <a:ext cx="34671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1866900" imgH="889000" progId="Equation.3">
                  <p:embed/>
                </p:oleObj>
              </mc:Choice>
              <mc:Fallback>
                <p:oleObj name="Equation" r:id="rId4" imgW="1866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4671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/>
              <a:t>Cosine Similarity Measure</a:t>
            </a:r>
          </a:p>
        </p:txBody>
      </p:sp>
      <p:sp>
        <p:nvSpPr>
          <p:cNvPr id="279556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5791200" cy="110331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400" smtClean="0"/>
              <a:t>Cosine similarity measures the cosine of the angle between two vectors.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12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400" smtClean="0"/>
              <a:t>Inner product normalized by the vector lengths.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TW" sz="2400" smtClean="0"/>
              <a:t>   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62000" y="4419600"/>
            <a:ext cx="7924800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sz="2000" i="1">
                <a:ea typeface="PMingLiU" pitchFamily="18" charset="-120"/>
              </a:rPr>
              <a:t>D</a:t>
            </a:r>
            <a:r>
              <a:rPr kumimoji="1" lang="en-US" altLang="zh-TW" sz="2000" i="1" baseline="-25000">
                <a:ea typeface="PMingLiU" pitchFamily="18" charset="-120"/>
              </a:rPr>
              <a:t>1</a:t>
            </a:r>
            <a:r>
              <a:rPr kumimoji="1" lang="en-US" altLang="zh-TW" sz="2000" i="1">
                <a:ea typeface="PMingLiU" pitchFamily="18" charset="-120"/>
              </a:rPr>
              <a:t> = 2T</a:t>
            </a:r>
            <a:r>
              <a:rPr kumimoji="1" lang="en-US" altLang="zh-TW" sz="2000" i="1" baseline="-25000">
                <a:ea typeface="PMingLiU" pitchFamily="18" charset="-120"/>
              </a:rPr>
              <a:t>1</a:t>
            </a:r>
            <a:r>
              <a:rPr kumimoji="1" lang="en-US" altLang="zh-TW" sz="2000" i="1">
                <a:ea typeface="PMingLiU" pitchFamily="18" charset="-120"/>
              </a:rPr>
              <a:t> + 3T</a:t>
            </a:r>
            <a:r>
              <a:rPr kumimoji="1" lang="en-US" altLang="zh-TW" sz="2000" i="1" baseline="-25000">
                <a:ea typeface="PMingLiU" pitchFamily="18" charset="-120"/>
              </a:rPr>
              <a:t>2</a:t>
            </a:r>
            <a:r>
              <a:rPr kumimoji="1" lang="en-US" altLang="zh-TW" sz="2000" i="1">
                <a:ea typeface="PMingLiU" pitchFamily="18" charset="-120"/>
              </a:rPr>
              <a:t> + 5T</a:t>
            </a:r>
            <a:r>
              <a:rPr kumimoji="1" lang="en-US" altLang="zh-TW" sz="2000" i="1" baseline="-25000">
                <a:ea typeface="PMingLiU" pitchFamily="18" charset="-120"/>
              </a:rPr>
              <a:t>3     </a:t>
            </a:r>
            <a:r>
              <a:rPr kumimoji="1" lang="en-US" altLang="zh-TW" sz="2000">
                <a:ea typeface="PMingLiU" pitchFamily="18" charset="-120"/>
              </a:rPr>
              <a:t>CosSim(</a:t>
            </a:r>
            <a:r>
              <a:rPr kumimoji="1" lang="en-US" altLang="zh-TW" sz="2000" i="1">
                <a:ea typeface="PMingLiU" pitchFamily="18" charset="-120"/>
              </a:rPr>
              <a:t>D</a:t>
            </a:r>
            <a:r>
              <a:rPr kumimoji="1" lang="en-US" altLang="zh-TW" sz="2000" i="1" baseline="-25000">
                <a:ea typeface="PMingLiU" pitchFamily="18" charset="-120"/>
              </a:rPr>
              <a:t>1</a:t>
            </a:r>
            <a:r>
              <a:rPr kumimoji="1" lang="en-US" altLang="zh-TW" sz="2000" i="1">
                <a:ea typeface="PMingLiU" pitchFamily="18" charset="-120"/>
              </a:rPr>
              <a:t> </a:t>
            </a:r>
            <a:r>
              <a:rPr kumimoji="1" lang="en-US" altLang="zh-TW" sz="2000">
                <a:ea typeface="PMingLiU" pitchFamily="18" charset="-120"/>
              </a:rPr>
              <a:t>, </a:t>
            </a:r>
            <a:r>
              <a:rPr kumimoji="1" lang="en-US" altLang="zh-TW" sz="2000" i="1">
                <a:ea typeface="PMingLiU" pitchFamily="18" charset="-120"/>
              </a:rPr>
              <a:t>Q</a:t>
            </a:r>
            <a:r>
              <a:rPr kumimoji="1" lang="en-US" altLang="zh-TW" sz="2000">
                <a:ea typeface="PMingLiU" pitchFamily="18" charset="-120"/>
              </a:rPr>
              <a:t>) = 10 / </a:t>
            </a:r>
            <a:r>
              <a:rPr kumimoji="1" lang="en-US" altLang="zh-TW" sz="2000">
                <a:ea typeface="PMingLiU" pitchFamily="18" charset="-120"/>
                <a:sym typeface="Symbol" pitchFamily="18" charset="2"/>
              </a:rPr>
              <a:t></a:t>
            </a:r>
            <a:r>
              <a:rPr kumimoji="1" lang="en-US" altLang="zh-TW" sz="2000">
                <a:ea typeface="PMingLiU" pitchFamily="18" charset="-120"/>
              </a:rPr>
              <a:t>(4+9+25)(0+0+4) = 0.81</a:t>
            </a:r>
            <a:endParaRPr kumimoji="1" lang="en-US" altLang="zh-TW" sz="2000" i="1" baseline="-25000">
              <a:ea typeface="PMingLiU" pitchFamily="18" charset="-120"/>
            </a:endParaRPr>
          </a:p>
          <a:p>
            <a:pPr eaLnBrk="1" hangingPunct="1"/>
            <a:r>
              <a:rPr kumimoji="1" lang="en-US" altLang="zh-TW" sz="2000" i="1">
                <a:ea typeface="PMingLiU" pitchFamily="18" charset="-120"/>
              </a:rPr>
              <a:t>D</a:t>
            </a:r>
            <a:r>
              <a:rPr kumimoji="1" lang="en-US" altLang="zh-TW" sz="2000" i="1" baseline="-25000">
                <a:ea typeface="PMingLiU" pitchFamily="18" charset="-120"/>
              </a:rPr>
              <a:t>2</a:t>
            </a:r>
            <a:r>
              <a:rPr kumimoji="1" lang="en-US" altLang="zh-TW" sz="2000" i="1">
                <a:ea typeface="PMingLiU" pitchFamily="18" charset="-120"/>
              </a:rPr>
              <a:t> = 3T</a:t>
            </a:r>
            <a:r>
              <a:rPr kumimoji="1" lang="en-US" altLang="zh-TW" sz="2000" i="1" baseline="-25000">
                <a:ea typeface="PMingLiU" pitchFamily="18" charset="-120"/>
              </a:rPr>
              <a:t>1</a:t>
            </a:r>
            <a:r>
              <a:rPr kumimoji="1" lang="en-US" altLang="zh-TW" sz="2000" i="1">
                <a:ea typeface="PMingLiU" pitchFamily="18" charset="-120"/>
              </a:rPr>
              <a:t> + 7T</a:t>
            </a:r>
            <a:r>
              <a:rPr kumimoji="1" lang="en-US" altLang="zh-TW" sz="2000" i="1" baseline="-25000">
                <a:ea typeface="PMingLiU" pitchFamily="18" charset="-120"/>
              </a:rPr>
              <a:t>2</a:t>
            </a:r>
            <a:r>
              <a:rPr kumimoji="1" lang="en-US" altLang="zh-TW" sz="2000" i="1">
                <a:ea typeface="PMingLiU" pitchFamily="18" charset="-120"/>
              </a:rPr>
              <a:t> + 1T</a:t>
            </a:r>
            <a:r>
              <a:rPr kumimoji="1" lang="en-US" altLang="zh-TW" sz="2000" i="1" baseline="-25000">
                <a:ea typeface="PMingLiU" pitchFamily="18" charset="-120"/>
              </a:rPr>
              <a:t>3     </a:t>
            </a:r>
            <a:r>
              <a:rPr kumimoji="1" lang="en-US" altLang="zh-TW" sz="2000">
                <a:ea typeface="PMingLiU" pitchFamily="18" charset="-120"/>
              </a:rPr>
              <a:t>CosSim(</a:t>
            </a:r>
            <a:r>
              <a:rPr kumimoji="1" lang="en-US" altLang="zh-TW" sz="2000" i="1">
                <a:ea typeface="PMingLiU" pitchFamily="18" charset="-120"/>
              </a:rPr>
              <a:t>D</a:t>
            </a:r>
            <a:r>
              <a:rPr kumimoji="1" lang="en-US" altLang="zh-TW" sz="2000" i="1" baseline="-25000">
                <a:ea typeface="PMingLiU" pitchFamily="18" charset="-120"/>
              </a:rPr>
              <a:t>2</a:t>
            </a:r>
            <a:r>
              <a:rPr kumimoji="1" lang="en-US" altLang="zh-TW" sz="2000" i="1">
                <a:ea typeface="PMingLiU" pitchFamily="18" charset="-120"/>
              </a:rPr>
              <a:t> </a:t>
            </a:r>
            <a:r>
              <a:rPr kumimoji="1" lang="en-US" altLang="zh-TW" sz="2000">
                <a:ea typeface="PMingLiU" pitchFamily="18" charset="-120"/>
              </a:rPr>
              <a:t>, </a:t>
            </a:r>
            <a:r>
              <a:rPr kumimoji="1" lang="en-US" altLang="zh-TW" sz="2000" i="1">
                <a:ea typeface="PMingLiU" pitchFamily="18" charset="-120"/>
              </a:rPr>
              <a:t>Q</a:t>
            </a:r>
            <a:r>
              <a:rPr kumimoji="1" lang="en-US" altLang="zh-TW" sz="2000">
                <a:ea typeface="PMingLiU" pitchFamily="18" charset="-120"/>
              </a:rPr>
              <a:t>) =  2 / </a:t>
            </a:r>
            <a:r>
              <a:rPr kumimoji="1" lang="en-US" altLang="zh-TW" sz="2000">
                <a:ea typeface="PMingLiU" pitchFamily="18" charset="-120"/>
                <a:sym typeface="Symbol" pitchFamily="18" charset="2"/>
              </a:rPr>
              <a:t></a:t>
            </a:r>
            <a:r>
              <a:rPr kumimoji="1" lang="en-US" altLang="zh-TW" sz="2000">
                <a:ea typeface="PMingLiU" pitchFamily="18" charset="-120"/>
              </a:rPr>
              <a:t>(9+49+1)(0+0+4) = 0.13</a:t>
            </a:r>
            <a:endParaRPr kumimoji="1" lang="en-US" altLang="zh-TW" sz="2000" i="1" baseline="-25000">
              <a:ea typeface="PMingLiU" pitchFamily="18" charset="-120"/>
            </a:endParaRPr>
          </a:p>
          <a:p>
            <a:pPr eaLnBrk="1" hangingPunct="1"/>
            <a:r>
              <a:rPr kumimoji="1" lang="en-US" altLang="zh-TW" sz="2000" i="1" baseline="-25000">
                <a:ea typeface="PMingLiU" pitchFamily="18" charset="-120"/>
              </a:rPr>
              <a:t> </a:t>
            </a:r>
            <a:r>
              <a:rPr kumimoji="1" lang="en-US" altLang="zh-TW" sz="2000" i="1">
                <a:ea typeface="PMingLiU" pitchFamily="18" charset="-120"/>
              </a:rPr>
              <a:t>Q = 0T</a:t>
            </a:r>
            <a:r>
              <a:rPr kumimoji="1" lang="en-US" altLang="zh-TW" sz="2000" i="1" baseline="-25000">
                <a:ea typeface="PMingLiU" pitchFamily="18" charset="-120"/>
              </a:rPr>
              <a:t>1</a:t>
            </a:r>
            <a:r>
              <a:rPr kumimoji="1" lang="en-US" altLang="zh-TW" sz="2000" i="1">
                <a:ea typeface="PMingLiU" pitchFamily="18" charset="-120"/>
              </a:rPr>
              <a:t> + 0T</a:t>
            </a:r>
            <a:r>
              <a:rPr kumimoji="1" lang="en-US" altLang="zh-TW" sz="2000" i="1" baseline="-25000">
                <a:ea typeface="PMingLiU" pitchFamily="18" charset="-120"/>
              </a:rPr>
              <a:t>2</a:t>
            </a:r>
            <a:r>
              <a:rPr kumimoji="1" lang="en-US" altLang="zh-TW" sz="2000" i="1">
                <a:ea typeface="PMingLiU" pitchFamily="18" charset="-120"/>
              </a:rPr>
              <a:t> + 2T</a:t>
            </a:r>
            <a:r>
              <a:rPr kumimoji="1" lang="en-US" altLang="zh-TW" sz="2000" i="1" baseline="-25000">
                <a:ea typeface="PMingLiU" pitchFamily="18" charset="-120"/>
              </a:rPr>
              <a:t>3</a:t>
            </a:r>
            <a:endParaRPr kumimoji="1" lang="en-US" altLang="zh-TW" sz="2000">
              <a:ea typeface="PMingLiU" pitchFamily="18" charset="-120"/>
            </a:endParaRPr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6096000" y="1295400"/>
            <a:ext cx="2487613" cy="3033713"/>
            <a:chOff x="3978" y="2152"/>
            <a:chExt cx="1567" cy="1911"/>
          </a:xfrm>
        </p:grpSpPr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4445" y="3222"/>
              <a:ext cx="2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 sz="2000" i="1">
                  <a:latin typeface="Symbol" pitchFamily="18" charset="2"/>
                  <a:ea typeface="PMingLiU" pitchFamily="18" charset="-120"/>
                  <a:sym typeface="Symbol" pitchFamily="18" charset="2"/>
                </a:rPr>
                <a:t></a:t>
              </a:r>
              <a:r>
                <a:rPr kumimoji="1" lang="en-US" altLang="zh-TW" sz="2000" baseline="-25000">
                  <a:latin typeface="Symbol" pitchFamily="18" charset="2"/>
                  <a:ea typeface="PMingLiU" pitchFamily="18" charset="-120"/>
                </a:rPr>
                <a:t>2</a:t>
              </a:r>
              <a:endParaRPr kumimoji="1" lang="en-US" altLang="zh-TW" sz="2000">
                <a:ea typeface="PMingLiU" pitchFamily="18" charset="-120"/>
              </a:endParaRP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4808" y="2159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 sz="2000" i="1">
                  <a:ea typeface="PMingLiU" pitchFamily="18" charset="-120"/>
                </a:rPr>
                <a:t>t</a:t>
              </a:r>
              <a:r>
                <a:rPr kumimoji="1" lang="en-US" altLang="zh-TW" sz="2000" i="1" baseline="-25000">
                  <a:ea typeface="PMingLiU" pitchFamily="18" charset="-120"/>
                </a:rPr>
                <a:t>3</a:t>
              </a:r>
              <a:endParaRPr kumimoji="1" lang="en-US" altLang="zh-TW" sz="2000">
                <a:ea typeface="PMingLiU" pitchFamily="18" charset="-120"/>
              </a:endParaRPr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4789" y="3331"/>
              <a:ext cx="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21519" name="Line 10"/>
            <p:cNvSpPr>
              <a:spLocks noChangeShapeType="1"/>
            </p:cNvSpPr>
            <p:nvPr/>
          </p:nvSpPr>
          <p:spPr bwMode="auto">
            <a:xfrm flipH="1">
              <a:off x="4103" y="3329"/>
              <a:ext cx="681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0" name="Line 11"/>
            <p:cNvSpPr>
              <a:spLocks noChangeShapeType="1"/>
            </p:cNvSpPr>
            <p:nvPr/>
          </p:nvSpPr>
          <p:spPr bwMode="auto">
            <a:xfrm flipV="1">
              <a:off x="4784" y="2152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1" name="Line 12"/>
            <p:cNvSpPr>
              <a:spLocks noChangeShapeType="1"/>
            </p:cNvSpPr>
            <p:nvPr/>
          </p:nvSpPr>
          <p:spPr bwMode="auto">
            <a:xfrm flipH="1" flipV="1">
              <a:off x="4481" y="2843"/>
              <a:ext cx="294" cy="4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21522" name="Line 13"/>
            <p:cNvSpPr>
              <a:spLocks noChangeShapeType="1"/>
            </p:cNvSpPr>
            <p:nvPr/>
          </p:nvSpPr>
          <p:spPr bwMode="auto">
            <a:xfrm flipH="1">
              <a:off x="4416" y="3321"/>
              <a:ext cx="363" cy="734"/>
            </a:xfrm>
            <a:prstGeom prst="line">
              <a:avLst/>
            </a:prstGeom>
            <a:noFill/>
            <a:ln w="57150">
              <a:solidFill>
                <a:srgbClr val="F83F2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21523" name="Line 14"/>
            <p:cNvSpPr>
              <a:spLocks noChangeShapeType="1"/>
            </p:cNvSpPr>
            <p:nvPr/>
          </p:nvSpPr>
          <p:spPr bwMode="auto">
            <a:xfrm flipV="1">
              <a:off x="4784" y="2938"/>
              <a:ext cx="0" cy="39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21524" name="Text Box 15"/>
            <p:cNvSpPr txBox="1">
              <a:spLocks noChangeArrowheads="1"/>
            </p:cNvSpPr>
            <p:nvPr/>
          </p:nvSpPr>
          <p:spPr bwMode="auto">
            <a:xfrm>
              <a:off x="5333" y="3288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 sz="2000" i="1">
                  <a:ea typeface="PMingLiU" pitchFamily="18" charset="-120"/>
                </a:rPr>
                <a:t>t</a:t>
              </a:r>
              <a:r>
                <a:rPr kumimoji="1" lang="en-US" altLang="zh-TW" sz="2000" i="1" baseline="-25000">
                  <a:ea typeface="PMingLiU" pitchFamily="18" charset="-120"/>
                </a:rPr>
                <a:t>1</a:t>
              </a:r>
              <a:endParaRPr kumimoji="1" lang="en-US" altLang="zh-TW" sz="2000">
                <a:ea typeface="PMingLiU" pitchFamily="18" charset="-120"/>
              </a:endParaRPr>
            </a:p>
          </p:txBody>
        </p:sp>
        <p:sp>
          <p:nvSpPr>
            <p:cNvPr id="21525" name="Text Box 16"/>
            <p:cNvSpPr txBox="1">
              <a:spLocks noChangeArrowheads="1"/>
            </p:cNvSpPr>
            <p:nvPr/>
          </p:nvSpPr>
          <p:spPr bwMode="auto">
            <a:xfrm>
              <a:off x="3978" y="3733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 sz="2000" i="1">
                  <a:ea typeface="PMingLiU" pitchFamily="18" charset="-120"/>
                </a:rPr>
                <a:t>t</a:t>
              </a:r>
              <a:r>
                <a:rPr kumimoji="1" lang="en-US" altLang="zh-TW" sz="2000" i="1" baseline="-25000">
                  <a:ea typeface="PMingLiU" pitchFamily="18" charset="-120"/>
                </a:rPr>
                <a:t>2</a:t>
              </a:r>
              <a:endParaRPr kumimoji="1" lang="en-US" altLang="zh-TW" sz="2000">
                <a:ea typeface="PMingLiU" pitchFamily="18" charset="-120"/>
              </a:endParaRPr>
            </a:p>
          </p:txBody>
        </p:sp>
        <p:sp>
          <p:nvSpPr>
            <p:cNvPr id="21526" name="Text Box 17"/>
            <p:cNvSpPr txBox="1">
              <a:spLocks noChangeArrowheads="1"/>
            </p:cNvSpPr>
            <p:nvPr/>
          </p:nvSpPr>
          <p:spPr bwMode="auto">
            <a:xfrm>
              <a:off x="4273" y="2911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 i="1">
                  <a:ea typeface="PMingLiU" pitchFamily="18" charset="-120"/>
                </a:rPr>
                <a:t>D</a:t>
              </a:r>
              <a:r>
                <a:rPr kumimoji="1" lang="en-US" altLang="zh-TW" i="1" baseline="-25000">
                  <a:ea typeface="PMingLiU" pitchFamily="18" charset="-120"/>
                </a:rPr>
                <a:t>1</a:t>
              </a:r>
            </a:p>
          </p:txBody>
        </p:sp>
        <p:sp>
          <p:nvSpPr>
            <p:cNvPr id="21527" name="Text Box 18"/>
            <p:cNvSpPr txBox="1">
              <a:spLocks noChangeArrowheads="1"/>
            </p:cNvSpPr>
            <p:nvPr/>
          </p:nvSpPr>
          <p:spPr bwMode="auto">
            <a:xfrm>
              <a:off x="4498" y="376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 i="1">
                  <a:ea typeface="PMingLiU" pitchFamily="18" charset="-120"/>
                </a:rPr>
                <a:t>D</a:t>
              </a:r>
              <a:r>
                <a:rPr kumimoji="1" lang="en-US" altLang="zh-TW" i="1" baseline="-25000">
                  <a:ea typeface="PMingLiU" pitchFamily="18" charset="-120"/>
                </a:rPr>
                <a:t>2</a:t>
              </a:r>
            </a:p>
          </p:txBody>
        </p:sp>
        <p:sp>
          <p:nvSpPr>
            <p:cNvPr id="21528" name="Text Box 19"/>
            <p:cNvSpPr txBox="1">
              <a:spLocks noChangeArrowheads="1"/>
            </p:cNvSpPr>
            <p:nvPr/>
          </p:nvSpPr>
          <p:spPr bwMode="auto">
            <a:xfrm>
              <a:off x="4824" y="301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 i="1">
                  <a:ea typeface="PMingLiU" pitchFamily="18" charset="-120"/>
                </a:rPr>
                <a:t>Q</a:t>
              </a:r>
              <a:endParaRPr kumimoji="1" lang="en-US" altLang="zh-TW" sz="2000">
                <a:ea typeface="PMingLiU" pitchFamily="18" charset="-120"/>
              </a:endParaRPr>
            </a:p>
          </p:txBody>
        </p:sp>
        <p:sp>
          <p:nvSpPr>
            <p:cNvPr id="21529" name="Arc 20"/>
            <p:cNvSpPr>
              <a:spLocks/>
            </p:cNvSpPr>
            <p:nvPr/>
          </p:nvSpPr>
          <p:spPr bwMode="auto">
            <a:xfrm>
              <a:off x="4576" y="2921"/>
              <a:ext cx="196" cy="96"/>
            </a:xfrm>
            <a:custGeom>
              <a:avLst/>
              <a:gdLst>
                <a:gd name="T0" fmla="*/ 0 w 29671"/>
                <a:gd name="T1" fmla="*/ 0 h 21600"/>
                <a:gd name="T2" fmla="*/ 0 w 29671"/>
                <a:gd name="T3" fmla="*/ 0 h 21600"/>
                <a:gd name="T4" fmla="*/ 0 w 2967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671" h="21600" fill="none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</a:path>
                <a:path w="29671" h="21600" stroke="0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  <a:lnTo>
                    <a:pt x="8071" y="21600"/>
                  </a:lnTo>
                  <a:lnTo>
                    <a:pt x="-1" y="156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1530" name="Arc 21"/>
            <p:cNvSpPr>
              <a:spLocks/>
            </p:cNvSpPr>
            <p:nvPr/>
          </p:nvSpPr>
          <p:spPr bwMode="auto">
            <a:xfrm flipH="1">
              <a:off x="4627" y="3102"/>
              <a:ext cx="125" cy="5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1531" name="Text Box 22"/>
            <p:cNvSpPr txBox="1">
              <a:spLocks noChangeArrowheads="1"/>
            </p:cNvSpPr>
            <p:nvPr/>
          </p:nvSpPr>
          <p:spPr bwMode="auto">
            <a:xfrm>
              <a:off x="4512" y="2598"/>
              <a:ext cx="2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 sz="2000" i="1">
                  <a:latin typeface="Symbol" pitchFamily="18" charset="2"/>
                  <a:ea typeface="PMingLiU" pitchFamily="18" charset="-120"/>
                  <a:sym typeface="Symbol" pitchFamily="18" charset="2"/>
                </a:rPr>
                <a:t></a:t>
              </a:r>
              <a:r>
                <a:rPr kumimoji="1" lang="en-US" altLang="zh-TW" sz="2000" baseline="-25000">
                  <a:latin typeface="Symbol" pitchFamily="18" charset="2"/>
                  <a:ea typeface="PMingLiU" pitchFamily="18" charset="-120"/>
                </a:rPr>
                <a:t>1</a:t>
              </a:r>
              <a:endParaRPr kumimoji="1" lang="en-US" altLang="zh-TW" sz="2000">
                <a:ea typeface="PMingLiU" pitchFamily="18" charset="-120"/>
              </a:endParaRPr>
            </a:p>
          </p:txBody>
        </p:sp>
      </p:grpSp>
      <p:sp>
        <p:nvSpPr>
          <p:cNvPr id="21511" name="Text Box 23"/>
          <p:cNvSpPr txBox="1">
            <a:spLocks noChangeArrowheads="1"/>
          </p:cNvSpPr>
          <p:nvPr/>
        </p:nvSpPr>
        <p:spPr bwMode="auto">
          <a:xfrm>
            <a:off x="768350" y="5562600"/>
            <a:ext cx="7842250" cy="681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sz="2000" i="1">
                <a:ea typeface="PMingLiU" pitchFamily="18" charset="-120"/>
              </a:rPr>
              <a:t>D</a:t>
            </a:r>
            <a:r>
              <a:rPr kumimoji="1" lang="en-US" altLang="zh-TW" sz="2000" i="1" baseline="-25000">
                <a:ea typeface="PMingLiU" pitchFamily="18" charset="-120"/>
              </a:rPr>
              <a:t>1</a:t>
            </a:r>
            <a:r>
              <a:rPr kumimoji="1" lang="en-US" altLang="zh-TW" sz="1800">
                <a:ea typeface="PMingLiU" pitchFamily="18" charset="-120"/>
              </a:rPr>
              <a:t> is 6 times better than </a:t>
            </a:r>
            <a:r>
              <a:rPr kumimoji="1" lang="en-US" altLang="zh-TW" sz="2000" i="1">
                <a:ea typeface="PMingLiU" pitchFamily="18" charset="-120"/>
              </a:rPr>
              <a:t>D</a:t>
            </a:r>
            <a:r>
              <a:rPr kumimoji="1" lang="en-US" altLang="zh-TW" sz="2000" i="1" baseline="-25000">
                <a:ea typeface="PMingLiU" pitchFamily="18" charset="-120"/>
              </a:rPr>
              <a:t>2</a:t>
            </a:r>
            <a:r>
              <a:rPr kumimoji="1" lang="en-US" altLang="zh-TW" sz="1800">
                <a:ea typeface="PMingLiU" pitchFamily="18" charset="-120"/>
              </a:rPr>
              <a:t> using cosine similarity but only 5 times better using inner product.</a:t>
            </a:r>
          </a:p>
        </p:txBody>
      </p:sp>
      <p:sp>
        <p:nvSpPr>
          <p:cNvPr id="21512" name="Rectangle 24"/>
          <p:cNvSpPr>
            <a:spLocks noChangeArrowheads="1"/>
          </p:cNvSpPr>
          <p:nvPr/>
        </p:nvSpPr>
        <p:spPr bwMode="auto">
          <a:xfrm>
            <a:off x="609600" y="3429000"/>
            <a:ext cx="2430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1800">
                <a:ea typeface="PMingLiU" pitchFamily="18" charset="-120"/>
              </a:rPr>
              <a:t>CosSim(</a:t>
            </a:r>
            <a:r>
              <a:rPr kumimoji="1" lang="en-US" altLang="zh-TW" sz="1800" b="1" i="1">
                <a:ea typeface="PMingLiU" pitchFamily="18" charset="-120"/>
              </a:rPr>
              <a:t>d</a:t>
            </a:r>
            <a:r>
              <a:rPr kumimoji="1" lang="en-US" altLang="zh-TW" sz="1800" i="1">
                <a:ea typeface="PMingLiU" pitchFamily="18" charset="-120"/>
              </a:rPr>
              <a:t>j</a:t>
            </a:r>
            <a:r>
              <a:rPr kumimoji="1" lang="en-US" altLang="zh-TW" sz="1800">
                <a:ea typeface="PMingLiU" pitchFamily="18" charset="-120"/>
              </a:rPr>
              <a:t>, </a:t>
            </a:r>
            <a:r>
              <a:rPr kumimoji="1" lang="en-US" altLang="zh-TW" sz="1800" b="1" i="1">
                <a:ea typeface="PMingLiU" pitchFamily="18" charset="-120"/>
              </a:rPr>
              <a:t>q</a:t>
            </a:r>
            <a:r>
              <a:rPr kumimoji="1" lang="en-US" altLang="zh-TW" sz="1800">
                <a:ea typeface="PMingLiU" pitchFamily="18" charset="-120"/>
              </a:rPr>
              <a:t>) =</a:t>
            </a:r>
          </a:p>
        </p:txBody>
      </p:sp>
      <p:sp>
        <p:nvSpPr>
          <p:cNvPr id="21513" name="Line 25"/>
          <p:cNvSpPr>
            <a:spLocks noChangeShapeType="1"/>
          </p:cNvSpPr>
          <p:nvPr/>
        </p:nvSpPr>
        <p:spPr bwMode="auto">
          <a:xfrm>
            <a:off x="5715000" y="4495800"/>
            <a:ext cx="1828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4" name="Line 26"/>
          <p:cNvSpPr>
            <a:spLocks noChangeShapeType="1"/>
          </p:cNvSpPr>
          <p:nvPr/>
        </p:nvSpPr>
        <p:spPr bwMode="auto">
          <a:xfrm>
            <a:off x="5638800" y="4800600"/>
            <a:ext cx="1828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5" name="Rectangle 27"/>
          <p:cNvSpPr>
            <a:spLocks noChangeArrowheads="1"/>
          </p:cNvSpPr>
          <p:nvPr/>
        </p:nvSpPr>
        <p:spPr bwMode="auto">
          <a:xfrm>
            <a:off x="2209800" y="3048000"/>
            <a:ext cx="11430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/>
              <a:t>Simple Implementation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01000" cy="4572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 dirty="0" smtClean="0">
                <a:ea typeface="PMingLiU" pitchFamily="18" charset="-120"/>
              </a:rPr>
              <a:t>Convert all documents in collection D to </a:t>
            </a:r>
            <a:r>
              <a:rPr lang="en-US" altLang="zh-TW" sz="2400" dirty="0" err="1" smtClean="0">
                <a:ea typeface="PMingLiU" pitchFamily="18" charset="-120"/>
              </a:rPr>
              <a:t>tf-idf</a:t>
            </a:r>
            <a:r>
              <a:rPr lang="en-US" altLang="zh-TW" sz="2400" dirty="0" smtClean="0">
                <a:ea typeface="PMingLiU" pitchFamily="18" charset="-120"/>
              </a:rPr>
              <a:t> weighted vectors, </a:t>
            </a:r>
            <a:r>
              <a:rPr lang="en-US" altLang="zh-TW" sz="2400" b="1" i="1" dirty="0" err="1" smtClean="0">
                <a:ea typeface="PMingLiU" pitchFamily="18" charset="-120"/>
              </a:rPr>
              <a:t>d</a:t>
            </a:r>
            <a:r>
              <a:rPr lang="en-US" altLang="zh-TW" sz="2400" b="1" i="1" baseline="-25000" dirty="0" err="1" smtClean="0">
                <a:ea typeface="PMingLiU" pitchFamily="18" charset="-120"/>
              </a:rPr>
              <a:t>j</a:t>
            </a:r>
            <a:r>
              <a:rPr lang="en-US" altLang="zh-TW" sz="2400" dirty="0" smtClean="0">
                <a:ea typeface="PMingLiU" pitchFamily="18" charset="-120"/>
              </a:rPr>
              <a:t>, for keyword vocabulary V.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endParaRPr lang="en-US" altLang="zh-TW" sz="1200" dirty="0" smtClean="0">
              <a:ea typeface="PMingLiU" pitchFamily="18" charset="-120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 dirty="0" smtClean="0">
                <a:ea typeface="PMingLiU" pitchFamily="18" charset="-120"/>
              </a:rPr>
              <a:t>Convert query to a </a:t>
            </a:r>
            <a:r>
              <a:rPr lang="en-US" altLang="zh-TW" sz="2400" dirty="0" err="1" smtClean="0">
                <a:ea typeface="PMingLiU" pitchFamily="18" charset="-120"/>
              </a:rPr>
              <a:t>tf</a:t>
            </a:r>
            <a:r>
              <a:rPr lang="en-US" altLang="zh-TW" sz="2400" dirty="0" smtClean="0">
                <a:ea typeface="PMingLiU" pitchFamily="18" charset="-120"/>
              </a:rPr>
              <a:t>-</a:t>
            </a:r>
            <a:r>
              <a:rPr lang="en-US" altLang="zh-TW" sz="2400" dirty="0" err="1" smtClean="0">
                <a:ea typeface="PMingLiU" pitchFamily="18" charset="-120"/>
              </a:rPr>
              <a:t>idf</a:t>
            </a:r>
            <a:r>
              <a:rPr lang="en-US" altLang="zh-TW" sz="2400" dirty="0" smtClean="0">
                <a:ea typeface="PMingLiU" pitchFamily="18" charset="-120"/>
              </a:rPr>
              <a:t>-weighted vector </a:t>
            </a:r>
            <a:r>
              <a:rPr lang="en-US" altLang="zh-TW" sz="2400" b="1" i="1" dirty="0" smtClean="0">
                <a:ea typeface="PMingLiU" pitchFamily="18" charset="-120"/>
              </a:rPr>
              <a:t>q</a:t>
            </a:r>
            <a:r>
              <a:rPr lang="en-US" altLang="zh-TW" sz="2400" dirty="0" smtClean="0">
                <a:ea typeface="PMingLiU" pitchFamily="18" charset="-120"/>
              </a:rPr>
              <a:t>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endParaRPr lang="en-US" altLang="zh-TW" sz="1200" dirty="0" smtClean="0">
              <a:ea typeface="PMingLiU" pitchFamily="18" charset="-120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 dirty="0" smtClean="0">
                <a:ea typeface="PMingLiU" pitchFamily="18" charset="-120"/>
              </a:rPr>
              <a:t>For each </a:t>
            </a:r>
            <a:r>
              <a:rPr lang="en-US" altLang="zh-TW" sz="2400" b="1" i="1" dirty="0" err="1" smtClean="0">
                <a:ea typeface="PMingLiU" pitchFamily="18" charset="-120"/>
              </a:rPr>
              <a:t>d</a:t>
            </a:r>
            <a:r>
              <a:rPr lang="en-US" altLang="zh-TW" sz="2400" b="1" i="1" baseline="-25000" dirty="0" err="1" smtClean="0">
                <a:ea typeface="PMingLiU" pitchFamily="18" charset="-120"/>
              </a:rPr>
              <a:t>j</a:t>
            </a:r>
            <a:r>
              <a:rPr lang="en-US" altLang="zh-TW" sz="2400" dirty="0" smtClean="0">
                <a:ea typeface="PMingLiU" pitchFamily="18" charset="-120"/>
              </a:rPr>
              <a:t> in D do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ea typeface="PMingLiU" pitchFamily="18" charset="-120"/>
              </a:rPr>
              <a:t>      Compute score </a:t>
            </a:r>
            <a:r>
              <a:rPr lang="en-US" altLang="zh-TW" sz="2400" dirty="0" err="1" smtClean="0">
                <a:ea typeface="PMingLiU" pitchFamily="18" charset="-120"/>
              </a:rPr>
              <a:t>s</a:t>
            </a:r>
            <a:r>
              <a:rPr lang="en-US" altLang="zh-TW" sz="2400" baseline="-25000" dirty="0" err="1" smtClean="0">
                <a:ea typeface="PMingLiU" pitchFamily="18" charset="-120"/>
              </a:rPr>
              <a:t>j</a:t>
            </a:r>
            <a:r>
              <a:rPr lang="en-US" altLang="zh-TW" sz="2400" baseline="-25000" dirty="0" smtClean="0">
                <a:ea typeface="PMingLiU" pitchFamily="18" charset="-120"/>
              </a:rPr>
              <a:t> </a:t>
            </a:r>
            <a:r>
              <a:rPr lang="en-US" altLang="zh-TW" sz="2400" dirty="0" smtClean="0">
                <a:ea typeface="PMingLiU" pitchFamily="18" charset="-120"/>
              </a:rPr>
              <a:t>= </a:t>
            </a:r>
            <a:r>
              <a:rPr lang="en-US" altLang="zh-TW" sz="2400" dirty="0" err="1" smtClean="0">
                <a:ea typeface="PMingLiU" pitchFamily="18" charset="-120"/>
              </a:rPr>
              <a:t>cosSim</a:t>
            </a:r>
            <a:r>
              <a:rPr lang="en-US" altLang="zh-TW" sz="2400" dirty="0" smtClean="0">
                <a:ea typeface="PMingLiU" pitchFamily="18" charset="-120"/>
              </a:rPr>
              <a:t>(</a:t>
            </a:r>
            <a:r>
              <a:rPr lang="en-US" altLang="zh-TW" sz="2400" b="1" i="1" dirty="0" err="1" smtClean="0">
                <a:ea typeface="PMingLiU" pitchFamily="18" charset="-120"/>
              </a:rPr>
              <a:t>d</a:t>
            </a:r>
            <a:r>
              <a:rPr lang="en-US" altLang="zh-TW" sz="2400" b="1" i="1" baseline="-25000" dirty="0" err="1" smtClean="0">
                <a:ea typeface="PMingLiU" pitchFamily="18" charset="-120"/>
              </a:rPr>
              <a:t>j</a:t>
            </a:r>
            <a:r>
              <a:rPr lang="en-US" altLang="zh-TW" sz="2400" b="1" i="1" baseline="-25000" dirty="0" smtClean="0">
                <a:ea typeface="PMingLiU" pitchFamily="18" charset="-120"/>
              </a:rPr>
              <a:t>, </a:t>
            </a:r>
            <a:r>
              <a:rPr lang="en-US" altLang="zh-TW" sz="2400" b="1" i="1" dirty="0" smtClean="0">
                <a:ea typeface="PMingLiU" pitchFamily="18" charset="-120"/>
              </a:rPr>
              <a:t>q</a:t>
            </a:r>
            <a:r>
              <a:rPr lang="en-US" altLang="zh-TW" sz="2400" dirty="0" smtClean="0">
                <a:ea typeface="PMingLiU" pitchFamily="18" charset="-12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altLang="zh-TW" sz="1200" dirty="0" smtClean="0">
              <a:ea typeface="PMingLiU" pitchFamily="18" charset="-120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altLang="zh-TW" sz="2400" dirty="0" smtClean="0">
                <a:ea typeface="PMingLiU" pitchFamily="18" charset="-120"/>
              </a:rPr>
              <a:t>Sort documents by decreasing score.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 startAt="4"/>
            </a:pPr>
            <a:endParaRPr lang="en-US" altLang="zh-TW" sz="1200" dirty="0" smtClean="0">
              <a:ea typeface="PMingLiU" pitchFamily="18" charset="-120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 startAt="5"/>
            </a:pPr>
            <a:r>
              <a:rPr lang="en-US" altLang="zh-TW" sz="2400" dirty="0" smtClean="0">
                <a:ea typeface="PMingLiU" pitchFamily="18" charset="-120"/>
              </a:rPr>
              <a:t>Present top ranked documents to the user.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altLang="zh-TW" sz="1200" dirty="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4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57200" y="1981200"/>
            <a:ext cx="23622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Organization of Inverted Files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2362200" cy="432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Term	Pointer to</a:t>
            </a:r>
          </a:p>
          <a:p>
            <a:r>
              <a:rPr lang="en-US"/>
              <a:t>	postings</a:t>
            </a:r>
          </a:p>
          <a:p>
            <a:pPr>
              <a:spcBef>
                <a:spcPct val="50000"/>
              </a:spcBef>
            </a:pPr>
            <a:r>
              <a:rPr lang="en-US"/>
              <a:t>ant               </a:t>
            </a:r>
          </a:p>
          <a:p>
            <a:pPr>
              <a:spcBef>
                <a:spcPct val="15000"/>
              </a:spcBef>
            </a:pPr>
            <a:r>
              <a:rPr lang="en-US"/>
              <a:t>bee              </a:t>
            </a:r>
          </a:p>
          <a:p>
            <a:pPr>
              <a:spcBef>
                <a:spcPct val="15000"/>
              </a:spcBef>
            </a:pPr>
            <a:r>
              <a:rPr lang="en-US"/>
              <a:t>cat               </a:t>
            </a:r>
          </a:p>
          <a:p>
            <a:pPr>
              <a:spcBef>
                <a:spcPct val="15000"/>
              </a:spcBef>
            </a:pPr>
            <a:r>
              <a:rPr lang="en-US"/>
              <a:t>dog              </a:t>
            </a:r>
          </a:p>
          <a:p>
            <a:pPr>
              <a:spcBef>
                <a:spcPct val="15000"/>
              </a:spcBef>
            </a:pPr>
            <a:r>
              <a:rPr lang="en-US"/>
              <a:t>elk               </a:t>
            </a:r>
          </a:p>
          <a:p>
            <a:pPr>
              <a:spcBef>
                <a:spcPct val="15000"/>
              </a:spcBef>
            </a:pPr>
            <a:r>
              <a:rPr lang="en-US"/>
              <a:t>fox               </a:t>
            </a:r>
          </a:p>
          <a:p>
            <a:pPr>
              <a:spcBef>
                <a:spcPct val="15000"/>
              </a:spcBef>
            </a:pPr>
            <a:r>
              <a:rPr lang="en-US"/>
              <a:t>gnu              </a:t>
            </a:r>
          </a:p>
          <a:p>
            <a:pPr>
              <a:spcBef>
                <a:spcPct val="15000"/>
              </a:spcBef>
            </a:pPr>
            <a:r>
              <a:rPr lang="en-US"/>
              <a:t>hog              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57200" y="2895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371600" y="1981200"/>
            <a:ext cx="0" cy="434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1981200" y="3111500"/>
            <a:ext cx="1524000" cy="2984500"/>
            <a:chOff x="1248" y="1960"/>
            <a:chExt cx="1417" cy="1880"/>
          </a:xfrm>
        </p:grpSpPr>
        <p:sp>
          <p:nvSpPr>
            <p:cNvPr id="27684" name="Line 8"/>
            <p:cNvSpPr>
              <a:spLocks noChangeShapeType="1"/>
            </p:cNvSpPr>
            <p:nvPr/>
          </p:nvSpPr>
          <p:spPr bwMode="auto">
            <a:xfrm>
              <a:off x="1257" y="196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5" name="Line 9"/>
            <p:cNvSpPr>
              <a:spLocks noChangeShapeType="1"/>
            </p:cNvSpPr>
            <p:nvPr/>
          </p:nvSpPr>
          <p:spPr bwMode="auto">
            <a:xfrm>
              <a:off x="1257" y="224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6" name="Line 10"/>
            <p:cNvSpPr>
              <a:spLocks noChangeShapeType="1"/>
            </p:cNvSpPr>
            <p:nvPr/>
          </p:nvSpPr>
          <p:spPr bwMode="auto">
            <a:xfrm>
              <a:off x="1264" y="2503"/>
              <a:ext cx="138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7" name="Line 11"/>
            <p:cNvSpPr>
              <a:spLocks noChangeShapeType="1"/>
            </p:cNvSpPr>
            <p:nvPr/>
          </p:nvSpPr>
          <p:spPr bwMode="auto">
            <a:xfrm>
              <a:off x="1248" y="2753"/>
              <a:ext cx="1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8" name="Line 12"/>
            <p:cNvSpPr>
              <a:spLocks noChangeShapeType="1"/>
            </p:cNvSpPr>
            <p:nvPr/>
          </p:nvSpPr>
          <p:spPr bwMode="auto">
            <a:xfrm>
              <a:off x="1271" y="3025"/>
              <a:ext cx="1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9" name="Line 13"/>
            <p:cNvSpPr>
              <a:spLocks noChangeShapeType="1"/>
            </p:cNvSpPr>
            <p:nvPr/>
          </p:nvSpPr>
          <p:spPr bwMode="auto">
            <a:xfrm>
              <a:off x="1263" y="3305"/>
              <a:ext cx="1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0" name="Line 14"/>
            <p:cNvSpPr>
              <a:spLocks noChangeShapeType="1"/>
            </p:cNvSpPr>
            <p:nvPr/>
          </p:nvSpPr>
          <p:spPr bwMode="auto">
            <a:xfrm>
              <a:off x="1263" y="3568"/>
              <a:ext cx="1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1" name="Line 15"/>
            <p:cNvSpPr>
              <a:spLocks noChangeShapeType="1"/>
            </p:cNvSpPr>
            <p:nvPr/>
          </p:nvSpPr>
          <p:spPr bwMode="auto">
            <a:xfrm>
              <a:off x="1248" y="3840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7656" name="AutoShape 16"/>
          <p:cNvSpPr>
            <a:spLocks noChangeArrowheads="1"/>
          </p:cNvSpPr>
          <p:nvPr/>
        </p:nvSpPr>
        <p:spPr bwMode="auto">
          <a:xfrm>
            <a:off x="3810000" y="2819400"/>
            <a:ext cx="2286000" cy="3429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838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7" name="Text Box 17"/>
          <p:cNvSpPr txBox="1">
            <a:spLocks noChangeArrowheads="1"/>
          </p:cNvSpPr>
          <p:nvPr/>
        </p:nvSpPr>
        <p:spPr bwMode="auto">
          <a:xfrm>
            <a:off x="4038600" y="4038600"/>
            <a:ext cx="175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Inverted lists</a:t>
            </a:r>
          </a:p>
        </p:txBody>
      </p:sp>
      <p:sp>
        <p:nvSpPr>
          <p:cNvPr id="27658" name="Line 18"/>
          <p:cNvSpPr>
            <a:spLocks noChangeShapeType="1"/>
          </p:cNvSpPr>
          <p:nvPr/>
        </p:nvSpPr>
        <p:spPr bwMode="auto">
          <a:xfrm>
            <a:off x="457200" y="3352800"/>
            <a:ext cx="2362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9" name="Line 19"/>
          <p:cNvSpPr>
            <a:spLocks noChangeShapeType="1"/>
          </p:cNvSpPr>
          <p:nvPr/>
        </p:nvSpPr>
        <p:spPr bwMode="auto">
          <a:xfrm flipV="1">
            <a:off x="471488" y="3759200"/>
            <a:ext cx="2366962" cy="95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0" name="Line 20"/>
          <p:cNvSpPr>
            <a:spLocks noChangeShapeType="1"/>
          </p:cNvSpPr>
          <p:nvPr/>
        </p:nvSpPr>
        <p:spPr bwMode="auto">
          <a:xfrm flipV="1">
            <a:off x="1371600" y="1981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1" name="Text Box 21"/>
          <p:cNvSpPr txBox="1">
            <a:spLocks noChangeArrowheads="1"/>
          </p:cNvSpPr>
          <p:nvPr/>
        </p:nvSpPr>
        <p:spPr bwMode="auto">
          <a:xfrm>
            <a:off x="457200" y="14478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Index file</a:t>
            </a:r>
          </a:p>
        </p:txBody>
      </p:sp>
      <p:sp>
        <p:nvSpPr>
          <p:cNvPr id="27662" name="Text Box 22"/>
          <p:cNvSpPr txBox="1">
            <a:spLocks noChangeArrowheads="1"/>
          </p:cNvSpPr>
          <p:nvPr/>
        </p:nvSpPr>
        <p:spPr bwMode="auto">
          <a:xfrm>
            <a:off x="3962400" y="1447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Postings file</a:t>
            </a:r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6858000" y="15240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Documents file</a:t>
            </a:r>
          </a:p>
        </p:txBody>
      </p:sp>
      <p:grpSp>
        <p:nvGrpSpPr>
          <p:cNvPr id="27664" name="Group 24"/>
          <p:cNvGrpSpPr>
            <a:grpSpLocks/>
          </p:cNvGrpSpPr>
          <p:nvPr/>
        </p:nvGrpSpPr>
        <p:grpSpPr bwMode="auto">
          <a:xfrm>
            <a:off x="6705600" y="2971800"/>
            <a:ext cx="2147888" cy="2667000"/>
            <a:chOff x="4608" y="2256"/>
            <a:chExt cx="873" cy="701"/>
          </a:xfrm>
        </p:grpSpPr>
        <p:pic>
          <p:nvPicPr>
            <p:cNvPr id="27681" name="Picture 2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256"/>
              <a:ext cx="681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82" name="Picture 2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352"/>
              <a:ext cx="681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83" name="Picture 2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2448"/>
              <a:ext cx="681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665" name="Line 28"/>
          <p:cNvSpPr>
            <a:spLocks noChangeShapeType="1"/>
          </p:cNvSpPr>
          <p:nvPr/>
        </p:nvSpPr>
        <p:spPr bwMode="auto">
          <a:xfrm>
            <a:off x="6096000" y="3886200"/>
            <a:ext cx="533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6" name="Line 29"/>
          <p:cNvSpPr>
            <a:spLocks noChangeShapeType="1"/>
          </p:cNvSpPr>
          <p:nvPr/>
        </p:nvSpPr>
        <p:spPr bwMode="auto">
          <a:xfrm flipV="1">
            <a:off x="476250" y="4140200"/>
            <a:ext cx="2366963" cy="95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7" name="Line 30"/>
          <p:cNvSpPr>
            <a:spLocks noChangeShapeType="1"/>
          </p:cNvSpPr>
          <p:nvPr/>
        </p:nvSpPr>
        <p:spPr bwMode="auto">
          <a:xfrm flipV="1">
            <a:off x="468313" y="4614863"/>
            <a:ext cx="2366962" cy="95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8" name="Line 31"/>
          <p:cNvSpPr>
            <a:spLocks noChangeShapeType="1"/>
          </p:cNvSpPr>
          <p:nvPr/>
        </p:nvSpPr>
        <p:spPr bwMode="auto">
          <a:xfrm flipV="1">
            <a:off x="471488" y="5037138"/>
            <a:ext cx="2366962" cy="95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9" name="Line 32"/>
          <p:cNvSpPr>
            <a:spLocks noChangeShapeType="1"/>
          </p:cNvSpPr>
          <p:nvPr/>
        </p:nvSpPr>
        <p:spPr bwMode="auto">
          <a:xfrm flipV="1">
            <a:off x="463550" y="5459413"/>
            <a:ext cx="2366963" cy="95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0" name="Line 33"/>
          <p:cNvSpPr>
            <a:spLocks noChangeShapeType="1"/>
          </p:cNvSpPr>
          <p:nvPr/>
        </p:nvSpPr>
        <p:spPr bwMode="auto">
          <a:xfrm flipV="1">
            <a:off x="457200" y="5867400"/>
            <a:ext cx="2366963" cy="95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1" name="Line 34"/>
          <p:cNvSpPr>
            <a:spLocks noChangeShapeType="1"/>
          </p:cNvSpPr>
          <p:nvPr/>
        </p:nvSpPr>
        <p:spPr bwMode="auto">
          <a:xfrm>
            <a:off x="4243388" y="3251200"/>
            <a:ext cx="1433512" cy="1428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2" name="Line 35"/>
          <p:cNvSpPr>
            <a:spLocks noChangeShapeType="1"/>
          </p:cNvSpPr>
          <p:nvPr/>
        </p:nvSpPr>
        <p:spPr bwMode="auto">
          <a:xfrm flipV="1">
            <a:off x="4110038" y="3657600"/>
            <a:ext cx="1693862" cy="95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3" name="Line 36"/>
          <p:cNvSpPr>
            <a:spLocks noChangeShapeType="1"/>
          </p:cNvSpPr>
          <p:nvPr/>
        </p:nvSpPr>
        <p:spPr bwMode="auto">
          <a:xfrm flipV="1">
            <a:off x="3965575" y="4038600"/>
            <a:ext cx="1963738" cy="95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4" name="Line 37"/>
          <p:cNvSpPr>
            <a:spLocks noChangeShapeType="1"/>
          </p:cNvSpPr>
          <p:nvPr/>
        </p:nvSpPr>
        <p:spPr bwMode="auto">
          <a:xfrm flipV="1">
            <a:off x="3798888" y="4525963"/>
            <a:ext cx="2259012" cy="95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5" name="Line 38"/>
          <p:cNvSpPr>
            <a:spLocks noChangeShapeType="1"/>
          </p:cNvSpPr>
          <p:nvPr/>
        </p:nvSpPr>
        <p:spPr bwMode="auto">
          <a:xfrm>
            <a:off x="3962400" y="4945063"/>
            <a:ext cx="1949450" cy="47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6" name="Line 39"/>
          <p:cNvSpPr>
            <a:spLocks noChangeShapeType="1"/>
          </p:cNvSpPr>
          <p:nvPr/>
        </p:nvSpPr>
        <p:spPr bwMode="auto">
          <a:xfrm>
            <a:off x="4102100" y="5367338"/>
            <a:ext cx="1693863" cy="31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7" name="Line 40"/>
          <p:cNvSpPr>
            <a:spLocks noChangeShapeType="1"/>
          </p:cNvSpPr>
          <p:nvPr/>
        </p:nvSpPr>
        <p:spPr bwMode="auto">
          <a:xfrm>
            <a:off x="4203700" y="5735638"/>
            <a:ext cx="1452563" cy="31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8" name="Line 41"/>
          <p:cNvSpPr>
            <a:spLocks noChangeShapeType="1"/>
          </p:cNvSpPr>
          <p:nvPr/>
        </p:nvSpPr>
        <p:spPr bwMode="auto">
          <a:xfrm>
            <a:off x="6172200" y="4267200"/>
            <a:ext cx="533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9" name="Line 42"/>
          <p:cNvSpPr>
            <a:spLocks noChangeShapeType="1"/>
          </p:cNvSpPr>
          <p:nvPr/>
        </p:nvSpPr>
        <p:spPr bwMode="auto">
          <a:xfrm>
            <a:off x="6172200" y="4648200"/>
            <a:ext cx="533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80" name="Line 43"/>
          <p:cNvSpPr>
            <a:spLocks noChangeShapeType="1"/>
          </p:cNvSpPr>
          <p:nvPr/>
        </p:nvSpPr>
        <p:spPr bwMode="auto">
          <a:xfrm>
            <a:off x="6248400" y="5029200"/>
            <a:ext cx="533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Decisions in Building Inverted Files: What is a Term?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93725" y="1108075"/>
            <a:ext cx="519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90600" y="1828800"/>
            <a:ext cx="73152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•     </a:t>
            </a:r>
            <a:r>
              <a:rPr lang="en-US"/>
              <a:t>Underlying character set, e.g., printable ASCII, </a:t>
            </a:r>
          </a:p>
          <a:p>
            <a:r>
              <a:rPr lang="en-US"/>
              <a:t>       Unicode, UTF8.</a:t>
            </a:r>
          </a:p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•     </a:t>
            </a:r>
            <a:r>
              <a:rPr lang="en-US"/>
              <a:t>Is there a controlled vocabulary?  If so, what </a:t>
            </a:r>
          </a:p>
          <a:p>
            <a:r>
              <a:rPr lang="en-US"/>
              <a:t>       words are included? Stemming?</a:t>
            </a:r>
          </a:p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•     </a:t>
            </a:r>
            <a:r>
              <a:rPr lang="en-US"/>
              <a:t>List of stopwords.</a:t>
            </a:r>
          </a:p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•     </a:t>
            </a:r>
            <a:r>
              <a:rPr lang="en-US"/>
              <a:t>Rules to decide the beginning and end of words, e.g., </a:t>
            </a:r>
          </a:p>
          <a:p>
            <a:r>
              <a:rPr lang="en-US"/>
              <a:t>       spaces or punctuation.</a:t>
            </a:r>
          </a:p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•     </a:t>
            </a:r>
            <a:r>
              <a:rPr lang="en-US"/>
              <a:t>Character sequences not to be indexed, e.g., </a:t>
            </a:r>
          </a:p>
          <a:p>
            <a:r>
              <a:rPr lang="en-US"/>
              <a:t>       sequences of numbers.</a:t>
            </a:r>
          </a:p>
        </p:txBody>
      </p:sp>
    </p:spTree>
    <p:extLst>
      <p:ext uri="{BB962C8B-B14F-4D97-AF65-F5344CB8AC3E}">
        <p14:creationId xmlns:p14="http://schemas.microsoft.com/office/powerpoint/2010/main" val="328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Criteria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Storage</a:t>
            </a:r>
            <a:endParaRPr lang="en-US">
              <a:solidFill>
                <a:srgbClr val="0000CC"/>
              </a:solidFill>
            </a:endParaRPr>
          </a:p>
          <a:p>
            <a:pPr>
              <a:spcBef>
                <a:spcPct val="50000"/>
              </a:spcBef>
            </a:pPr>
            <a:r>
              <a:rPr lang="en-US"/>
              <a:t>Inverted files are big, typically 10% to 100% the size of the collection of documents.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Update performance</a:t>
            </a:r>
          </a:p>
          <a:p>
            <a:pPr>
              <a:spcBef>
                <a:spcPct val="50000"/>
              </a:spcBef>
            </a:pPr>
            <a:r>
              <a:rPr lang="en-US"/>
              <a:t>It must be possible, with a reasonable amount of computation, to:</a:t>
            </a:r>
          </a:p>
          <a:p>
            <a:pPr>
              <a:spcBef>
                <a:spcPct val="50000"/>
              </a:spcBef>
            </a:pPr>
            <a:r>
              <a:rPr lang="en-US"/>
              <a:t>(a) Add a large batch of documents</a:t>
            </a:r>
          </a:p>
          <a:p>
            <a:pPr>
              <a:spcBef>
                <a:spcPct val="20000"/>
              </a:spcBef>
            </a:pPr>
            <a:r>
              <a:rPr lang="en-US"/>
              <a:t>(b) Add a single document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Retrieval performance</a:t>
            </a:r>
          </a:p>
          <a:p>
            <a:pPr>
              <a:spcBef>
                <a:spcPct val="50000"/>
              </a:spcBef>
            </a:pPr>
            <a:r>
              <a:rPr lang="en-US"/>
              <a:t>Retrieval must be fast enough to satisfy users and not use excessive resources.</a:t>
            </a:r>
          </a:p>
        </p:txBody>
      </p:sp>
    </p:spTree>
    <p:extLst>
      <p:ext uri="{BB962C8B-B14F-4D97-AF65-F5344CB8AC3E}">
        <p14:creationId xmlns:p14="http://schemas.microsoft.com/office/powerpoint/2010/main" val="18478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 Indexing Methods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Inverted index</a:t>
            </a:r>
          </a:p>
          <a:p>
            <a:r>
              <a:rPr lang="en-US" smtClean="0"/>
              <a:t>Suffix trees and arrays</a:t>
            </a:r>
          </a:p>
          <a:p>
            <a:r>
              <a:rPr lang="en-US" smtClean="0"/>
              <a:t>Signature files</a:t>
            </a:r>
          </a:p>
          <a:p>
            <a:pPr lvl="1"/>
            <a:r>
              <a:rPr lang="en-US" smtClean="0"/>
              <a:t>Word oriented index structures based on hashing (usually not used for large texts)</a:t>
            </a:r>
          </a:p>
        </p:txBody>
      </p:sp>
    </p:spTree>
    <p:extLst>
      <p:ext uri="{BB962C8B-B14F-4D97-AF65-F5344CB8AC3E}">
        <p14:creationId xmlns:p14="http://schemas.microsoft.com/office/powerpoint/2010/main" val="3375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Inverted Index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is the primary data structure for text indexes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Basically two elements: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(Vocabulary, Occurrences)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Main Idea: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chemeClr val="tx2"/>
                </a:solidFill>
              </a:rPr>
              <a:t>Invert</a:t>
            </a:r>
            <a:r>
              <a:rPr lang="en-US" sz="2000" smtClean="0"/>
              <a:t> documents into a big index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Basic steps: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Make a “dictionary” of all the tokens in the collection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For each token, list all the docs it occurs in.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Possibly location in document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Compress to reduce redundancy in the data structure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Also reduces I/O and storage required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25380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Inverted File Types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Index file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Actual posting list for each distinct term in the collection</a:t>
            </a:r>
          </a:p>
          <a:p>
            <a:pPr>
              <a:lnSpc>
                <a:spcPct val="90000"/>
              </a:lnSpc>
            </a:pPr>
            <a:r>
              <a:rPr lang="en-US" smtClean="0"/>
              <a:t>Document file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Information about each document; ID, name, when published, etc.</a:t>
            </a:r>
          </a:p>
          <a:p>
            <a:pPr>
              <a:lnSpc>
                <a:spcPct val="90000"/>
              </a:lnSpc>
            </a:pPr>
            <a:r>
              <a:rPr lang="en-US" smtClean="0"/>
              <a:t>Weight file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Similarity between document and query</a:t>
            </a:r>
          </a:p>
        </p:txBody>
      </p:sp>
    </p:spTree>
    <p:extLst>
      <p:ext uri="{BB962C8B-B14F-4D97-AF65-F5344CB8AC3E}">
        <p14:creationId xmlns:p14="http://schemas.microsoft.com/office/powerpoint/2010/main" val="15663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Inverted index construction</a:t>
            </a:r>
          </a:p>
        </p:txBody>
      </p:sp>
      <p:grpSp>
        <p:nvGrpSpPr>
          <p:cNvPr id="1201218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3843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3844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33845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Token stream.</a:t>
              </a:r>
            </a:p>
          </p:txBody>
        </p:sp>
        <p:sp>
          <p:nvSpPr>
            <p:cNvPr id="33846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Friends</a:t>
              </a:r>
            </a:p>
          </p:txBody>
        </p:sp>
        <p:sp>
          <p:nvSpPr>
            <p:cNvPr id="33847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Romans</a:t>
              </a:r>
            </a:p>
          </p:txBody>
        </p:sp>
        <p:sp>
          <p:nvSpPr>
            <p:cNvPr id="33848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Countrymen</a:t>
              </a:r>
            </a:p>
          </p:txBody>
        </p:sp>
      </p:grpSp>
      <p:grpSp>
        <p:nvGrpSpPr>
          <p:cNvPr id="1201222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3837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3838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33839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Modified tokens.</a:t>
              </a:r>
            </a:p>
          </p:txBody>
        </p:sp>
        <p:sp>
          <p:nvSpPr>
            <p:cNvPr id="33840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friend</a:t>
              </a:r>
            </a:p>
          </p:txBody>
        </p:sp>
        <p:sp>
          <p:nvSpPr>
            <p:cNvPr id="33841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roman</a:t>
              </a:r>
            </a:p>
          </p:txBody>
        </p:sp>
        <p:sp>
          <p:nvSpPr>
            <p:cNvPr id="33842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countryman</a:t>
              </a:r>
            </a:p>
          </p:txBody>
        </p:sp>
      </p:grpSp>
      <p:grpSp>
        <p:nvGrpSpPr>
          <p:cNvPr id="1201224" name="Group 72"/>
          <p:cNvGrpSpPr>
            <a:grpSpLocks/>
          </p:cNvGrpSpPr>
          <p:nvPr/>
        </p:nvGrpSpPr>
        <p:grpSpPr bwMode="auto">
          <a:xfrm>
            <a:off x="762000" y="5172075"/>
            <a:ext cx="8350250" cy="1609725"/>
            <a:chOff x="480" y="3258"/>
            <a:chExt cx="5260" cy="1014"/>
          </a:xfrm>
        </p:grpSpPr>
        <p:sp>
          <p:nvSpPr>
            <p:cNvPr id="33815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3816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817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Inverted index.</a:t>
              </a:r>
            </a:p>
          </p:txBody>
        </p:sp>
        <p:grpSp>
          <p:nvGrpSpPr>
            <p:cNvPr id="33818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4"/>
              <a:chOff x="3024" y="3258"/>
              <a:chExt cx="2716" cy="1014"/>
            </a:xfrm>
          </p:grpSpPr>
          <p:grpSp>
            <p:nvGrpSpPr>
              <p:cNvPr id="33819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6"/>
                <a:chOff x="528" y="2634"/>
                <a:chExt cx="1776" cy="966"/>
              </a:xfrm>
            </p:grpSpPr>
            <p:sp>
              <p:nvSpPr>
                <p:cNvPr id="3383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75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50021"/>
                          </a:gs>
                          <a:gs pos="100000">
                            <a:schemeClr val="tx1"/>
                          </a:gs>
                        </a:gsLst>
                        <a:lin ang="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b="1" i="1"/>
                    <a:t>friend</a:t>
                  </a:r>
                </a:p>
              </p:txBody>
            </p:sp>
            <p:sp>
              <p:nvSpPr>
                <p:cNvPr id="3383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723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50021"/>
                          </a:gs>
                          <a:gs pos="100000">
                            <a:schemeClr val="tx1"/>
                          </a:gs>
                        </a:gsLst>
                        <a:lin ang="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b="1" i="1"/>
                    <a:t>roman</a:t>
                  </a:r>
                </a:p>
              </p:txBody>
            </p:sp>
            <p:sp>
              <p:nvSpPr>
                <p:cNvPr id="3383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231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50021"/>
                          </a:gs>
                          <a:gs pos="100000">
                            <a:schemeClr val="tx1"/>
                          </a:gs>
                        </a:gsLst>
                        <a:lin ang="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b="1" i="1"/>
                    <a:t>countryman</a:t>
                  </a:r>
                </a:p>
              </p:txBody>
            </p:sp>
            <p:sp>
              <p:nvSpPr>
                <p:cNvPr id="33834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18 w 21600"/>
                    <a:gd name="T1" fmla="*/ 0 h 21600"/>
                    <a:gd name="T2" fmla="*/ 0 w 21600"/>
                    <a:gd name="T3" fmla="*/ 0 h 21600"/>
                    <a:gd name="T4" fmla="*/ 18 w 21600"/>
                    <a:gd name="T5" fmla="*/ 1 h 21600"/>
                    <a:gd name="T6" fmla="*/ 24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50021"/>
                          </a:gs>
                          <a:gs pos="100000">
                            <a:schemeClr val="tx1"/>
                          </a:gs>
                        </a:gsLst>
                        <a:lin ang="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3835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18 w 21600"/>
                    <a:gd name="T1" fmla="*/ 0 h 21600"/>
                    <a:gd name="T2" fmla="*/ 0 w 21600"/>
                    <a:gd name="T3" fmla="*/ 0 h 21600"/>
                    <a:gd name="T4" fmla="*/ 18 w 21600"/>
                    <a:gd name="T5" fmla="*/ 1 h 21600"/>
                    <a:gd name="T6" fmla="*/ 24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50021"/>
                          </a:gs>
                          <a:gs pos="100000">
                            <a:schemeClr val="tx1"/>
                          </a:gs>
                        </a:gsLst>
                        <a:lin ang="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3836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18 w 21600"/>
                    <a:gd name="T1" fmla="*/ 0 h 21600"/>
                    <a:gd name="T2" fmla="*/ 0 w 21600"/>
                    <a:gd name="T3" fmla="*/ 0 h 21600"/>
                    <a:gd name="T4" fmla="*/ 18 w 21600"/>
                    <a:gd name="T5" fmla="*/ 1 h 21600"/>
                    <a:gd name="T6" fmla="*/ 24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50021"/>
                          </a:gs>
                          <a:gs pos="100000">
                            <a:schemeClr val="tx1"/>
                          </a:gs>
                        </a:gsLst>
                        <a:lin ang="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3820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50021"/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2</a:t>
                </a:r>
              </a:p>
            </p:txBody>
          </p:sp>
          <p:sp>
            <p:nvSpPr>
              <p:cNvPr id="33821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50021"/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4</a:t>
                </a:r>
              </a:p>
            </p:txBody>
          </p:sp>
          <p:sp>
            <p:nvSpPr>
              <p:cNvPr id="33822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50021"/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2</a:t>
                </a:r>
              </a:p>
            </p:txBody>
          </p:sp>
          <p:sp>
            <p:nvSpPr>
              <p:cNvPr id="33823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50021"/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13</a:t>
                </a:r>
              </a:p>
            </p:txBody>
          </p:sp>
          <p:sp>
            <p:nvSpPr>
              <p:cNvPr id="33824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50021"/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16</a:t>
                </a:r>
              </a:p>
            </p:txBody>
          </p:sp>
          <p:cxnSp>
            <p:nvCxnSpPr>
              <p:cNvPr id="33825" name="AutoShape 44"/>
              <p:cNvCxnSpPr>
                <a:cxnSpLocks noChangeShapeType="1"/>
                <a:stCxn id="33820" idx="3"/>
                <a:endCxn id="33821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26" name="AutoShape 45"/>
              <p:cNvCxnSpPr>
                <a:cxnSpLocks noChangeShapeType="1"/>
                <a:stCxn id="33821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827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50021"/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1</a:t>
                </a:r>
              </a:p>
            </p:txBody>
          </p:sp>
          <p:cxnSp>
            <p:nvCxnSpPr>
              <p:cNvPr id="33828" name="AutoShape 47"/>
              <p:cNvCxnSpPr>
                <a:cxnSpLocks noChangeShapeType="1"/>
                <a:stCxn id="33827" idx="3"/>
                <a:endCxn id="33822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29" name="AutoShape 48"/>
              <p:cNvCxnSpPr>
                <a:cxnSpLocks noChangeShapeType="1"/>
                <a:stCxn id="33822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30" name="AutoShape 49"/>
              <p:cNvCxnSpPr>
                <a:cxnSpLocks noChangeShapeType="1"/>
                <a:stCxn id="33823" idx="3"/>
                <a:endCxn id="33824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01220" name="Group 68"/>
          <p:cNvGrpSpPr>
            <a:grpSpLocks/>
          </p:cNvGrpSpPr>
          <p:nvPr/>
        </p:nvGrpSpPr>
        <p:grpSpPr bwMode="auto">
          <a:xfrm>
            <a:off x="60325" y="2992438"/>
            <a:ext cx="3232150" cy="1568450"/>
            <a:chOff x="38" y="1885"/>
            <a:chExt cx="2036" cy="988"/>
          </a:xfrm>
        </p:grpSpPr>
        <p:cxnSp>
          <p:nvCxnSpPr>
            <p:cNvPr id="33811" name="AutoShape 57"/>
            <p:cNvCxnSpPr>
              <a:cxnSpLocks noChangeShapeType="1"/>
              <a:stCxn id="33813" idx="3"/>
              <a:endCxn id="33843" idx="1"/>
            </p:cNvCxnSpPr>
            <p:nvPr/>
          </p:nvCxnSpPr>
          <p:spPr bwMode="auto">
            <a:xfrm flipV="1">
              <a:off x="1077" y="1885"/>
              <a:ext cx="997" cy="7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812" name="Group 60"/>
            <p:cNvGrpSpPr>
              <a:grpSpLocks/>
            </p:cNvGrpSpPr>
            <p:nvPr/>
          </p:nvGrpSpPr>
          <p:grpSpPr bwMode="auto">
            <a:xfrm>
              <a:off x="38" y="2425"/>
              <a:ext cx="1664" cy="448"/>
              <a:chOff x="220" y="2424"/>
              <a:chExt cx="1460" cy="433"/>
            </a:xfrm>
          </p:grpSpPr>
          <p:sp>
            <p:nvSpPr>
              <p:cNvPr id="33813" name="Rectangle 55"/>
              <p:cNvSpPr>
                <a:spLocks noChangeArrowheads="1"/>
              </p:cNvSpPr>
              <p:nvPr/>
            </p:nvSpPr>
            <p:spPr bwMode="auto">
              <a:xfrm>
                <a:off x="220" y="2424"/>
                <a:ext cx="912" cy="43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2000" i="1"/>
                  <a:t>More on</a:t>
                </a:r>
              </a:p>
              <a:p>
                <a:pPr algn="ctr"/>
                <a:r>
                  <a:rPr lang="en-US" sz="2000" i="1"/>
                  <a:t>these later.</a:t>
                </a:r>
              </a:p>
            </p:txBody>
          </p:sp>
          <p:cxnSp>
            <p:nvCxnSpPr>
              <p:cNvPr id="33814" name="AutoShape 58"/>
              <p:cNvCxnSpPr>
                <a:cxnSpLocks noChangeShapeType="1"/>
                <a:stCxn id="33813" idx="3"/>
                <a:endCxn id="33837" idx="1"/>
              </p:cNvCxnSpPr>
              <p:nvPr/>
            </p:nvCxnSpPr>
            <p:spPr bwMode="auto">
              <a:xfrm>
                <a:off x="1132" y="2640"/>
                <a:ext cx="548" cy="3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3799" name="Group 4"/>
          <p:cNvGrpSpPr>
            <a:grpSpLocks/>
          </p:cNvGrpSpPr>
          <p:nvPr/>
        </p:nvGrpSpPr>
        <p:grpSpPr bwMode="auto">
          <a:xfrm>
            <a:off x="3451225" y="1752600"/>
            <a:ext cx="1196975" cy="406400"/>
            <a:chOff x="399" y="1488"/>
            <a:chExt cx="849" cy="288"/>
          </a:xfrm>
        </p:grpSpPr>
        <p:pic>
          <p:nvPicPr>
            <p:cNvPr id="3380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380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380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3809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3810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33800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01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Documents to</a:t>
            </a:r>
          </a:p>
          <a:p>
            <a:r>
              <a:rPr lang="en-US" sz="2000"/>
              <a:t>be indexed.</a:t>
            </a:r>
          </a:p>
        </p:txBody>
      </p:sp>
      <p:sp>
        <p:nvSpPr>
          <p:cNvPr id="33802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Friends, Romans, countrymen.</a:t>
            </a:r>
          </a:p>
        </p:txBody>
      </p:sp>
      <p:sp>
        <p:nvSpPr>
          <p:cNvPr id="33803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3804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3805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Microsoft Office PowerPoint</Application>
  <PresentationFormat>On-screen Show (4:3)</PresentationFormat>
  <Paragraphs>276</Paragraphs>
  <Slides>29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Office Theme</vt:lpstr>
      <vt:lpstr>Microsoft Excel Worksheet</vt:lpstr>
      <vt:lpstr>Microsoft Equation 2.0</vt:lpstr>
      <vt:lpstr>Microsoft Equation 3.0</vt:lpstr>
      <vt:lpstr>Why indexing?</vt:lpstr>
      <vt:lpstr>Representation of Inverted Files </vt:lpstr>
      <vt:lpstr>Organization of Inverted Files</vt:lpstr>
      <vt:lpstr>Decisions in Building Inverted Files: What is a Term?</vt:lpstr>
      <vt:lpstr>Efficiency Criteria</vt:lpstr>
      <vt:lpstr>Data Structure Indexing Methods</vt:lpstr>
      <vt:lpstr>Inverted Index</vt:lpstr>
      <vt:lpstr>Inverted File Types</vt:lpstr>
      <vt:lpstr>Inverted index construction</vt:lpstr>
      <vt:lpstr>Inverted Indexes</vt:lpstr>
      <vt:lpstr>How Are Inverted Files Created</vt:lpstr>
      <vt:lpstr>How Inverted  Files are Created</vt:lpstr>
      <vt:lpstr>How Inverted Files are Created</vt:lpstr>
      <vt:lpstr>How Inverted Files are Created</vt:lpstr>
      <vt:lpstr>Dictionary and Posting Files</vt:lpstr>
      <vt:lpstr>Inverted indexes</vt:lpstr>
      <vt:lpstr>How Inverted Files are Used</vt:lpstr>
      <vt:lpstr>Inverted Indexes</vt:lpstr>
      <vt:lpstr>Retrieval</vt:lpstr>
      <vt:lpstr>Term Weights: Term Frequency</vt:lpstr>
      <vt:lpstr>Term Weights: IDF</vt:lpstr>
      <vt:lpstr>Simple tf*idf</vt:lpstr>
      <vt:lpstr>Inverse Document Frequency</vt:lpstr>
      <vt:lpstr>Query Vector</vt:lpstr>
      <vt:lpstr>Similarity Measure</vt:lpstr>
      <vt:lpstr>Similarity Measure - Inner Product</vt:lpstr>
      <vt:lpstr>Inner Product -- Examples</vt:lpstr>
      <vt:lpstr>Cosine Similarity Measure</vt:lpstr>
      <vt:lpstr>Simple Implementation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indexing?</dc:title>
  <dc:creator>HP</dc:creator>
  <cp:lastModifiedBy>HP</cp:lastModifiedBy>
  <cp:revision>1</cp:revision>
  <dcterms:created xsi:type="dcterms:W3CDTF">2019-12-16T08:50:43Z</dcterms:created>
  <dcterms:modified xsi:type="dcterms:W3CDTF">2019-12-16T08:51:28Z</dcterms:modified>
</cp:coreProperties>
</file>