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679"/>
  </p:normalViewPr>
  <p:slideViewPr>
    <p:cSldViewPr snapToGrid="0">
      <p:cViewPr varScale="1">
        <p:scale>
          <a:sx n="145" d="100"/>
          <a:sy n="145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7081B-DFAE-3743-B3A3-15835CE131AA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30217-5721-804A-8B02-A3BA7169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training of last layer </a:t>
            </a:r>
            <a:r>
              <a:rPr lang="en-US" dirty="0" err="1"/>
              <a:t>lr</a:t>
            </a:r>
            <a:r>
              <a:rPr lang="en-US" dirty="0"/>
              <a:t> is 1e-1 less than </a:t>
            </a:r>
            <a:r>
              <a:rPr lang="en-US" dirty="0" err="1"/>
              <a:t>lr</a:t>
            </a:r>
            <a:r>
              <a:rPr lang="en-US" dirty="0"/>
              <a:t> while training as a whole.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30217-5721-804A-8B02-A3BA7169C9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training of last layer </a:t>
            </a:r>
            <a:r>
              <a:rPr lang="en-US" dirty="0" err="1"/>
              <a:t>lr</a:t>
            </a:r>
            <a:r>
              <a:rPr lang="en-US" dirty="0"/>
              <a:t> is 1e-1 less than </a:t>
            </a:r>
            <a:r>
              <a:rPr lang="en-US" dirty="0" err="1"/>
              <a:t>lr</a:t>
            </a:r>
            <a:r>
              <a:rPr lang="en-US" dirty="0"/>
              <a:t> while training as a whole.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30217-5721-804A-8B02-A3BA7169C9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training of last layer </a:t>
            </a:r>
            <a:r>
              <a:rPr lang="en-US" dirty="0" err="1"/>
              <a:t>lr</a:t>
            </a:r>
            <a:r>
              <a:rPr lang="en-US" dirty="0"/>
              <a:t> is 1e-1 less than </a:t>
            </a:r>
            <a:r>
              <a:rPr lang="en-US" dirty="0" err="1"/>
              <a:t>lr</a:t>
            </a:r>
            <a:r>
              <a:rPr lang="en-US" dirty="0"/>
              <a:t> while training as a whole.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30217-5721-804A-8B02-A3BA7169C9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training of last layer </a:t>
            </a:r>
            <a:r>
              <a:rPr lang="en-US" dirty="0" err="1"/>
              <a:t>lr</a:t>
            </a:r>
            <a:r>
              <a:rPr lang="en-US" dirty="0"/>
              <a:t> is 1e-1 less than </a:t>
            </a:r>
            <a:r>
              <a:rPr lang="en-US" dirty="0" err="1"/>
              <a:t>lr</a:t>
            </a:r>
            <a:r>
              <a:rPr lang="en-US" dirty="0"/>
              <a:t> while training as a whole.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30217-5721-804A-8B02-A3BA7169C9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9201-4F94-535E-E15D-FE82E89A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B3C02-FB53-5ADF-92E4-0EABF2CDD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3829-8FF2-086A-AC7B-A1C3AED1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D651-9194-4ACE-6295-B4AABF54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3267-4B49-15B6-00EE-BC981C0A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778F-08A5-F926-A0D5-66EC9D7B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7F41-DF7E-27AB-DD15-07487D99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C65A-8A2E-1BD9-3275-45A049CD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01F1-EBBE-7A48-789D-10D4F675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32E6-EE3C-E986-6C53-817899A0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CBAE8-5EE0-7C89-1326-47F6032C5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CE9E6-7F67-766E-07F1-EF808A796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A85D-E8D2-ED58-12AB-20344A14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7735-1F26-8ECA-7FBC-89966F60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A1FC-90CA-E5CD-0B85-AB9138FB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CF65-B8BB-596F-15B7-605B3243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8353-859E-25C2-674A-3A788686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446C-7202-935D-5C08-F9BE3D74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25BA-D9D4-2ED9-94E5-84F8F4EE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BE3A-6E41-5F6E-F1F8-261E3385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F5F1-DAA6-72DD-1350-E0B0B67F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4980-468A-54FC-1F9D-493A1889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DC22-126C-AB54-2FB4-47182A8A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A255-35F0-7E18-F870-F1204D89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62E8-AB30-1985-F313-AAF5371D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01E9-53E8-01BE-F743-C553883B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95F6-472E-FD30-40AC-0E83E2EE0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1EF7B-BF50-9765-C536-82221C372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3E1DC-D774-B2DD-F83D-DC6BC450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E27B2-052F-95CD-E64C-F49CF6C0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A74A-459E-AD5A-8A66-3B073002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3BC9-A011-E7E8-66DD-24DF8064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9687-C75D-A48C-B306-A2A37340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CB156-5D17-4328-95C9-56CF6274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51D2-91C1-D630-41F0-FFF47178F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B751D-649A-8C11-BAC3-C79054D48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EA849-B593-5896-AD40-0D857833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8BAAE-DD9A-331A-E5EA-294E3286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C2EB9-C20D-DFC5-9A6C-44EED0AD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66D8-2053-99A6-EF9D-734E2723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9E5A0-4A39-09D0-A8E7-D39DA1DC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D8F72-405C-D66E-EECE-D96F57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4DD44-1D5A-DA04-700F-BE2E580A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7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74058-B6FE-7DF3-1B9E-02EC28CE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BE3D7-1997-AFCD-8B04-92FC3486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7CE5A-4FC7-910B-0E0C-314DE3E1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B0A8-8F33-27D3-2D9E-38439736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E4A0-A2BE-2ADE-5CD0-F0426C94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40358-A5F2-9D75-307B-9C3278EB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D578-E39D-BE8E-A0AE-F7356CAD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1246F-114F-ED7C-689E-2A0FA84A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2D09-89B6-6E1D-BD05-0820F984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E3AA-6617-66C2-A84C-43A94D87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63F0A-F3CD-DB2C-BC97-422677ED0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DAE12-F380-753C-7FDB-C8A80D02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0FDC-FB71-ACBA-D95D-FF9F1063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EAE5C-C54C-77C7-8DEA-D2CB0B24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EC8C0-E599-C1D2-0799-0508668A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444D6-532C-796F-7506-38C25062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5C362-34AC-9767-0D94-7EFFA963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C81D-FDD9-8496-B0CE-923F41647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348A-331B-6744-9CF3-A6C9CAE5780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3865-715E-DBB2-5ACB-0B3C52818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4CA6-EB16-FBC1-2DFC-BA1DE7CB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03BB7-3839-EE4B-8D2A-644A0704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DCBB-7137-16DD-FC2E-FFAF038AE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60833-CA01-90CB-D544-47B6C0369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query-at-a-time</a:t>
            </a:r>
          </a:p>
        </p:txBody>
      </p:sp>
    </p:spTree>
    <p:extLst>
      <p:ext uri="{BB962C8B-B14F-4D97-AF65-F5344CB8AC3E}">
        <p14:creationId xmlns:p14="http://schemas.microsoft.com/office/powerpoint/2010/main" val="313099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82E2-29AD-7522-D24D-4C2CC216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iteration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3957B9B-324E-D503-9365-61CAA38A1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430" y="2909957"/>
            <a:ext cx="2413000" cy="12446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8E3ABA-768B-86AE-497C-AC06ACB6E177}"/>
                  </a:ext>
                </a:extLst>
              </p:cNvPr>
              <p:cNvSpPr txBox="1"/>
              <p:nvPr/>
            </p:nvSpPr>
            <p:spPr>
              <a:xfrm>
                <a:off x="729717" y="4341816"/>
                <a:ext cx="459068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Start with two samples, one from each class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 until loss is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8E3ABA-768B-86AE-497C-AC06ACB6E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17" y="4341816"/>
                <a:ext cx="4590680" cy="1477328"/>
              </a:xfrm>
              <a:prstGeom prst="rect">
                <a:avLst/>
              </a:prstGeom>
              <a:blipFill>
                <a:blip r:embed="rId3"/>
                <a:stretch>
                  <a:fillRect l="-1102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B4D9B-4D42-473A-6F09-DB90FAFF0311}"/>
                  </a:ext>
                </a:extLst>
              </p:cNvPr>
              <p:cNvSpPr txBox="1"/>
              <p:nvPr/>
            </p:nvSpPr>
            <p:spPr>
              <a:xfrm>
                <a:off x="5597465" y="4341816"/>
                <a:ext cx="598493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2:</a:t>
                </a:r>
              </a:p>
              <a:p>
                <a:r>
                  <a:rPr lang="en-US" dirty="0"/>
                  <a:t>Repeat 100 times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 one sample from rest of training set using a `strategy’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 until loss is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starting from weights initialized with previous iteration. (warm start)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B4D9B-4D42-473A-6F09-DB90FAFF0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65" y="4341816"/>
                <a:ext cx="5984935" cy="1754326"/>
              </a:xfrm>
              <a:prstGeom prst="rect">
                <a:avLst/>
              </a:prstGeom>
              <a:blipFill>
                <a:blip r:embed="rId4"/>
                <a:stretch>
                  <a:fillRect l="-846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8219A1-9C1C-B245-0A76-897A7385166F}"/>
              </a:ext>
            </a:extLst>
          </p:cNvPr>
          <p:cNvSpPr txBox="1"/>
          <p:nvPr/>
        </p:nvSpPr>
        <p:spPr>
          <a:xfrm>
            <a:off x="729717" y="1540764"/>
            <a:ext cx="4272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set has 1991 images (28 x 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has about 11000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Roughly equal proportion of digits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970BA-14DE-DE8A-2AEA-BA498B1C1ACF}"/>
              </a:ext>
            </a:extLst>
          </p:cNvPr>
          <p:cNvSpPr txBox="1"/>
          <p:nvPr/>
        </p:nvSpPr>
        <p:spPr>
          <a:xfrm>
            <a:off x="5597465" y="3046847"/>
            <a:ext cx="3654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– Two-layer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layer 784 (input image) x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layer 100 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FA687-D5A4-77F1-054D-AE643DA0FE46}"/>
              </a:ext>
            </a:extLst>
          </p:cNvPr>
          <p:cNvSpPr txBox="1"/>
          <p:nvPr/>
        </p:nvSpPr>
        <p:spPr>
          <a:xfrm>
            <a:off x="887837" y="6467781"/>
            <a:ext cx="1069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effectLst/>
                <a:latin typeface="NimbusRomNo9L"/>
              </a:rPr>
              <a:t>Jordan T. Ash </a:t>
            </a:r>
            <a:r>
              <a:rPr lang="en-US" sz="1000" dirty="0"/>
              <a:t>, </a:t>
            </a:r>
            <a:r>
              <a:rPr lang="en-US" sz="1000" b="0" dirty="0">
                <a:effectLst/>
                <a:latin typeface="NimbusRomNo9L"/>
              </a:rPr>
              <a:t>Ryan P. Adams </a:t>
            </a:r>
            <a:r>
              <a:rPr lang="en-US" sz="1000" dirty="0"/>
              <a:t> </a:t>
            </a:r>
            <a:r>
              <a:rPr lang="en-US" sz="1000" b="0" dirty="0">
                <a:effectLst/>
                <a:latin typeface="NimbusRomNo9L"/>
              </a:rPr>
              <a:t>On Warm-Starting Neural Network Training 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E29A-AA4F-F094-D2F1-BB267845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C64D1-D744-0274-3808-42F6F267A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Trained network outputs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Strategy margin –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image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set</m:t>
                        </m:r>
                      </m:lim>
                    </m:limLow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−0.5)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b="0" dirty="0"/>
                  <a:t>Strategy expected gradient length 2-norm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image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set</m:t>
                          </m:r>
                        </m:lim>
                      </m:limLow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b="0" dirty="0"/>
                  <a:t>Strategy expected gradient length 1-norm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image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set</m:t>
                          </m:r>
                        </m:lim>
                      </m:limLow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b="0" dirty="0"/>
                  <a:t>Strategy expected gradient length 0-norm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image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set</m:t>
                          </m:r>
                        </m:lim>
                      </m:limLow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C64D1-D744-0274-3808-42F6F267A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EDD-618B-785F-8A8D-10BF9981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number of samples is 2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12F6F54-5625-210D-9077-51514CB1C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685" y="2437846"/>
            <a:ext cx="4000500" cy="26797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4095C25-C763-917F-2960-FDA17A4C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876" y="2437846"/>
            <a:ext cx="4013200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5BBA96-D760-C8B8-2F60-66B876A78A1F}"/>
              </a:ext>
            </a:extLst>
          </p:cNvPr>
          <p:cNvSpPr txBox="1"/>
          <p:nvPr/>
        </p:nvSpPr>
        <p:spPr>
          <a:xfrm>
            <a:off x="2177135" y="2068514"/>
            <a:ext cx="31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SGD, </a:t>
            </a:r>
            <a:r>
              <a:rPr lang="en-US" dirty="0" err="1"/>
              <a:t>lr</a:t>
            </a:r>
            <a:r>
              <a:rPr lang="en-US" dirty="0"/>
              <a:t> = 0.01, m=0.9, </a:t>
            </a:r>
            <a:r>
              <a:rPr lang="en-US" dirty="0" err="1"/>
              <a:t>tol</a:t>
            </a:r>
            <a:r>
              <a:rPr lang="en-US" dirty="0"/>
              <a:t> = 1e-3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F95B5-09DB-5B3F-0EFD-CD5E4C4ADCA6}"/>
              </a:ext>
            </a:extLst>
          </p:cNvPr>
          <p:cNvSpPr txBox="1"/>
          <p:nvPr/>
        </p:nvSpPr>
        <p:spPr>
          <a:xfrm>
            <a:off x="7875958" y="2057628"/>
            <a:ext cx="27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ADAM, </a:t>
            </a:r>
            <a:r>
              <a:rPr lang="en-US" dirty="0" err="1"/>
              <a:t>lr</a:t>
            </a:r>
            <a:r>
              <a:rPr lang="en-US" dirty="0"/>
              <a:t> = 0.001, </a:t>
            </a:r>
            <a:r>
              <a:rPr lang="en-US" dirty="0" err="1"/>
              <a:t>tol</a:t>
            </a:r>
            <a:r>
              <a:rPr lang="en-US" dirty="0"/>
              <a:t> = 1e-3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C9CCA-32DC-BCCD-B5CD-B2B721490AA2}"/>
              </a:ext>
            </a:extLst>
          </p:cNvPr>
          <p:cNvSpPr txBox="1"/>
          <p:nvPr/>
        </p:nvSpPr>
        <p:spPr>
          <a:xfrm>
            <a:off x="1534886" y="5397399"/>
            <a:ext cx="967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random one does not seem to improve after 40 samples, so we start with initial 40 samples to  better see the difference between different methods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09508BB-1655-46E7-2982-FA5AD8B00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485" y="2463246"/>
            <a:ext cx="3898900" cy="26543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F2A7F98-B66A-FA24-99FF-FC89641E7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51" y="2475946"/>
            <a:ext cx="403225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920C-B782-8D48-2AB5-9546BF5E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number of samples is 40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CC3AE70-1A8E-63D8-7D12-C9F978B9B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253" y="2330337"/>
            <a:ext cx="4102100" cy="26670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8C7788E-E75D-4E13-D21B-BE56A6A6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054" y="2330337"/>
            <a:ext cx="4051300" cy="264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89911-4E9F-985B-A640-6E882C52D205}"/>
              </a:ext>
            </a:extLst>
          </p:cNvPr>
          <p:cNvSpPr txBox="1"/>
          <p:nvPr/>
        </p:nvSpPr>
        <p:spPr>
          <a:xfrm>
            <a:off x="2046512" y="1904672"/>
            <a:ext cx="298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SGD,lr</a:t>
            </a:r>
            <a:r>
              <a:rPr lang="en-US" dirty="0"/>
              <a:t> = 0.01,m=0.9,tol = 1e-3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D0EB5-7715-2FB4-A25D-36CDC6B05FCC}"/>
              </a:ext>
            </a:extLst>
          </p:cNvPr>
          <p:cNvSpPr txBox="1"/>
          <p:nvPr/>
        </p:nvSpPr>
        <p:spPr>
          <a:xfrm>
            <a:off x="7451418" y="1917461"/>
            <a:ext cx="266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ADAM,lr</a:t>
            </a:r>
            <a:r>
              <a:rPr lang="en-US" dirty="0"/>
              <a:t> = 0.001,tol = 1e-3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5D9DFB95-873C-953B-F05F-1F56C628C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754" y="2349387"/>
            <a:ext cx="4038600" cy="26289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40A1FA7-A8D3-63B3-BF94-516378102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753" y="2349387"/>
            <a:ext cx="4038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46FA-3F12-1672-4243-FF08890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7461"/>
          </a:xfrm>
        </p:spPr>
        <p:txBody>
          <a:bodyPr/>
          <a:lstStyle/>
          <a:p>
            <a:r>
              <a:rPr lang="en-US" dirty="0"/>
              <a:t>Network CNN – 2 conv, 2 MLP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C5C2F9-4ACC-2E44-E705-37945A25C6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CNN - Initial number of samples is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08334-49EA-B8B7-E798-FECBEEE96343}"/>
              </a:ext>
            </a:extLst>
          </p:cNvPr>
          <p:cNvSpPr txBox="1"/>
          <p:nvPr/>
        </p:nvSpPr>
        <p:spPr>
          <a:xfrm>
            <a:off x="1948540" y="2242685"/>
            <a:ext cx="30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SGD, </a:t>
            </a:r>
            <a:r>
              <a:rPr lang="en-US" dirty="0" err="1"/>
              <a:t>lr</a:t>
            </a:r>
            <a:r>
              <a:rPr lang="en-US" dirty="0"/>
              <a:t> = 0.01,m=0.9, </a:t>
            </a:r>
            <a:r>
              <a:rPr lang="en-US" dirty="0" err="1"/>
              <a:t>tol</a:t>
            </a:r>
            <a:r>
              <a:rPr lang="en-US" dirty="0"/>
              <a:t> = 1e-4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2132E-D53E-5CB1-9E0F-7CC1C2AAFE25}"/>
              </a:ext>
            </a:extLst>
          </p:cNvPr>
          <p:cNvSpPr txBox="1"/>
          <p:nvPr/>
        </p:nvSpPr>
        <p:spPr>
          <a:xfrm>
            <a:off x="8006590" y="2242685"/>
            <a:ext cx="27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ADAM, </a:t>
            </a:r>
            <a:r>
              <a:rPr lang="en-US" dirty="0" err="1"/>
              <a:t>lr</a:t>
            </a:r>
            <a:r>
              <a:rPr lang="en-US" dirty="0"/>
              <a:t> = 0.001, </a:t>
            </a:r>
            <a:r>
              <a:rPr lang="en-US" dirty="0" err="1"/>
              <a:t>tol</a:t>
            </a:r>
            <a:r>
              <a:rPr lang="en-US" dirty="0"/>
              <a:t> = 1e-4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EA832B4-F16E-E9AD-C9C4-71476B78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05" y="2859769"/>
            <a:ext cx="3975100" cy="26162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31EB801-00D9-EB41-C6B2-5FDE824D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444" y="2830741"/>
            <a:ext cx="4025900" cy="2667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1E0D1E6-20C0-634D-4E32-16E4DEB64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244" y="2859769"/>
            <a:ext cx="3975100" cy="26543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6745441-F45D-19D2-6077-892149877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591" y="2881541"/>
            <a:ext cx="3873500" cy="25654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8449334-8D3E-D447-2FE9-79F6B3F8D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591" y="2830741"/>
            <a:ext cx="4000500" cy="264160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60AC5027-FF0E-8D84-A31C-51E070EB8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6644" y="2843441"/>
            <a:ext cx="3949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1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03CB-6214-28CD-3EC7-534CBE03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Network CNN – 2 conv, 2 MLP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B43CF3-BF7C-89A2-EC98-23AD541E55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CNN - Initial number of samples is 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57F47-ABB3-B71D-5B06-52786A3B4BA8}"/>
              </a:ext>
            </a:extLst>
          </p:cNvPr>
          <p:cNvSpPr txBox="1"/>
          <p:nvPr/>
        </p:nvSpPr>
        <p:spPr>
          <a:xfrm>
            <a:off x="2046511" y="2362430"/>
            <a:ext cx="32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SGD, </a:t>
            </a:r>
            <a:r>
              <a:rPr lang="en-US" dirty="0" err="1"/>
              <a:t>lr</a:t>
            </a:r>
            <a:r>
              <a:rPr lang="en-US" dirty="0"/>
              <a:t> = 0.01, m = 0.9, </a:t>
            </a:r>
            <a:r>
              <a:rPr lang="en-US" dirty="0" err="1"/>
              <a:t>tol</a:t>
            </a:r>
            <a:r>
              <a:rPr lang="en-US" dirty="0"/>
              <a:t> = 1e-4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25800-2742-37F5-0370-EE97CB3A3877}"/>
              </a:ext>
            </a:extLst>
          </p:cNvPr>
          <p:cNvSpPr txBox="1"/>
          <p:nvPr/>
        </p:nvSpPr>
        <p:spPr>
          <a:xfrm>
            <a:off x="7701789" y="2362430"/>
            <a:ext cx="27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ADAM, </a:t>
            </a:r>
            <a:r>
              <a:rPr lang="en-US" dirty="0" err="1"/>
              <a:t>lr</a:t>
            </a:r>
            <a:r>
              <a:rPr lang="en-US" dirty="0"/>
              <a:t> = 0.001, </a:t>
            </a:r>
            <a:r>
              <a:rPr lang="en-US" dirty="0" err="1"/>
              <a:t>tol</a:t>
            </a:r>
            <a:r>
              <a:rPr lang="en-US" dirty="0"/>
              <a:t> = 1e-4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9EC0F77-485C-9CEF-3522-66D375BD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1" y="2918834"/>
            <a:ext cx="4000500" cy="26543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9FB99EE0-376A-6D8F-78E9-5ABA04825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072" y="2918834"/>
            <a:ext cx="4140200" cy="2654300"/>
          </a:xfrm>
          <a:prstGeom prst="rect">
            <a:avLst/>
          </a:prstGeom>
        </p:spPr>
      </p:pic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E10A3872-60CD-4467-3FFF-15836D863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721" y="2918834"/>
            <a:ext cx="4064000" cy="26289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8EF9A5E-332E-25EB-4A9B-315BA3121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072" y="2918834"/>
            <a:ext cx="4076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5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7000-1A10-58ED-E93D-AA4E3F64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E2E-C215-2820-C02B-9BCDB0E3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r>
              <a:rPr lang="en-US" dirty="0"/>
              <a:t>Initially `random’ strategy works well, but it stops improving after some iterations, whereas active learning strategy keeps improving regardless.</a:t>
            </a:r>
          </a:p>
          <a:p>
            <a:endParaRPr lang="en-US" dirty="0"/>
          </a:p>
          <a:p>
            <a:r>
              <a:rPr lang="en-US" dirty="0"/>
              <a:t>Adam and SGD behave differently under different norms and different architectures, but we need more experiments like averaging over multiple seeds to get a better understanding.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B08-E62D-2603-3C9F-379B1485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smaller unlabeled pool of 500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FB9C-8102-28F6-743B-D95B46B8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482"/>
            <a:ext cx="3590365" cy="4962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2 images.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B78A8F1-861F-FF10-5A95-FAD8A0FD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30" y="2000670"/>
            <a:ext cx="3348888" cy="223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CA284-E0AC-29F7-2636-4771646453B4}"/>
              </a:ext>
            </a:extLst>
          </p:cNvPr>
          <p:cNvSpPr txBox="1"/>
          <p:nvPr/>
        </p:nvSpPr>
        <p:spPr>
          <a:xfrm>
            <a:off x="3263145" y="174853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with SGD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16818D4-AE1B-54DB-680D-1A8A73011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49" y="2000670"/>
            <a:ext cx="3257924" cy="2182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22B0C-A4AD-CE24-0BBA-D82B2D08F575}"/>
              </a:ext>
            </a:extLst>
          </p:cNvPr>
          <p:cNvSpPr txBox="1"/>
          <p:nvPr/>
        </p:nvSpPr>
        <p:spPr>
          <a:xfrm>
            <a:off x="7984797" y="1749981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 with Adam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006BA16-8CC7-25E0-D515-0B8EBE864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66" y="4555285"/>
            <a:ext cx="3268365" cy="218239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641F6FD-86D6-23BD-83E0-E72335A8E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609" y="4555285"/>
            <a:ext cx="3169664" cy="21823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3CB5C2-32AD-9650-F4B0-D284FD3A5E50}"/>
              </a:ext>
            </a:extLst>
          </p:cNvPr>
          <p:cNvSpPr txBox="1"/>
          <p:nvPr/>
        </p:nvSpPr>
        <p:spPr>
          <a:xfrm>
            <a:off x="3166895" y="425267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with SGD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B7C9EA-5BB2-FAE9-84F1-73D9BB8DD7C4}"/>
              </a:ext>
            </a:extLst>
          </p:cNvPr>
          <p:cNvSpPr txBox="1"/>
          <p:nvPr/>
        </p:nvSpPr>
        <p:spPr>
          <a:xfrm>
            <a:off x="7984797" y="425267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with Adam</a:t>
            </a:r>
          </a:p>
        </p:txBody>
      </p:sp>
    </p:spTree>
    <p:extLst>
      <p:ext uri="{BB962C8B-B14F-4D97-AF65-F5344CB8AC3E}">
        <p14:creationId xmlns:p14="http://schemas.microsoft.com/office/powerpoint/2010/main" val="30764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29504</TotalTime>
  <Words>507</Words>
  <Application>Microsoft Macintosh PowerPoint</Application>
  <PresentationFormat>Widescreen</PresentationFormat>
  <Paragraphs>62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NimbusRomNo9L</vt:lpstr>
      <vt:lpstr>Office Theme</vt:lpstr>
      <vt:lpstr>Active Learning</vt:lpstr>
      <vt:lpstr>Initial iteration</vt:lpstr>
      <vt:lpstr>Strategies</vt:lpstr>
      <vt:lpstr>Initial number of samples is 2</vt:lpstr>
      <vt:lpstr>Initial number of samples is 40</vt:lpstr>
      <vt:lpstr>PowerPoint Presentation</vt:lpstr>
      <vt:lpstr>PowerPoint Presentation</vt:lpstr>
      <vt:lpstr>Conclusions</vt:lpstr>
      <vt:lpstr>Query smaller unlabeled pool of 500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Satpathi, Siddhartha, Ph.D.</dc:creator>
  <cp:lastModifiedBy>Satpathi, Siddhartha, Ph.D.</cp:lastModifiedBy>
  <cp:revision>8</cp:revision>
  <dcterms:created xsi:type="dcterms:W3CDTF">2022-10-05T04:38:53Z</dcterms:created>
  <dcterms:modified xsi:type="dcterms:W3CDTF">2022-10-26T18:23:17Z</dcterms:modified>
</cp:coreProperties>
</file>