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9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15/05/2025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15/05/2025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15/05/2025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15/05/2025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15/05/2025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15/05/2025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iddquy2004/Movie_Recommendation_System_AICTE"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github.com/siddquy2004/Movie_Recommendation_System_AICTE/blob/main/movie_metadata.csv"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r>
              <a:rPr lang="en-US" sz="2000" b="1" dirty="0"/>
              <a:t/>
            </a:r>
            <a:br>
              <a:rPr lang="en-US" sz="2000" b="1" dirty="0"/>
            </a:br>
            <a:r>
              <a:rPr lang="en-US" sz="5100" b="1" dirty="0"/>
              <a:t/>
            </a:r>
            <a:br>
              <a:rPr lang="en-US" sz="5100" b="1" dirty="0"/>
            </a:br>
            <a:r>
              <a:rPr lang="en-US" sz="4000" b="1" cap="all" dirty="0" err="1" smtClean="0">
                <a:latin typeface="Aptos"/>
              </a:rPr>
              <a:t>MoVie</a:t>
            </a:r>
            <a:r>
              <a:rPr lang="en-US" sz="4000" b="1" cap="all" dirty="0" smtClean="0">
                <a:latin typeface="Aptos"/>
              </a:rPr>
              <a:t> Recommendation system</a:t>
            </a:r>
            <a:endParaRPr lang="en-US" sz="4000" dirty="0">
              <a:latin typeface="Aptos"/>
            </a:endParaRPr>
          </a:p>
        </p:txBody>
      </p:sp>
      <p:sp>
        <p:nvSpPr>
          <p:cNvPr id="3" name="Subtitle 2"/>
          <p:cNvSpPr>
            <a:spLocks noGrp="1"/>
          </p:cNvSpPr>
          <p:nvPr>
            <p:ph type="subTitle" idx="1"/>
          </p:nvPr>
        </p:nvSpPr>
        <p:spPr>
          <a:xfrm>
            <a:off x="599609" y="3428682"/>
            <a:ext cx="4457806"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a:t>
            </a:r>
            <a:r>
              <a:rPr lang="en-US" sz="1600" b="1" cap="all" dirty="0" smtClean="0"/>
              <a:t>: </a:t>
            </a:r>
            <a:r>
              <a:rPr lang="en-US" sz="1600" cap="all" dirty="0" err="1" smtClean="0"/>
              <a:t>Uzair</a:t>
            </a:r>
            <a:r>
              <a:rPr lang="en-US" sz="1600" cap="all" dirty="0" smtClean="0"/>
              <a:t> </a:t>
            </a:r>
            <a:r>
              <a:rPr lang="en-US" sz="1600" cap="all" dirty="0" err="1" smtClean="0"/>
              <a:t>meezan</a:t>
            </a:r>
            <a:r>
              <a:rPr lang="en-US" sz="1600" cap="all" dirty="0" smtClean="0"/>
              <a:t> </a:t>
            </a:r>
            <a:r>
              <a:rPr lang="en-US" sz="1600" cap="all" dirty="0" err="1" smtClean="0"/>
              <a:t>siddiqui</a:t>
            </a:r>
            <a:endParaRPr lang="en-US" sz="1600" cap="all" dirty="0"/>
          </a:p>
          <a:p>
            <a:pPr algn="l">
              <a:spcAft>
                <a:spcPts val="600"/>
              </a:spcAft>
            </a:pPr>
            <a:r>
              <a:rPr lang="en-US" sz="1600" b="1" cap="all" dirty="0"/>
              <a:t>College Name</a:t>
            </a:r>
            <a:r>
              <a:rPr lang="en-US" sz="1600" b="1" cap="all" dirty="0" smtClean="0"/>
              <a:t>: </a:t>
            </a:r>
            <a:r>
              <a:rPr lang="en-US" sz="1600" cap="all" dirty="0" err="1" smtClean="0"/>
              <a:t>suman</a:t>
            </a:r>
            <a:r>
              <a:rPr lang="en-US" sz="1600" cap="all" dirty="0" smtClean="0"/>
              <a:t> Ramesh </a:t>
            </a:r>
            <a:r>
              <a:rPr lang="en-US" sz="1600" cap="all" dirty="0" err="1" smtClean="0"/>
              <a:t>tulsiani</a:t>
            </a:r>
            <a:r>
              <a:rPr lang="en-US" sz="1600" cap="all" dirty="0" smtClean="0"/>
              <a:t> technical campus, </a:t>
            </a:r>
            <a:r>
              <a:rPr lang="en-US" sz="1600" cap="all" dirty="0" err="1" smtClean="0"/>
              <a:t>khamshet</a:t>
            </a:r>
            <a:endParaRPr lang="en-US" sz="1600" cap="all" dirty="0"/>
          </a:p>
          <a:p>
            <a:pPr algn="l">
              <a:spcAft>
                <a:spcPts val="600"/>
              </a:spcAft>
            </a:pPr>
            <a:r>
              <a:rPr lang="en-US" sz="1600" b="1" cap="all" dirty="0"/>
              <a:t>Department</a:t>
            </a:r>
            <a:r>
              <a:rPr lang="en-US" sz="1600" b="1" cap="all" dirty="0" smtClean="0"/>
              <a:t>: </a:t>
            </a:r>
            <a:r>
              <a:rPr lang="en-US" sz="1600" cap="all" dirty="0" smtClean="0"/>
              <a:t>computer engineering</a:t>
            </a:r>
            <a:endParaRPr lang="en-US" sz="1600" cap="all" dirty="0"/>
          </a:p>
          <a:p>
            <a:pPr algn="l">
              <a:spcAft>
                <a:spcPts val="600"/>
              </a:spcAft>
            </a:pPr>
            <a:r>
              <a:rPr lang="en-US" sz="1600" b="1" cap="all" dirty="0" smtClean="0"/>
              <a:t>Email </a:t>
            </a:r>
            <a:r>
              <a:rPr lang="en-US" sz="1600" b="1" cap="all" dirty="0"/>
              <a:t>ID</a:t>
            </a:r>
            <a:r>
              <a:rPr lang="en-US" sz="1600" b="1" cap="all" dirty="0" smtClean="0"/>
              <a:t>:  </a:t>
            </a:r>
            <a:r>
              <a:rPr lang="en-IN" sz="1600" dirty="0">
                <a:latin typeface="Franklin Gothic Book"/>
              </a:rPr>
              <a:t>siddquy2004@gmail.com</a:t>
            </a:r>
            <a:endParaRPr lang="en-US" sz="1600" dirty="0"/>
          </a:p>
          <a:p>
            <a:pPr algn="l">
              <a:spcAft>
                <a:spcPts val="600"/>
              </a:spcAft>
            </a:pPr>
            <a:r>
              <a:rPr lang="en-US" sz="1600" b="1" cap="all" dirty="0" smtClean="0"/>
              <a:t>AICTE </a:t>
            </a:r>
            <a:r>
              <a:rPr lang="en-US" sz="1600" b="1" cap="all" dirty="0"/>
              <a:t>Student ID</a:t>
            </a:r>
            <a:r>
              <a:rPr lang="en-US" sz="1600" b="1" cap="all" dirty="0" smtClean="0"/>
              <a:t>: </a:t>
            </a:r>
            <a:r>
              <a:rPr lang="en-US" sz="1600" dirty="0"/>
              <a:t>STU67696aa8149091734961832</a:t>
            </a:r>
            <a:endParaRPr lang="en-US" sz="12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xmlns=""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9860" y="557358"/>
            <a:ext cx="5210252" cy="5632706"/>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eaLnBrk="0" fontAlgn="base" hangingPunct="0">
              <a:lnSpc>
                <a:spcPct val="100000"/>
              </a:lnSpc>
              <a:spcBef>
                <a:spcPct val="0"/>
              </a:spcBef>
              <a:spcAft>
                <a:spcPct val="0"/>
              </a:spcAft>
            </a:pPr>
            <a:r>
              <a:rPr lang="en-US" altLang="en-US" sz="2000" dirty="0" err="1">
                <a:latin typeface="Franklin Gothic Book" panose="020B0503020102020204" pitchFamily="34" charset="0"/>
              </a:rPr>
              <a:t>kaggle</a:t>
            </a:r>
            <a:r>
              <a:rPr lang="en-US" altLang="en-US" sz="2000" dirty="0">
                <a:latin typeface="Franklin Gothic Book" panose="020B0503020102020204" pitchFamily="34" charset="0"/>
              </a:rPr>
              <a:t> dataset: https://www.kaggle.com/datasets/karrrimba/movie-metadatacsv</a:t>
            </a:r>
          </a:p>
          <a:p>
            <a:pPr eaLnBrk="0" fontAlgn="base" hangingPunct="0">
              <a:lnSpc>
                <a:spcPct val="100000"/>
              </a:lnSpc>
              <a:spcBef>
                <a:spcPct val="0"/>
              </a:spcBef>
              <a:spcAft>
                <a:spcPct val="0"/>
              </a:spcAft>
            </a:pPr>
            <a:r>
              <a:rPr lang="en-US" altLang="en-US" sz="2000" dirty="0" err="1">
                <a:latin typeface="Franklin Gothic Book" panose="020B0503020102020204" pitchFamily="34" charset="0"/>
              </a:rPr>
              <a:t>scikit</a:t>
            </a:r>
            <a:r>
              <a:rPr lang="en-US" altLang="en-US" sz="2000" dirty="0">
                <a:latin typeface="Franklin Gothic Book" panose="020B0503020102020204" pitchFamily="34" charset="0"/>
              </a:rPr>
              <a:t>-learn documentation: </a:t>
            </a:r>
            <a:r>
              <a:rPr lang="en-US" altLang="en-US" sz="2000" dirty="0">
                <a:latin typeface="Franklin Gothic Book" panose="020B0503020102020204" pitchFamily="34" charset="0"/>
                <a:hlinkClick r:id="rId2"/>
              </a:rPr>
              <a:t>https://scikit-learn.org</a:t>
            </a:r>
            <a:endParaRPr lang="en-US" altLang="en-US" sz="2000" dirty="0">
              <a:latin typeface="Franklin Gothic Book" panose="020B0503020102020204" pitchFamily="34" charset="0"/>
            </a:endParaRPr>
          </a:p>
          <a:p>
            <a:pPr eaLnBrk="0" fontAlgn="base" hangingPunct="0">
              <a:lnSpc>
                <a:spcPct val="100000"/>
              </a:lnSpc>
              <a:spcBef>
                <a:spcPct val="0"/>
              </a:spcBef>
              <a:spcAft>
                <a:spcPct val="0"/>
              </a:spcAft>
            </a:pPr>
            <a:r>
              <a:rPr lang="en-US" altLang="en-US" sz="2000" dirty="0">
                <a:latin typeface="Franklin Gothic Book" panose="020B0503020102020204" pitchFamily="34" charset="0"/>
              </a:rPr>
              <a:t>pandas documentation: https://pandas.pydata.org</a:t>
            </a:r>
          </a:p>
          <a:p>
            <a:pPr eaLnBrk="0" fontAlgn="base" hangingPunct="0">
              <a:lnSpc>
                <a:spcPct val="100000"/>
              </a:lnSpc>
              <a:spcBef>
                <a:spcPct val="0"/>
              </a:spcBef>
              <a:spcAft>
                <a:spcPct val="0"/>
              </a:spcAft>
            </a:pPr>
            <a:r>
              <a:rPr lang="en-US" altLang="en-US" sz="2000" dirty="0" err="1">
                <a:latin typeface="Franklin Gothic Book" panose="020B0503020102020204" pitchFamily="34" charset="0"/>
              </a:rPr>
              <a:t>github</a:t>
            </a:r>
            <a:r>
              <a:rPr lang="en-US" altLang="en-US" sz="2000" dirty="0">
                <a:latin typeface="Franklin Gothic Book" panose="020B0503020102020204" pitchFamily="34" charset="0"/>
              </a:rPr>
              <a:t> project repo: </a:t>
            </a:r>
            <a:r>
              <a:rPr lang="en-US" altLang="en-US" sz="2000" dirty="0">
                <a:latin typeface="Franklin Gothic Book" panose="020B0503020102020204" pitchFamily="34" charset="0"/>
                <a:hlinkClick r:id="rId3"/>
              </a:rPr>
              <a:t>https://github.com/siddquy2004/Movie_Recommendation_System_AICTE</a:t>
            </a:r>
            <a:endParaRPr lang="en-US" altLang="en-US" sz="2000" dirty="0">
              <a:latin typeface="Franklin Gothic Book" panose="020B0503020102020204" pitchFamily="34" charset="0"/>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OUTLINE</a:t>
            </a:r>
            <a:endParaRPr lang="en-US" sz="5400" dirty="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r>
              <a:rPr lang="en-US" sz="2200" dirty="0">
                <a:latin typeface="Arial"/>
                <a:cs typeface="Arial"/>
              </a:rPr>
              <a:t>(Should not include solution)</a:t>
            </a: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000" dirty="0" smtClean="0">
                <a:latin typeface="Franklin Gothic Book" panose="020B0503020102020204" pitchFamily="34" charset="0"/>
              </a:rPr>
              <a:t>Nowadays</a:t>
            </a:r>
            <a:r>
              <a:rPr lang="en-US" sz="2000" dirty="0">
                <a:latin typeface="Franklin Gothic Book" panose="020B0503020102020204" pitchFamily="34" charset="0"/>
              </a:rPr>
              <a:t>, there are thousands of movies available online. because of this, it becomes confusing and time-consuming to choose a good movie to watch. many people want suggestions based on their past choices or similar movies they liked earlier. so, we need a system that can recommend movies based on a given movie title.</a:t>
            </a:r>
            <a:endParaRPr lang="en-US" sz="2000" dirty="0">
              <a:latin typeface="Franklin Gothic Book" panose="020B0503020102020204" pitchFamily="34" charset="0"/>
            </a:endParaRP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000" dirty="0" smtClean="0">
                <a:latin typeface="Franklin Gothic Book" panose="020B0503020102020204" pitchFamily="34" charset="0"/>
              </a:rPr>
              <a:t>In </a:t>
            </a:r>
            <a:r>
              <a:rPr lang="en-US" sz="2000" dirty="0">
                <a:latin typeface="Franklin Gothic Book" panose="020B0503020102020204" pitchFamily="34" charset="0"/>
              </a:rPr>
              <a:t>this project, we have made a movie recommendation system that gives similar movie suggestions. we are using the “plot keywords” (short descriptions) of movies to compare them. based on this comparison, the system finds movies that are similar to the one you entered. it shows the top 5 movies that match the most.</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a:bodyPr>
          <a:lstStyle/>
          <a:p>
            <a:pPr eaLnBrk="0" fontAlgn="base" hangingPunct="0">
              <a:lnSpc>
                <a:spcPct val="100000"/>
              </a:lnSpc>
              <a:spcBef>
                <a:spcPct val="0"/>
              </a:spcBef>
              <a:spcAft>
                <a:spcPct val="0"/>
              </a:spcAft>
            </a:pPr>
            <a:r>
              <a:rPr lang="en-US" altLang="en-US" sz="2000" b="1" dirty="0" smtClean="0">
                <a:latin typeface="Franklin Gothic Book" panose="020B0503020102020204" pitchFamily="34" charset="0"/>
              </a:rPr>
              <a:t>Programming </a:t>
            </a:r>
            <a:r>
              <a:rPr lang="en-US" altLang="en-US" sz="2000" b="1" dirty="0">
                <a:latin typeface="Franklin Gothic Book" panose="020B0503020102020204" pitchFamily="34" charset="0"/>
              </a:rPr>
              <a:t>language</a:t>
            </a:r>
            <a:r>
              <a:rPr lang="en-US" altLang="en-US" sz="2000" dirty="0">
                <a:latin typeface="Franklin Gothic Book" panose="020B0503020102020204" pitchFamily="34" charset="0"/>
              </a:rPr>
              <a:t>: python</a:t>
            </a:r>
          </a:p>
          <a:p>
            <a:pPr eaLnBrk="0" fontAlgn="base" hangingPunct="0">
              <a:lnSpc>
                <a:spcPct val="100000"/>
              </a:lnSpc>
              <a:spcBef>
                <a:spcPct val="0"/>
              </a:spcBef>
              <a:spcAft>
                <a:spcPct val="0"/>
              </a:spcAft>
            </a:pPr>
            <a:r>
              <a:rPr lang="en-US" altLang="en-US" sz="2000" b="1" dirty="0" smtClean="0">
                <a:latin typeface="Franklin Gothic Book" panose="020B0503020102020204" pitchFamily="34" charset="0"/>
              </a:rPr>
              <a:t>Tools </a:t>
            </a:r>
            <a:r>
              <a:rPr lang="en-US" altLang="en-US" sz="2000" b="1" dirty="0">
                <a:latin typeface="Franklin Gothic Book" panose="020B0503020102020204" pitchFamily="34" charset="0"/>
              </a:rPr>
              <a:t>used</a:t>
            </a:r>
            <a:r>
              <a:rPr lang="en-US" altLang="en-US" sz="2000" dirty="0">
                <a:latin typeface="Franklin Gothic Book" panose="020B0503020102020204" pitchFamily="34" charset="0"/>
              </a:rPr>
              <a:t>:</a:t>
            </a:r>
          </a:p>
          <a:p>
            <a:pPr lvl="1" eaLnBrk="0" fontAlgn="base" hangingPunct="0">
              <a:lnSpc>
                <a:spcPct val="100000"/>
              </a:lnSpc>
              <a:spcBef>
                <a:spcPct val="0"/>
              </a:spcBef>
              <a:spcAft>
                <a:spcPct val="0"/>
              </a:spcAft>
            </a:pPr>
            <a:r>
              <a:rPr lang="en-US" altLang="en-US" sz="2000" dirty="0" err="1" smtClean="0">
                <a:latin typeface="Franklin Gothic Book" panose="020B0503020102020204" pitchFamily="34" charset="0"/>
              </a:rPr>
              <a:t>jupyter</a:t>
            </a:r>
            <a:r>
              <a:rPr lang="en-US" altLang="en-US" sz="2000" dirty="0" smtClean="0">
                <a:latin typeface="Franklin Gothic Book" panose="020B0503020102020204" pitchFamily="34" charset="0"/>
              </a:rPr>
              <a:t> </a:t>
            </a:r>
            <a:r>
              <a:rPr lang="en-US" altLang="en-US" sz="2000" dirty="0">
                <a:latin typeface="Franklin Gothic Book" panose="020B0503020102020204" pitchFamily="34" charset="0"/>
              </a:rPr>
              <a:t>notebook</a:t>
            </a:r>
          </a:p>
          <a:p>
            <a:pPr lvl="1" eaLnBrk="0" fontAlgn="base" hangingPunct="0">
              <a:lnSpc>
                <a:spcPct val="100000"/>
              </a:lnSpc>
              <a:spcBef>
                <a:spcPct val="0"/>
              </a:spcBef>
              <a:spcAft>
                <a:spcPct val="0"/>
              </a:spcAft>
            </a:pPr>
            <a:r>
              <a:rPr lang="en-US" altLang="en-US" sz="2000" dirty="0" smtClean="0">
                <a:latin typeface="Franklin Gothic Book" panose="020B0503020102020204" pitchFamily="34" charset="0"/>
              </a:rPr>
              <a:t>pandas</a:t>
            </a:r>
            <a:r>
              <a:rPr lang="en-US" altLang="en-US" sz="2000" dirty="0">
                <a:latin typeface="Franklin Gothic Book" panose="020B0503020102020204" pitchFamily="34" charset="0"/>
              </a:rPr>
              <a:t>, </a:t>
            </a:r>
            <a:r>
              <a:rPr lang="en-US" altLang="en-US" sz="2000" dirty="0" err="1">
                <a:latin typeface="Franklin Gothic Book" panose="020B0503020102020204" pitchFamily="34" charset="0"/>
              </a:rPr>
              <a:t>scikit</a:t>
            </a:r>
            <a:r>
              <a:rPr lang="en-US" altLang="en-US" sz="2000" dirty="0">
                <a:latin typeface="Franklin Gothic Book" panose="020B0503020102020204" pitchFamily="34" charset="0"/>
              </a:rPr>
              <a:t>-learn</a:t>
            </a:r>
          </a:p>
          <a:p>
            <a:pPr eaLnBrk="0" fontAlgn="base" hangingPunct="0">
              <a:lnSpc>
                <a:spcPct val="100000"/>
              </a:lnSpc>
              <a:spcBef>
                <a:spcPct val="0"/>
              </a:spcBef>
              <a:spcAft>
                <a:spcPct val="0"/>
              </a:spcAft>
            </a:pPr>
            <a:r>
              <a:rPr lang="en-US" altLang="en-US" sz="2000" b="1" dirty="0" smtClean="0">
                <a:latin typeface="Franklin Gothic Book" panose="020B0503020102020204" pitchFamily="34" charset="0"/>
              </a:rPr>
              <a:t>Dataset</a:t>
            </a:r>
            <a:r>
              <a:rPr lang="en-US" altLang="en-US" sz="2000" dirty="0">
                <a:latin typeface="Franklin Gothic Book" panose="020B0503020102020204" pitchFamily="34" charset="0"/>
              </a:rPr>
              <a:t>:</a:t>
            </a:r>
            <a:br>
              <a:rPr lang="en-US" altLang="en-US" sz="2000" dirty="0">
                <a:latin typeface="Franklin Gothic Book" panose="020B0503020102020204" pitchFamily="34" charset="0"/>
              </a:rPr>
            </a:br>
            <a:r>
              <a:rPr lang="en-US" altLang="en-US" sz="2000" dirty="0" smtClean="0">
                <a:latin typeface="Franklin Gothic Book" panose="020B0503020102020204" pitchFamily="34" charset="0"/>
              </a:rPr>
              <a:t>downloaded </a:t>
            </a:r>
            <a:r>
              <a:rPr lang="en-US" altLang="en-US" sz="2000" dirty="0">
                <a:latin typeface="Franklin Gothic Book" panose="020B0503020102020204" pitchFamily="34" charset="0"/>
              </a:rPr>
              <a:t>from </a:t>
            </a:r>
            <a:r>
              <a:rPr lang="en-US" altLang="en-US" sz="2000" dirty="0" err="1">
                <a:latin typeface="Franklin Gothic Book" panose="020B0503020102020204" pitchFamily="34" charset="0"/>
              </a:rPr>
              <a:t>kaggle</a:t>
            </a:r>
            <a:r>
              <a:rPr lang="en-US" altLang="en-US" sz="2000" dirty="0">
                <a:latin typeface="Franklin Gothic Book" panose="020B0503020102020204" pitchFamily="34" charset="0"/>
              </a:rPr>
              <a:t> and uploaded to my </a:t>
            </a:r>
            <a:r>
              <a:rPr lang="en-US" altLang="en-US" sz="2000" dirty="0" err="1" smtClean="0">
                <a:latin typeface="Franklin Gothic Book" panose="020B0503020102020204" pitchFamily="34" charset="0"/>
              </a:rPr>
              <a:t>github</a:t>
            </a:r>
            <a:r>
              <a:rPr lang="en-US" altLang="en-US" sz="2000" dirty="0" smtClean="0">
                <a:latin typeface="Franklin Gothic Book" panose="020B0503020102020204" pitchFamily="34" charset="0"/>
              </a:rPr>
              <a:t> </a:t>
            </a:r>
            <a:r>
              <a:rPr lang="en-US" altLang="en-US" sz="2000" dirty="0" smtClean="0">
                <a:latin typeface="Franklin Gothic Book" panose="020B0503020102020204" pitchFamily="34" charset="0"/>
                <a:hlinkClick r:id="rId2"/>
              </a:rPr>
              <a:t>movie_metadata.csv</a:t>
            </a:r>
            <a:endParaRPr lang="en-US" altLang="en-US" sz="2000" dirty="0">
              <a:latin typeface="Franklin Gothic Book" panose="020B0503020102020204" pitchFamily="34" charset="0"/>
            </a:endParaRPr>
          </a:p>
          <a:p>
            <a:pPr eaLnBrk="0" fontAlgn="base" hangingPunct="0">
              <a:lnSpc>
                <a:spcPct val="100000"/>
              </a:lnSpc>
              <a:spcBef>
                <a:spcPct val="0"/>
              </a:spcBef>
              <a:spcAft>
                <a:spcPct val="0"/>
              </a:spcAft>
            </a:pPr>
            <a:r>
              <a:rPr lang="en-US" altLang="en-US" sz="2000" b="1" dirty="0" smtClean="0">
                <a:latin typeface="Franklin Gothic Book" panose="020B0503020102020204" pitchFamily="34" charset="0"/>
              </a:rPr>
              <a:t>Columns </a:t>
            </a:r>
            <a:r>
              <a:rPr lang="en-US" altLang="en-US" sz="2000" b="1" dirty="0">
                <a:latin typeface="Franklin Gothic Book" panose="020B0503020102020204" pitchFamily="34" charset="0"/>
              </a:rPr>
              <a:t>used</a:t>
            </a:r>
            <a:r>
              <a:rPr lang="en-US" altLang="en-US" sz="2000" dirty="0">
                <a:latin typeface="Franklin Gothic Book" panose="020B0503020102020204" pitchFamily="34" charset="0"/>
              </a:rPr>
              <a:t>:</a:t>
            </a:r>
          </a:p>
          <a:p>
            <a:pPr marL="457200" lvl="1" indent="0" eaLnBrk="0" fontAlgn="base" hangingPunct="0">
              <a:lnSpc>
                <a:spcPct val="100000"/>
              </a:lnSpc>
              <a:spcBef>
                <a:spcPct val="0"/>
              </a:spcBef>
              <a:spcAft>
                <a:spcPct val="0"/>
              </a:spcAft>
              <a:buFontTx/>
              <a:buChar char="•"/>
            </a:pPr>
            <a:r>
              <a:rPr lang="en-US" altLang="en-US" sz="2000" dirty="0" err="1">
                <a:latin typeface="Franklin Gothic Book" panose="020B0503020102020204" pitchFamily="34" charset="0"/>
              </a:rPr>
              <a:t>movie_title</a:t>
            </a:r>
            <a:endParaRPr lang="en-US" altLang="en-US" sz="2000" dirty="0">
              <a:latin typeface="Franklin Gothic Book" panose="020B0503020102020204" pitchFamily="34" charset="0"/>
            </a:endParaRPr>
          </a:p>
          <a:p>
            <a:pPr marL="457200" lvl="1" indent="0" eaLnBrk="0" fontAlgn="base" hangingPunct="0">
              <a:lnSpc>
                <a:spcPct val="100000"/>
              </a:lnSpc>
              <a:spcBef>
                <a:spcPct val="0"/>
              </a:spcBef>
              <a:spcAft>
                <a:spcPct val="0"/>
              </a:spcAft>
              <a:buFontTx/>
              <a:buChar char="•"/>
            </a:pPr>
            <a:r>
              <a:rPr lang="en-US" altLang="en-US" sz="2000" dirty="0" err="1">
                <a:latin typeface="Franklin Gothic Book" panose="020B0503020102020204" pitchFamily="34" charset="0"/>
              </a:rPr>
              <a:t>plot_keywords</a:t>
            </a:r>
            <a:r>
              <a:rPr lang="en-US" altLang="en-US" sz="2000" dirty="0">
                <a:latin typeface="Franklin Gothic Book" panose="020B0503020102020204" pitchFamily="34" charset="0"/>
              </a:rPr>
              <a:t> (used for comparing movies)</a:t>
            </a:r>
          </a:p>
          <a:p>
            <a:pPr marL="0" lvl="0" indent="0" eaLnBrk="0" fontAlgn="base" hangingPunct="0">
              <a:lnSpc>
                <a:spcPct val="100000"/>
              </a:lnSpc>
              <a:spcBef>
                <a:spcPct val="0"/>
              </a:spcBef>
              <a:spcAft>
                <a:spcPct val="0"/>
              </a:spcAft>
              <a:buNone/>
            </a:pPr>
            <a:endParaRPr lang="en-US" altLang="en-US" sz="2400" dirty="0">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000" b="1" dirty="0" smtClean="0">
                <a:latin typeface="Franklin Gothic Book" panose="020B0503020102020204" pitchFamily="34" charset="0"/>
              </a:rPr>
              <a:t>How </a:t>
            </a:r>
            <a:r>
              <a:rPr lang="en-US" sz="2000" b="1" dirty="0">
                <a:latin typeface="Franklin Gothic Book" panose="020B0503020102020204" pitchFamily="34" charset="0"/>
              </a:rPr>
              <a:t>it works:</a:t>
            </a:r>
          </a:p>
          <a:p>
            <a:pPr lvl="1"/>
            <a:r>
              <a:rPr lang="en-US" sz="2000" dirty="0">
                <a:latin typeface="Franklin Gothic Book" panose="020B0503020102020204" pitchFamily="34" charset="0"/>
              </a:rPr>
              <a:t>first, we use a tool called </a:t>
            </a:r>
            <a:r>
              <a:rPr lang="en-US" sz="2000" b="1" dirty="0" err="1">
                <a:latin typeface="Franklin Gothic Book" panose="020B0503020102020204" pitchFamily="34" charset="0"/>
              </a:rPr>
              <a:t>tf-idf</a:t>
            </a:r>
            <a:r>
              <a:rPr lang="en-US" sz="2000" b="1" dirty="0">
                <a:latin typeface="Franklin Gothic Book" panose="020B0503020102020204" pitchFamily="34" charset="0"/>
              </a:rPr>
              <a:t> </a:t>
            </a:r>
            <a:r>
              <a:rPr lang="en-US" sz="2000" b="1" dirty="0" err="1">
                <a:latin typeface="Franklin Gothic Book" panose="020B0503020102020204" pitchFamily="34" charset="0"/>
              </a:rPr>
              <a:t>vectorizer</a:t>
            </a:r>
            <a:r>
              <a:rPr lang="en-US" sz="2000" dirty="0">
                <a:latin typeface="Franklin Gothic Book" panose="020B0503020102020204" pitchFamily="34" charset="0"/>
              </a:rPr>
              <a:t>. it changes the keywords into numbers so the computer can understand and compare them.</a:t>
            </a:r>
          </a:p>
          <a:p>
            <a:pPr lvl="1"/>
            <a:r>
              <a:rPr lang="en-US" sz="2000" dirty="0">
                <a:latin typeface="Franklin Gothic Book" panose="020B0503020102020204" pitchFamily="34" charset="0"/>
              </a:rPr>
              <a:t>then we use </a:t>
            </a:r>
            <a:r>
              <a:rPr lang="en-US" sz="2000" b="1" dirty="0">
                <a:latin typeface="Franklin Gothic Book" panose="020B0503020102020204" pitchFamily="34" charset="0"/>
              </a:rPr>
              <a:t>cosine similarity</a:t>
            </a:r>
            <a:r>
              <a:rPr lang="en-US" sz="2000" dirty="0">
                <a:latin typeface="Franklin Gothic Book" panose="020B0503020102020204" pitchFamily="34" charset="0"/>
              </a:rPr>
              <a:t> to find out how close two movies are based on those keywords.</a:t>
            </a:r>
          </a:p>
          <a:p>
            <a:pPr lvl="1"/>
            <a:r>
              <a:rPr lang="en-US" sz="2000" dirty="0">
                <a:latin typeface="Franklin Gothic Book" panose="020B0503020102020204" pitchFamily="34" charset="0"/>
              </a:rPr>
              <a:t>when the user types a movie name, the system finds the 5 movies that are most similar to it.</a:t>
            </a:r>
          </a:p>
          <a:p>
            <a:r>
              <a:rPr lang="en-US" sz="2000" b="1" dirty="0" smtClean="0">
                <a:latin typeface="Franklin Gothic Book" panose="020B0503020102020204" pitchFamily="34" charset="0"/>
              </a:rPr>
              <a:t>Testing </a:t>
            </a:r>
            <a:r>
              <a:rPr lang="en-US" sz="2000" b="1" dirty="0">
                <a:latin typeface="Franklin Gothic Book" panose="020B0503020102020204" pitchFamily="34" charset="0"/>
              </a:rPr>
              <a:t>method:</a:t>
            </a:r>
          </a:p>
          <a:p>
            <a:pPr lvl="1"/>
            <a:r>
              <a:rPr lang="en-US" sz="2000" dirty="0">
                <a:latin typeface="Franklin Gothic Book" panose="020B0503020102020204" pitchFamily="34" charset="0"/>
              </a:rPr>
              <a:t>the code runs in </a:t>
            </a:r>
            <a:r>
              <a:rPr lang="en-US" sz="2000" dirty="0" err="1">
                <a:latin typeface="Franklin Gothic Book" panose="020B0503020102020204" pitchFamily="34" charset="0"/>
              </a:rPr>
              <a:t>jupyter</a:t>
            </a:r>
            <a:r>
              <a:rPr lang="en-US" sz="2000" dirty="0">
                <a:latin typeface="Franklin Gothic Book" panose="020B0503020102020204" pitchFamily="34" charset="0"/>
              </a:rPr>
              <a:t> notebook.</a:t>
            </a:r>
          </a:p>
          <a:p>
            <a:pPr lvl="1"/>
            <a:r>
              <a:rPr lang="en-US" sz="2000" dirty="0">
                <a:latin typeface="Franklin Gothic Book" panose="020B0503020102020204" pitchFamily="34" charset="0"/>
              </a:rPr>
              <a:t>the user inputs a movie name and sees 5 recommendations as output.</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p:cNvPicPr>
            <a:picLocks noGrp="1" noChangeAspect="1"/>
          </p:cNvPicPr>
          <p:nvPr>
            <p:ph idx="1"/>
          </p:nvPr>
        </p:nvPicPr>
        <p:blipFill>
          <a:blip r:embed="rId2"/>
          <a:stretch>
            <a:fillRect/>
          </a:stretch>
        </p:blipFill>
        <p:spPr>
          <a:xfrm>
            <a:off x="1469298" y="1928812"/>
            <a:ext cx="8876492" cy="4441507"/>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000" dirty="0" smtClean="0">
                <a:latin typeface="Franklin Gothic Book" panose="020B0503020102020204" pitchFamily="34" charset="0"/>
              </a:rPr>
              <a:t>This </a:t>
            </a:r>
            <a:r>
              <a:rPr lang="en-US" sz="2000" dirty="0">
                <a:latin typeface="Franklin Gothic Book" panose="020B0503020102020204" pitchFamily="34" charset="0"/>
              </a:rPr>
              <a:t>movie recommendation system gives good suggestions based on keywords. it is helpful for users who want to discover similar movies. it works well and can be improved further by adding more features in future.</a:t>
            </a:r>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xmln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eaLnBrk="0" fontAlgn="base" hangingPunct="0">
              <a:lnSpc>
                <a:spcPct val="100000"/>
              </a:lnSpc>
              <a:spcBef>
                <a:spcPct val="0"/>
              </a:spcBef>
              <a:spcAft>
                <a:spcPct val="0"/>
              </a:spcAft>
            </a:pPr>
            <a:r>
              <a:rPr lang="en-US" altLang="en-US" sz="2000" dirty="0">
                <a:latin typeface="Franklin Gothic Book" panose="020B0503020102020204" pitchFamily="34" charset="0"/>
              </a:rPr>
              <a:t>we can include ratings and user reviews to make the system smarter</a:t>
            </a:r>
          </a:p>
          <a:p>
            <a:pPr eaLnBrk="0" fontAlgn="base" hangingPunct="0">
              <a:lnSpc>
                <a:spcPct val="100000"/>
              </a:lnSpc>
              <a:spcBef>
                <a:spcPct val="0"/>
              </a:spcBef>
              <a:spcAft>
                <a:spcPct val="0"/>
              </a:spcAft>
            </a:pPr>
            <a:r>
              <a:rPr lang="en-US" altLang="en-US" sz="2000" dirty="0">
                <a:latin typeface="Franklin Gothic Book" panose="020B0503020102020204" pitchFamily="34" charset="0"/>
              </a:rPr>
              <a:t>can create a web version using flask or </a:t>
            </a:r>
            <a:r>
              <a:rPr lang="en-US" altLang="en-US" sz="2000" dirty="0" err="1">
                <a:latin typeface="Franklin Gothic Book" panose="020B0503020102020204" pitchFamily="34" charset="0"/>
              </a:rPr>
              <a:t>streamlit</a:t>
            </a:r>
            <a:endParaRPr lang="en-US" altLang="en-US" sz="2000" dirty="0">
              <a:latin typeface="Franklin Gothic Book" panose="020B0503020102020204" pitchFamily="34" charset="0"/>
            </a:endParaRPr>
          </a:p>
          <a:p>
            <a:pPr eaLnBrk="0" fontAlgn="base" hangingPunct="0">
              <a:lnSpc>
                <a:spcPct val="100000"/>
              </a:lnSpc>
              <a:spcBef>
                <a:spcPct val="0"/>
              </a:spcBef>
              <a:spcAft>
                <a:spcPct val="0"/>
              </a:spcAft>
            </a:pPr>
            <a:r>
              <a:rPr lang="en-US" altLang="en-US" sz="2000" dirty="0">
                <a:latin typeface="Franklin Gothic Book" panose="020B0503020102020204" pitchFamily="34" charset="0"/>
              </a:rPr>
              <a:t>search box can be made better using fuzzy search or auto-suggestions</a:t>
            </a:r>
          </a:p>
          <a:p>
            <a:pPr eaLnBrk="0" fontAlgn="base" hangingPunct="0">
              <a:lnSpc>
                <a:spcPct val="100000"/>
              </a:lnSpc>
              <a:spcBef>
                <a:spcPct val="0"/>
              </a:spcBef>
              <a:spcAft>
                <a:spcPct val="0"/>
              </a:spcAft>
            </a:pPr>
            <a:r>
              <a:rPr lang="en-US" altLang="en-US" sz="2000" dirty="0">
                <a:latin typeface="Franklin Gothic Book" panose="020B0503020102020204" pitchFamily="34" charset="0"/>
              </a:rPr>
              <a:t>more data can be added like genres, actors, and directors</a:t>
            </a: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72</TotalTime>
  <Words>446</Words>
  <Application>Microsoft Office PowerPoint</Application>
  <PresentationFormat>Widescreen</PresentationFormat>
  <Paragraphs>51</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Franklin Gothic Book</vt:lpstr>
      <vt:lpstr>office theme</vt:lpstr>
      <vt:lpstr>CAPSTONE PROJECT  MoVie Recommendation system</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Prime</dc:creator>
  <cp:lastModifiedBy>Prime</cp:lastModifiedBy>
  <cp:revision>18</cp:revision>
  <dcterms:created xsi:type="dcterms:W3CDTF">2013-07-15T20:26:40Z</dcterms:created>
  <dcterms:modified xsi:type="dcterms:W3CDTF">2025-05-15T13:24:23Z</dcterms:modified>
</cp:coreProperties>
</file>