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7" r:id="rId11"/>
    <p:sldId id="263" r:id="rId12"/>
    <p:sldId id="264" r:id="rId13"/>
    <p:sldId id="265" r:id="rId14"/>
    <p:sldId id="266"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2/22/2025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2/22/2025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2/22/2025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631216"/>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pc="-1" dirty="0" err="1" smtClean="0">
                <a:solidFill>
                  <a:srgbClr val="1482AC"/>
                </a:solidFill>
                <a:latin typeface="Arial"/>
              </a:rPr>
              <a:t>Uzair</a:t>
            </a:r>
            <a:r>
              <a:rPr lang="en-US" sz="2000" b="1" spc="-1" dirty="0" smtClean="0">
                <a:solidFill>
                  <a:srgbClr val="1482AC"/>
                </a:solidFill>
                <a:latin typeface="Arial"/>
              </a:rPr>
              <a:t> </a:t>
            </a:r>
            <a:r>
              <a:rPr lang="en-US" sz="2000" b="1" spc="-1" dirty="0" err="1" smtClean="0">
                <a:solidFill>
                  <a:srgbClr val="1482AC"/>
                </a:solidFill>
                <a:latin typeface="Arial"/>
              </a:rPr>
              <a:t>Meezan</a:t>
            </a:r>
            <a:r>
              <a:rPr lang="en-US" sz="2000" b="1" spc="-1" dirty="0" smtClean="0">
                <a:solidFill>
                  <a:srgbClr val="1482AC"/>
                </a:solidFill>
                <a:latin typeface="Arial"/>
              </a:rPr>
              <a:t> Siddiqui</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 </a:t>
            </a:r>
            <a:r>
              <a:rPr lang="en-US" sz="2000" b="1" spc="-1" dirty="0" err="1" smtClean="0">
                <a:solidFill>
                  <a:srgbClr val="1482AC"/>
                </a:solidFill>
                <a:latin typeface="Arial"/>
              </a:rPr>
              <a:t>Suman</a:t>
            </a:r>
            <a:r>
              <a:rPr lang="en-US" sz="2000" b="1" spc="-1" dirty="0" smtClean="0">
                <a:solidFill>
                  <a:srgbClr val="1482AC"/>
                </a:solidFill>
                <a:latin typeface="Arial"/>
              </a:rPr>
              <a:t> Ramesh </a:t>
            </a:r>
            <a:r>
              <a:rPr lang="en-US" sz="2000" b="1" spc="-1" dirty="0" err="1" smtClean="0">
                <a:solidFill>
                  <a:srgbClr val="1482AC"/>
                </a:solidFill>
                <a:latin typeface="Arial"/>
              </a:rPr>
              <a:t>Tulsiani</a:t>
            </a:r>
            <a:r>
              <a:rPr lang="en-US" sz="2000" b="1" spc="-1" dirty="0" smtClean="0">
                <a:solidFill>
                  <a:srgbClr val="1482AC"/>
                </a:solidFill>
                <a:latin typeface="Arial"/>
              </a:rPr>
              <a:t> Technical 		       Campus, </a:t>
            </a:r>
            <a:r>
              <a:rPr lang="en-US" sz="2000" b="1" spc="-1" dirty="0" err="1" smtClean="0">
                <a:solidFill>
                  <a:srgbClr val="1482AC"/>
                </a:solidFill>
                <a:latin typeface="Arial"/>
              </a:rPr>
              <a:t>Khamshet</a:t>
            </a:r>
            <a:r>
              <a:rPr lang="en-US" sz="2000" b="1" spc="-1" dirty="0" smtClean="0">
                <a:solidFill>
                  <a:srgbClr val="1482AC"/>
                </a:solidFill>
                <a:latin typeface="Arial"/>
              </a:rPr>
              <a:t>  (Computer Engineering)</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spc="-1" dirty="0">
                <a:solidFill>
                  <a:srgbClr val="A1467E"/>
                </a:solidFill>
                <a:latin typeface="Franklin Gothic Book"/>
              </a:rPr>
              <a:t>https://github.com/siddquy2004/Stegnography_aicte.git</a:t>
            </a: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a:t>
            </a:r>
            <a:r>
              <a:rPr lang="en-US" sz="1700" b="0" strike="noStrike" spc="-1" dirty="0" smtClean="0">
                <a:solidFill>
                  <a:srgbClr val="404040"/>
                </a:solidFill>
                <a:latin typeface="Franklin Gothic Book"/>
              </a:rPr>
              <a:t>python </a:t>
            </a:r>
            <a:r>
              <a:rPr lang="en-US" sz="1700" b="0" strike="noStrike" spc="-1" dirty="0">
                <a:solidFill>
                  <a:srgbClr val="404040"/>
                </a:solidFill>
                <a:latin typeface="Franklin Gothic Book"/>
              </a:rPr>
              <a:t>programs for embedding and extracting hidden messages.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 BMP images used for testing steganography.</a:t>
            </a:r>
          </a:p>
          <a:p>
            <a:pPr marL="432000" indent="-324000">
              <a:spcBef>
                <a:spcPts val="1417"/>
              </a:spcBef>
              <a:buClr>
                <a:srgbClr val="000000"/>
              </a:buClr>
              <a:buSzPct val="45000"/>
              <a:buFont typeface="Wingdings" charset="2"/>
              <a:buChar char=""/>
            </a:pPr>
            <a:r>
              <a:rPr lang="en-US" sz="1700" b="0" strike="noStrike" spc="-1" dirty="0" smtClean="0">
                <a:solidFill>
                  <a:srgbClr val="404040"/>
                </a:solidFill>
                <a:latin typeface="Franklin Gothic Book"/>
              </a:rPr>
              <a:t>📂 </a:t>
            </a:r>
            <a:r>
              <a:rPr lang="en-US" sz="1700" b="0" strike="noStrike" spc="-1" dirty="0">
                <a:solidFill>
                  <a:srgbClr val="404040"/>
                </a:solidFill>
                <a:latin typeface="Franklin Gothic Book"/>
              </a:rPr>
              <a:t>Presentation – PPT slides summarizing the project</a:t>
            </a:r>
            <a:r>
              <a:rPr lang="en-US" sz="1700" b="0" strike="noStrike" spc="-1" dirty="0" smtClean="0">
                <a:solidFill>
                  <a:srgbClr val="404040"/>
                </a:solidFill>
                <a:latin typeface="Franklin Gothic Book"/>
              </a:rPr>
              <a:t>.</a:t>
            </a:r>
          </a:p>
          <a:p>
            <a:pPr marL="432000" indent="-324000">
              <a:spcBef>
                <a:spcPts val="1417"/>
              </a:spcBef>
              <a:buClr>
                <a:srgbClr val="000000"/>
              </a:buClr>
              <a:buSzPct val="45000"/>
              <a:buFont typeface="Wingdings" charset="2"/>
              <a:buChar char=""/>
            </a:pPr>
            <a:r>
              <a:rPr lang="en-US" sz="1700" spc="-1" dirty="0">
                <a:solidFill>
                  <a:srgbClr val="404040"/>
                </a:solidFill>
                <a:latin typeface="Franklin Gothic Book"/>
              </a:rPr>
              <a:t>📂 Documentation – Project report, explanations, and implementation details</a:t>
            </a:r>
            <a:r>
              <a:rPr lang="en-US" sz="1700" spc="-1" dirty="0" smtClean="0">
                <a:solidFill>
                  <a:srgbClr val="404040"/>
                </a:solidFill>
                <a:latin typeface="Franklin Gothic Book"/>
              </a:rPr>
              <a:t>.</a:t>
            </a:r>
            <a:endParaRPr lang="en-US" sz="1700" spc="-1" dirty="0">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8500" lnSpcReduction="2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dirty="0">
              <a:solidFill>
                <a:srgbClr val="404040"/>
              </a:solidFill>
              <a:latin typeface="Franklin Gothic Book"/>
            </a:endParaRPr>
          </a:p>
          <a:p>
            <a:r>
              <a:rPr lang="en-US" sz="3200" dirty="0"/>
              <a:t>This project focuses on embedding sensitive information within images using steganography. Unlike traditional encryption, which may draw attention, steganography discreetly hides data in the pixel values of images without changing their visual quality. The objective is to build an algorithm that securely embeds and extracts data while preserving image integrity.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dirty="0">
                <a:solidFill>
                  <a:srgbClr val="404040"/>
                </a:solidFill>
                <a:latin typeface="Franklin Gothic Book"/>
              </a:rPr>
              <a:t>Libraries Used:</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Standard Libraries:</a:t>
            </a:r>
            <a:r>
              <a:rPr lang="en-IN" sz="1700" b="0" strike="noStrike" spc="-1" dirty="0">
                <a:solidFill>
                  <a:srgbClr val="404040"/>
                </a:solidFill>
                <a:latin typeface="Franklin Gothic Book"/>
              </a:rPr>
              <a:t> </a:t>
            </a:r>
            <a:r>
              <a:rPr lang="en-US" sz="1700" b="0" strike="noStrike" spc="-1" dirty="0" err="1" smtClean="0">
                <a:solidFill>
                  <a:srgbClr val="404040"/>
                </a:solidFill>
                <a:latin typeface="Franklin Gothic Book"/>
              </a:rPr>
              <a:t>opencv</a:t>
            </a:r>
            <a:r>
              <a:rPr lang="en-US" sz="1700" b="0" strike="noStrike" spc="-1" dirty="0" smtClean="0">
                <a:solidFill>
                  <a:srgbClr val="404040"/>
                </a:solidFill>
                <a:latin typeface="Franklin Gothic Book"/>
              </a:rPr>
              <a:t>, </a:t>
            </a:r>
            <a:r>
              <a:rPr lang="en-US" sz="1700" b="0" strike="noStrike" spc="-1" dirty="0" err="1" smtClean="0">
                <a:solidFill>
                  <a:srgbClr val="404040"/>
                </a:solidFill>
                <a:latin typeface="Franklin Gothic Book"/>
              </a:rPr>
              <a:t>os</a:t>
            </a:r>
            <a:r>
              <a:rPr lang="en-US" sz="1700" b="0" strike="noStrike" spc="-1" dirty="0" smtClean="0">
                <a:solidFill>
                  <a:srgbClr val="404040"/>
                </a:solidFill>
                <a:latin typeface="Franklin Gothic Book"/>
              </a:rPr>
              <a:t>, string</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Custom Header:</a:t>
            </a:r>
            <a:r>
              <a:rPr lang="en-IN" sz="1700" b="0" strike="noStrike" spc="-1" dirty="0">
                <a:solidFill>
                  <a:srgbClr val="404040"/>
                </a:solidFill>
                <a:latin typeface="Franklin Gothic Book"/>
              </a:rPr>
              <a:t> "</a:t>
            </a:r>
            <a:r>
              <a:rPr lang="en-IN" sz="1700" b="0" strike="noStrike" spc="-1" dirty="0" err="1">
                <a:solidFill>
                  <a:srgbClr val="404040"/>
                </a:solidFill>
                <a:latin typeface="Franklin Gothic Book"/>
              </a:rPr>
              <a:t>steganography.h</a:t>
            </a:r>
            <a:r>
              <a:rPr lang="en-IN" sz="1700" b="0" strike="noStrike" spc="-1" dirty="0">
                <a:solidFill>
                  <a:srgbClr val="404040"/>
                </a:solidFill>
                <a:latin typeface="Franklin Gothic Book"/>
              </a:rPr>
              <a:t>"</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Platforms: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Operating System:</a:t>
            </a:r>
            <a:r>
              <a:rPr lang="en-IN" sz="1700" b="0" strike="noStrike" spc="-1" dirty="0">
                <a:solidFill>
                  <a:srgbClr val="404040"/>
                </a:solidFill>
                <a:latin typeface="Franklin Gothic Book"/>
              </a:rPr>
              <a:t> </a:t>
            </a:r>
            <a:r>
              <a:rPr lang="en-IN" sz="1700" spc="-1" dirty="0" smtClean="0">
                <a:solidFill>
                  <a:srgbClr val="404040"/>
                </a:solidFill>
                <a:latin typeface="Franklin Gothic Book"/>
              </a:rPr>
              <a:t>Windows, Linux</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Compiler:</a:t>
            </a:r>
            <a:r>
              <a:rPr lang="en-IN" sz="1700" b="0" strike="noStrike" spc="-1" dirty="0">
                <a:solidFill>
                  <a:srgbClr val="404040"/>
                </a:solidFill>
                <a:latin typeface="Franklin Gothic Book"/>
              </a:rPr>
              <a:t> GCC</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File Format:</a:t>
            </a:r>
            <a:r>
              <a:rPr lang="en-IN" sz="1700" b="0" strike="noStrike" spc="-1" dirty="0">
                <a:solidFill>
                  <a:srgbClr val="404040"/>
                </a:solidFill>
                <a:latin typeface="Franklin Gothic Book"/>
              </a:rPr>
              <a:t> BMP (Bitmap Image)</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1" strike="noStrike" spc="-1" dirty="0">
                <a:solidFill>
                  <a:srgbClr val="404040"/>
                </a:solidFill>
                <a:latin typeface="Franklin Gothic Book"/>
              </a:rPr>
              <a:t>Additional Points: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Steganography Method:</a:t>
            </a:r>
            <a:r>
              <a:rPr lang="en-IN" sz="1700" b="0" strike="noStrike" spc="-1" dirty="0">
                <a:solidFill>
                  <a:srgbClr val="404040"/>
                </a:solidFill>
                <a:latin typeface="Franklin Gothic Book"/>
              </a:rPr>
              <a:t> Least Significant Bit (LSB) Encoding</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 Data Handling:</a:t>
            </a:r>
            <a:r>
              <a:rPr lang="en-IN" sz="1700" b="0" strike="noStrike" spc="-1" dirty="0">
                <a:solidFill>
                  <a:srgbClr val="404040"/>
                </a:solidFill>
                <a:latin typeface="Franklin Gothic Book"/>
              </a:rPr>
              <a:t> Embeds and extracts text data from images </a:t>
            </a:r>
            <a:endParaRPr lang="en-US" sz="1700" b="0" strike="noStrike" spc="-1" dirty="0">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dirty="0">
                <a:solidFill>
                  <a:srgbClr val="0F0F0F"/>
                </a:solidFill>
                <a:latin typeface="Franklin Gothic Book"/>
              </a:rPr>
              <a:t>1️⃣ LSB-Based Steganography – Hides data in the Least Significant Bit, ensuring security without visible image changes.</a:t>
            </a: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r>
              <a:rPr lang="en-IN" sz="1800" b="1" strike="noStrike" spc="-1" dirty="0">
                <a:solidFill>
                  <a:srgbClr val="0F0F0F"/>
                </a:solidFill>
                <a:latin typeface="Franklin Gothic Book"/>
              </a:rPr>
              <a:t>2️⃣ Lossless BMP Processing – Works with uncompressed BMP images to maintain data integrity.</a:t>
            </a: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r>
              <a:rPr lang="en-IN" sz="1800" b="1" strike="noStrike" spc="-1" dirty="0">
                <a:solidFill>
                  <a:srgbClr val="0F0F0F"/>
                </a:solidFill>
                <a:latin typeface="Franklin Gothic Book"/>
              </a:rPr>
              <a:t>3️⃣ Lightweight &amp; Fast – Written in C for high efficiency, outperforming Python/Java-based tools.</a:t>
            </a: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dirty="0">
              <a:solidFill>
                <a:srgbClr val="404040"/>
              </a:solidFill>
              <a:latin typeface="Franklin Gothic Book"/>
            </a:endParaRPr>
          </a:p>
          <a:p>
            <a:pPr>
              <a:lnSpc>
                <a:spcPct val="110000"/>
              </a:lnSpc>
              <a:spcBef>
                <a:spcPts val="360"/>
              </a:spcBef>
              <a:spcAft>
                <a:spcPts val="601"/>
              </a:spcAft>
              <a:tabLst>
                <a:tab pos="0" algn="l"/>
              </a:tabLst>
            </a:pPr>
            <a:r>
              <a:rPr lang="en-IN" sz="1800" b="1" strike="noStrike" spc="-1" dirty="0">
                <a:solidFill>
                  <a:srgbClr val="0F0F0F"/>
                </a:solidFill>
                <a:latin typeface="Franklin Gothic Book"/>
              </a:rPr>
              <a:t>4️⃣ Simple CLI Interface – Easy command-line usage for embedding and extracting data, ideal for automation.</a:t>
            </a:r>
            <a:endParaRPr lang="en-US" sz="1800" b="0" strike="noStrike" spc="-1" dirty="0">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r>
              <a:rPr lang="en-IN" sz="1700" b="0" strike="noStrike" spc="-1" dirty="0">
                <a:solidFill>
                  <a:srgbClr val="404040"/>
                </a:solidFill>
                <a:latin typeface="Franklin Gothic Book"/>
              </a:rPr>
              <a:t>1️⃣ </a:t>
            </a:r>
            <a:r>
              <a:rPr lang="en-IN" sz="1700" b="1" strike="noStrike" spc="-1" dirty="0">
                <a:solidFill>
                  <a:srgbClr val="404040"/>
                </a:solidFill>
                <a:latin typeface="Franklin Gothic Book"/>
              </a:rPr>
              <a:t>Cybersecurity Professionals</a:t>
            </a:r>
            <a:r>
              <a:rPr lang="en-IN" sz="1700" b="0" strike="noStrike" spc="-1" dirty="0">
                <a:solidFill>
                  <a:srgbClr val="404040"/>
                </a:solidFill>
                <a:latin typeface="Franklin Gothic Book"/>
              </a:rPr>
              <a:t> – </a:t>
            </a:r>
            <a:r>
              <a:rPr lang="en-US" sz="1600" dirty="0"/>
              <a:t>Utilize steganography for secure communication and data protection</a:t>
            </a:r>
            <a:r>
              <a:rPr lang="en-US" sz="1600" dirty="0" smtClean="0"/>
              <a:t>.</a:t>
            </a:r>
          </a:p>
          <a:p>
            <a:endParaRPr lang="en-US" sz="1600" b="0" strike="noStrike" spc="-1" dirty="0">
              <a:solidFill>
                <a:srgbClr val="404040"/>
              </a:solidFill>
              <a:latin typeface="Franklin Gothic Book"/>
            </a:endParaRPr>
          </a:p>
          <a:p>
            <a:endParaRPr lang="en-US" sz="1600" b="0" strike="noStrike" spc="-1" dirty="0">
              <a:solidFill>
                <a:srgbClr val="404040"/>
              </a:solidFill>
              <a:latin typeface="Franklin Gothic Book"/>
            </a:endParaRPr>
          </a:p>
          <a:p>
            <a:pPr>
              <a:lnSpc>
                <a:spcPct val="110000"/>
              </a:lnSpc>
              <a:spcBef>
                <a:spcPts val="340"/>
              </a:spcBef>
              <a:spcAft>
                <a:spcPts val="601"/>
              </a:spcAft>
            </a:pPr>
            <a:r>
              <a:rPr lang="en-IN" sz="1600" b="0" strike="noStrike" spc="-1" dirty="0">
                <a:solidFill>
                  <a:srgbClr val="404040"/>
                </a:solidFill>
                <a:latin typeface="Franklin Gothic Book"/>
              </a:rPr>
              <a:t>2</a:t>
            </a:r>
            <a:r>
              <a:rPr lang="en-IN" sz="1600" b="0" strike="noStrike" spc="-1" dirty="0" smtClean="0">
                <a:solidFill>
                  <a:srgbClr val="404040"/>
                </a:solidFill>
                <a:latin typeface="Franklin Gothic Book"/>
              </a:rPr>
              <a:t>️⃣</a:t>
            </a:r>
            <a:r>
              <a:rPr lang="en-IN" b="1" spc="-1" dirty="0">
                <a:solidFill>
                  <a:srgbClr val="404040"/>
                </a:solidFill>
                <a:latin typeface="Franklin Gothic Book"/>
              </a:rPr>
              <a:t>Privacy-Conscious Users</a:t>
            </a:r>
            <a:r>
              <a:rPr lang="en-IN" spc="-1" dirty="0">
                <a:solidFill>
                  <a:srgbClr val="404040"/>
                </a:solidFill>
                <a:latin typeface="Franklin Gothic Book"/>
              </a:rPr>
              <a:t> – </a:t>
            </a:r>
            <a:r>
              <a:rPr lang="en-US" sz="1600" dirty="0"/>
              <a:t>Protect personal information from unauthorized access</a:t>
            </a:r>
            <a:r>
              <a:rPr lang="en-US" sz="1400" dirty="0" smtClean="0"/>
              <a:t>.</a:t>
            </a:r>
          </a:p>
          <a:p>
            <a:pPr>
              <a:lnSpc>
                <a:spcPct val="110000"/>
              </a:lnSpc>
              <a:spcBef>
                <a:spcPts val="340"/>
              </a:spcBef>
              <a:spcAft>
                <a:spcPts val="601"/>
              </a:spcAft>
            </a:pPr>
            <a:endParaRPr lang="en-US" sz="16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a:solidFill>
                  <a:srgbClr val="404040"/>
                </a:solidFill>
                <a:latin typeface="Franklin Gothic Book"/>
              </a:rPr>
              <a:t>3️⃣ </a:t>
            </a:r>
            <a:r>
              <a:rPr lang="en-IN" b="1" spc="-1" dirty="0">
                <a:solidFill>
                  <a:srgbClr val="404040"/>
                </a:solidFill>
                <a:latin typeface="Franklin Gothic Book"/>
              </a:rPr>
              <a:t>Researchers &amp; Academics</a:t>
            </a:r>
            <a:r>
              <a:rPr lang="en-IN" spc="-1" dirty="0">
                <a:solidFill>
                  <a:srgbClr val="404040"/>
                </a:solidFill>
                <a:latin typeface="Franklin Gothic Book"/>
              </a:rPr>
              <a:t> – </a:t>
            </a:r>
            <a:r>
              <a:rPr lang="en-US" sz="1600" dirty="0"/>
              <a:t>Develop advanced techniques in data security and cryptography</a:t>
            </a:r>
            <a:r>
              <a:rPr lang="en-US" dirty="0"/>
              <a:t>.</a:t>
            </a:r>
            <a:r>
              <a:rPr lang="en-IN" sz="2000" spc="-1" dirty="0" smtClean="0">
                <a:solidFill>
                  <a:srgbClr val="404040"/>
                </a:solidFill>
                <a:latin typeface="Franklin Gothic Book"/>
              </a:rPr>
              <a:t>.</a:t>
            </a:r>
            <a:r>
              <a:rPr lang="en-US" sz="1600" dirty="0" smtClean="0"/>
              <a:t>.</a:t>
            </a:r>
            <a:endParaRPr lang="en-US" sz="1600" dirty="0"/>
          </a:p>
          <a:p>
            <a:pPr>
              <a:lnSpc>
                <a:spcPct val="110000"/>
              </a:lnSpc>
              <a:spcBef>
                <a:spcPts val="340"/>
              </a:spcBef>
              <a:spcAft>
                <a:spcPts val="601"/>
              </a:spcAft>
            </a:pPr>
            <a:endParaRPr lang="en-US" sz="1700" b="0" strike="noStrike" spc="-1" dirty="0">
              <a:solidFill>
                <a:srgbClr val="404040"/>
              </a:solidFill>
              <a:latin typeface="Franklin Gothic Book"/>
            </a:endParaRPr>
          </a:p>
          <a:p>
            <a:pPr>
              <a:lnSpc>
                <a:spcPct val="110000"/>
              </a:lnSpc>
              <a:spcBef>
                <a:spcPts val="340"/>
              </a:spcBef>
              <a:spcAft>
                <a:spcPts val="601"/>
              </a:spcAft>
            </a:pPr>
            <a:r>
              <a:rPr lang="en-IN" sz="1700" b="0" strike="noStrike" spc="-1" dirty="0" smtClean="0">
                <a:solidFill>
                  <a:srgbClr val="404040"/>
                </a:solidFill>
                <a:latin typeface="Franklin Gothic Book"/>
              </a:rPr>
              <a:t>4️⃣ </a:t>
            </a:r>
            <a:r>
              <a:rPr lang="en-IN" b="1" spc="-1" dirty="0">
                <a:solidFill>
                  <a:srgbClr val="404040"/>
                </a:solidFill>
                <a:latin typeface="Franklin Gothic Book"/>
              </a:rPr>
              <a:t>Government &amp; </a:t>
            </a:r>
            <a:r>
              <a:rPr lang="en-IN" b="1" spc="-1" dirty="0" err="1">
                <a:solidFill>
                  <a:srgbClr val="404040"/>
                </a:solidFill>
                <a:latin typeface="Franklin Gothic Book"/>
              </a:rPr>
              <a:t>Defense</a:t>
            </a:r>
            <a:r>
              <a:rPr lang="en-IN" b="1" spc="-1" dirty="0">
                <a:solidFill>
                  <a:srgbClr val="404040"/>
                </a:solidFill>
                <a:latin typeface="Franklin Gothic Book"/>
              </a:rPr>
              <a:t> Agencies</a:t>
            </a:r>
            <a:r>
              <a:rPr lang="en-IN" spc="-1" dirty="0">
                <a:solidFill>
                  <a:srgbClr val="404040"/>
                </a:solidFill>
                <a:latin typeface="Franklin Gothic Book"/>
              </a:rPr>
              <a:t> – </a:t>
            </a:r>
            <a:r>
              <a:rPr lang="en-US" sz="1600" dirty="0"/>
              <a:t>Safeguard sensitive information in covert operations</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00" y="1231920"/>
            <a:ext cx="10058400" cy="51509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5359" y="1006402"/>
            <a:ext cx="9863085" cy="5150075"/>
          </a:xfrm>
          <a:prstGeom prst="rect">
            <a:avLst/>
          </a:prstGeom>
        </p:spPr>
      </p:pic>
    </p:spTree>
    <p:extLst>
      <p:ext uri="{BB962C8B-B14F-4D97-AF65-F5344CB8AC3E}">
        <p14:creationId xmlns:p14="http://schemas.microsoft.com/office/powerpoint/2010/main" val="1708086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r>
              <a:rPr lang="en-US" sz="1600" dirty="0"/>
              <a:t>This project delivers a lightweight, efficient, and secure method for embedding data using LSB steganography. While optimized for BMP images, future developments can extend </a:t>
            </a:r>
            <a:r>
              <a:rPr lang="en-US" sz="1600" dirty="0" smtClean="0"/>
              <a:t>support to </a:t>
            </a:r>
            <a:r>
              <a:rPr lang="en-US" sz="1600" dirty="0"/>
              <a:t>formats like PNG or employ more advanced methods such as DCT for JPEGs.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52</TotalTime>
  <Words>492</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DejaVu Sans</vt:lpstr>
      <vt:lpstr>Franklin Gothic Book</vt:lpstr>
      <vt:lpstr>Franklin Gothic Demi</vt:lpstr>
      <vt:lpstr>Noto Sans CJK SC</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Prime</cp:lastModifiedBy>
  <cp:revision>35</cp:revision>
  <dcterms:created xsi:type="dcterms:W3CDTF">2021-05-26T16:50:10Z</dcterms:created>
  <dcterms:modified xsi:type="dcterms:W3CDTF">2025-02-21T18:45:26Z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