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7" r:id="rId8"/>
    <p:sldId id="265" r:id="rId9"/>
    <p:sldId id="271" r:id="rId10"/>
    <p:sldId id="274" r:id="rId11"/>
    <p:sldId id="275" r:id="rId12"/>
    <p:sldId id="269" r:id="rId13"/>
    <p:sldId id="266" r:id="rId14"/>
    <p:sldId id="262" r:id="rId15"/>
    <p:sldId id="273" r:id="rId16"/>
    <p:sldId id="276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BetterLear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BetterLearn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Better Learning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Summary!$C$6</c:f>
              <c:strCache>
                <c:ptCount val="1"/>
                <c:pt idx="0">
                  <c:v>Sentence Comprehension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Summary!$D$5:$I$5</c:f>
              <c:strCache>
                <c:ptCount val="6"/>
                <c:pt idx="0">
                  <c:v>Number of Tests Conducted</c:v>
                </c:pt>
                <c:pt idx="1">
                  <c:v>Completed Tests</c:v>
                </c:pt>
                <c:pt idx="2">
                  <c:v>Number of questions in assessment</c:v>
                </c:pt>
                <c:pt idx="3">
                  <c:v>Average Score</c:v>
                </c:pt>
                <c:pt idx="4">
                  <c:v>Mode of Scores</c:v>
                </c:pt>
                <c:pt idx="5">
                  <c:v>Std Dev of Scores</c:v>
                </c:pt>
              </c:strCache>
            </c:strRef>
          </c:cat>
          <c:val>
            <c:numRef>
              <c:f>Summary!$D$6:$I$6</c:f>
              <c:numCache>
                <c:formatCode>General</c:formatCode>
                <c:ptCount val="6"/>
                <c:pt idx="0">
                  <c:v>23</c:v>
                </c:pt>
                <c:pt idx="1">
                  <c:v>18</c:v>
                </c:pt>
                <c:pt idx="2">
                  <c:v>5</c:v>
                </c:pt>
                <c:pt idx="3">
                  <c:v>3.347826086956522</c:v>
                </c:pt>
                <c:pt idx="4">
                  <c:v>5</c:v>
                </c:pt>
                <c:pt idx="5">
                  <c:v>1.9213796097448006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6-463A-B118-3C8D1C79FD00}"/>
            </c:ext>
          </c:extLst>
        </c:ser>
        <c:ser>
          <c:idx val="1"/>
          <c:order val="1"/>
          <c:tx>
            <c:strRef>
              <c:f>Summary!$C$7</c:f>
              <c:strCache>
                <c:ptCount val="1"/>
                <c:pt idx="0">
                  <c:v>Linguistic Concepts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Summary!$D$5:$I$5</c:f>
              <c:strCache>
                <c:ptCount val="6"/>
                <c:pt idx="0">
                  <c:v>Number of Tests Conducted</c:v>
                </c:pt>
                <c:pt idx="1">
                  <c:v>Completed Tests</c:v>
                </c:pt>
                <c:pt idx="2">
                  <c:v>Number of questions in assessment</c:v>
                </c:pt>
                <c:pt idx="3">
                  <c:v>Average Score</c:v>
                </c:pt>
                <c:pt idx="4">
                  <c:v>Mode of Scores</c:v>
                </c:pt>
                <c:pt idx="5">
                  <c:v>Std Dev of Scores</c:v>
                </c:pt>
              </c:strCache>
            </c:strRef>
          </c:cat>
          <c:val>
            <c:numRef>
              <c:f>Summary!$D$7:$I$7</c:f>
              <c:numCache>
                <c:formatCode>General</c:formatCode>
                <c:ptCount val="6"/>
                <c:pt idx="0">
                  <c:v>23</c:v>
                </c:pt>
                <c:pt idx="1">
                  <c:v>18</c:v>
                </c:pt>
                <c:pt idx="2">
                  <c:v>5</c:v>
                </c:pt>
                <c:pt idx="3">
                  <c:v>3.1304347826086958</c:v>
                </c:pt>
                <c:pt idx="4">
                  <c:v>4</c:v>
                </c:pt>
                <c:pt idx="5">
                  <c:v>1.8166990000869698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6-463A-B118-3C8D1C79FD00}"/>
            </c:ext>
          </c:extLst>
        </c:ser>
        <c:ser>
          <c:idx val="2"/>
          <c:order val="2"/>
          <c:tx>
            <c:strRef>
              <c:f>Summary!$C$8</c:f>
              <c:strCache>
                <c:ptCount val="1"/>
                <c:pt idx="0">
                  <c:v>Word Structure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Summary!$D$5:$I$5</c:f>
              <c:strCache>
                <c:ptCount val="6"/>
                <c:pt idx="0">
                  <c:v>Number of Tests Conducted</c:v>
                </c:pt>
                <c:pt idx="1">
                  <c:v>Completed Tests</c:v>
                </c:pt>
                <c:pt idx="2">
                  <c:v>Number of questions in assessment</c:v>
                </c:pt>
                <c:pt idx="3">
                  <c:v>Average Score</c:v>
                </c:pt>
                <c:pt idx="4">
                  <c:v>Mode of Scores</c:v>
                </c:pt>
                <c:pt idx="5">
                  <c:v>Std Dev of Scores</c:v>
                </c:pt>
              </c:strCache>
            </c:strRef>
          </c:cat>
          <c:val>
            <c:numRef>
              <c:f>Summary!$D$8:$I$8</c:f>
              <c:numCache>
                <c:formatCode>General</c:formatCode>
                <c:ptCount val="6"/>
                <c:pt idx="0">
                  <c:v>23</c:v>
                </c:pt>
                <c:pt idx="1">
                  <c:v>17</c:v>
                </c:pt>
                <c:pt idx="2">
                  <c:v>5</c:v>
                </c:pt>
                <c:pt idx="3">
                  <c:v>2.6956521739130435</c:v>
                </c:pt>
                <c:pt idx="4">
                  <c:v>4</c:v>
                </c:pt>
                <c:pt idx="5">
                  <c:v>1.8447661248342482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96-463A-B118-3C8D1C79FD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2821800"/>
        <c:axId val="402822456"/>
      </c:barChart>
      <c:catAx>
        <c:axId val="402821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822456"/>
        <c:crosses val="autoZero"/>
        <c:auto val="1"/>
        <c:lblAlgn val="ctr"/>
        <c:lblOffset val="100"/>
        <c:noMultiLvlLbl val="0"/>
      </c:catAx>
      <c:valAx>
        <c:axId val="402822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2821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 Chart:</a:t>
            </a:r>
            <a:r>
              <a:rPr lang="en-US" baseline="0"/>
              <a:t> </a:t>
            </a:r>
            <a:r>
              <a:rPr lang="en-US"/>
              <a:t>Better Learning Assessment Test Runs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'Test Data'!$C$5</c:f>
              <c:strCache>
                <c:ptCount val="1"/>
                <c:pt idx="0">
                  <c:v>Sentence Comprehension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'Test Data'!$B$6:$B$28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'Test Data'!$C$6:$C$28</c:f>
              <c:numCache>
                <c:formatCode>General</c:formatCode>
                <c:ptCount val="23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0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0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0</c:v>
                </c:pt>
                <c:pt idx="15">
                  <c:v>5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0</c:v>
                </c:pt>
                <c:pt idx="20">
                  <c:v>5</c:v>
                </c:pt>
                <c:pt idx="21">
                  <c:v>0</c:v>
                </c:pt>
                <c:pt idx="2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45-4C6C-8733-168DF09A1E4C}"/>
            </c:ext>
          </c:extLst>
        </c:ser>
        <c:ser>
          <c:idx val="1"/>
          <c:order val="1"/>
          <c:tx>
            <c:strRef>
              <c:f>'Test Data'!$D$5</c:f>
              <c:strCache>
                <c:ptCount val="1"/>
                <c:pt idx="0">
                  <c:v>Linguistic Tests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'Test Data'!$B$6:$B$28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'Test Data'!$D$6:$D$28</c:f>
              <c:numCache>
                <c:formatCode>General</c:formatCode>
                <c:ptCount val="23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0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0</c:v>
                </c:pt>
                <c:pt idx="15">
                  <c:v>4</c:v>
                </c:pt>
                <c:pt idx="16">
                  <c:v>5</c:v>
                </c:pt>
                <c:pt idx="17">
                  <c:v>4</c:v>
                </c:pt>
                <c:pt idx="18">
                  <c:v>4</c:v>
                </c:pt>
                <c:pt idx="19">
                  <c:v>0</c:v>
                </c:pt>
                <c:pt idx="20">
                  <c:v>4</c:v>
                </c:pt>
                <c:pt idx="21">
                  <c:v>2</c:v>
                </c:pt>
                <c:pt idx="2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D45-4C6C-8733-168DF09A1E4C}"/>
            </c:ext>
          </c:extLst>
        </c:ser>
        <c:ser>
          <c:idx val="2"/>
          <c:order val="2"/>
          <c:tx>
            <c:strRef>
              <c:f>'Test Data'!$E$5</c:f>
              <c:strCache>
                <c:ptCount val="1"/>
                <c:pt idx="0">
                  <c:v>Word Structure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'Test Data'!$B$6:$B$28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'Test Data'!$E$6:$E$28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0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4</c:v>
                </c:pt>
                <c:pt idx="11">
                  <c:v>0</c:v>
                </c:pt>
                <c:pt idx="12">
                  <c:v>5</c:v>
                </c:pt>
                <c:pt idx="13">
                  <c:v>4</c:v>
                </c:pt>
                <c:pt idx="14">
                  <c:v>0</c:v>
                </c:pt>
                <c:pt idx="15">
                  <c:v>5</c:v>
                </c:pt>
                <c:pt idx="16">
                  <c:v>5</c:v>
                </c:pt>
                <c:pt idx="17">
                  <c:v>3</c:v>
                </c:pt>
                <c:pt idx="18">
                  <c:v>3</c:v>
                </c:pt>
                <c:pt idx="19">
                  <c:v>0</c:v>
                </c:pt>
                <c:pt idx="20">
                  <c:v>4</c:v>
                </c:pt>
                <c:pt idx="21">
                  <c:v>1</c:v>
                </c:pt>
                <c:pt idx="2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D45-4C6C-8733-168DF09A1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354464"/>
        <c:axId val="408346920"/>
      </c:scatterChart>
      <c:valAx>
        <c:axId val="40835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Test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346920"/>
        <c:crosses val="autoZero"/>
        <c:crossBetween val="midCat"/>
      </c:valAx>
      <c:valAx>
        <c:axId val="408346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correct responses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354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2FFD-0E93-43EF-A4DF-45617E93D3C6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CBA5-49AD-44B1-9005-BB41C743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google.com/pubs/NaturalLanguageProcessing.html" TargetMode="External"/><Relationship Id="rId3" Type="http://schemas.openxmlformats.org/officeDocument/2006/relationships/hyperlink" Target="http://news.mit.edu/2016/automated-screening-childhood-communication-disorders-0922" TargetMode="External"/><Relationship Id="rId7" Type="http://schemas.openxmlformats.org/officeDocument/2006/relationships/hyperlink" Target="https://www.technologyreview.com/s/513696/deep-learning/" TargetMode="External"/><Relationship Id="rId2" Type="http://schemas.openxmlformats.org/officeDocument/2006/relationships/hyperlink" Target="http://www.specialeducationguide.com/disability-profiles/speech-and-language-impairm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derstood.org/en/learning-attention-issues/child-learning-disabilities/listening-comprehension-issues/understanding-your-childs-trouble-with-listening-comprehension" TargetMode="External"/><Relationship Id="rId5" Type="http://schemas.openxmlformats.org/officeDocument/2006/relationships/hyperlink" Target="http://www.asha.org/public/speech/disorders/LBLD.htm" TargetMode="External"/><Relationship Id="rId4" Type="http://schemas.openxmlformats.org/officeDocument/2006/relationships/hyperlink" Target="http://dyslexiahelp.umich.edu/dyslexics/learn-about-dyslexia/dyslexia-testing/tes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299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Better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111" y="2477913"/>
            <a:ext cx="11010122" cy="3167878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 Mobile Application for early detection and intervention for 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Speech and Learning related Learning Disabilities using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Natural Language Understanding (NLU) and Deep Learning Systems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6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 Data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7A1004-75E8-4A20-8CE1-E0C98CA20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653501"/>
              </p:ext>
            </p:extLst>
          </p:nvPr>
        </p:nvGraphicFramePr>
        <p:xfrm>
          <a:off x="2052637" y="1550988"/>
          <a:ext cx="8086725" cy="507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56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Experiment Data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DCC879-432F-41C0-9340-A4236AAA9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833179"/>
              </p:ext>
            </p:extLst>
          </p:nvPr>
        </p:nvGraphicFramePr>
        <p:xfrm>
          <a:off x="2337196" y="1431130"/>
          <a:ext cx="7517607" cy="5033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41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Experiment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703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5-8 year old kids found the tests easy to take; 23 sessions conducted with 73% to 78% success completion rate based on the type of the tests. Reasons for failed tests:</a:t>
            </a:r>
          </a:p>
          <a:p>
            <a:pPr lvl="1"/>
            <a:r>
              <a:rPr lang="en-US" sz="2800" dirty="0"/>
              <a:t>Automated speech recognition failed to understand speech response</a:t>
            </a:r>
          </a:p>
          <a:p>
            <a:pPr lvl="1"/>
            <a:r>
              <a:rPr lang="en-US" sz="2800" dirty="0"/>
              <a:t>Kid couldn’t understand spoken instruction</a:t>
            </a:r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Average correct answer rate ranged from 2.69 to 3.34 (out of 5) across the three test categories:</a:t>
            </a:r>
          </a:p>
          <a:p>
            <a:pPr lvl="1"/>
            <a:r>
              <a:rPr lang="en-US" sz="2800" dirty="0"/>
              <a:t>Sentence comprehension with the highest average score while Sentence Structure has the lowest</a:t>
            </a:r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477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Learnings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Training of Speech models for Automated Speech Recognition and NLU is a complex process: required &gt; 30 sample responses and utterances for each test question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Accuracy of NLU depends on the training data; Also only English language is supported for speech recognition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NLU tools are still evolving in maturity: Number of failed-to-complete assessments because of Automated Speech Recognition was close to 25% for each test category</a:t>
            </a:r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833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Conclusion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Better Learning Mobile application can be a potential low cost and easy to use substitute for expensive and less accessible clinical evaluation tools (such as CELF) for early detection of learning disabilities.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Artificial Intelligence tools for Natural Language Understanding and Deep Learning technologies are still evolving. As the accuracy increases, these technologies will help in medical advances.</a:t>
            </a:r>
          </a:p>
        </p:txBody>
      </p:sp>
    </p:spTree>
    <p:extLst>
      <p:ext uri="{BB962C8B-B14F-4D97-AF65-F5344CB8AC3E}">
        <p14:creationId xmlns:p14="http://schemas.microsoft.com/office/powerpoint/2010/main" val="291798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My dad and mom for providing encouragement and guidance</a:t>
            </a:r>
          </a:p>
          <a:p>
            <a:pPr marL="0" indent="0">
              <a:buNone/>
            </a:pPr>
            <a:r>
              <a:rPr lang="en-US" sz="2400" dirty="0"/>
              <a:t>Mr. Kevin Adams for being my school mentor on this science project</a:t>
            </a:r>
          </a:p>
          <a:p>
            <a:pPr marL="0" indent="0">
              <a:buNone/>
            </a:pPr>
            <a:r>
              <a:rPr lang="en-US" sz="2400" dirty="0"/>
              <a:t>My dad also guided me on iPhone/iPad app and getting started on Amazon Web Services</a:t>
            </a:r>
          </a:p>
          <a:p>
            <a:pPr marL="0" indent="0">
              <a:buNone/>
            </a:pPr>
            <a:r>
              <a:rPr lang="en-US" sz="2400" dirty="0"/>
              <a:t>Amazon Web Services (AWS) Lex team, specifically </a:t>
            </a:r>
            <a:r>
              <a:rPr lang="en-US" sz="2400" dirty="0" err="1"/>
              <a:t>Harshal</a:t>
            </a:r>
            <a:r>
              <a:rPr lang="en-US" sz="2400" dirty="0"/>
              <a:t> </a:t>
            </a:r>
            <a:r>
              <a:rPr lang="en-US" sz="2400" dirty="0" err="1"/>
              <a:t>Pimpalkhute</a:t>
            </a:r>
            <a:r>
              <a:rPr lang="en-US" sz="2400" dirty="0"/>
              <a:t> and </a:t>
            </a:r>
            <a:r>
              <a:rPr lang="en-US" sz="2400" dirty="0" err="1"/>
              <a:t>Kartik</a:t>
            </a:r>
            <a:r>
              <a:rPr lang="en-US" sz="2400" dirty="0"/>
              <a:t> Nagarajan, for working with me on Natural Language Understanding and tuning/training the speech models</a:t>
            </a:r>
          </a:p>
          <a:p>
            <a:pPr marL="0" indent="0">
              <a:buNone/>
            </a:pPr>
            <a:r>
              <a:rPr lang="en-US" sz="2400" dirty="0"/>
              <a:t>My younger 8 year old brother </a:t>
            </a:r>
            <a:r>
              <a:rPr lang="en-US" sz="2400" dirty="0" err="1"/>
              <a:t>Dhruv</a:t>
            </a:r>
            <a:r>
              <a:rPr lang="en-US" sz="2400" dirty="0"/>
              <a:t> for being the input and trainer for the NLU models</a:t>
            </a:r>
          </a:p>
          <a:p>
            <a:pPr marL="0" indent="0">
              <a:buNone/>
            </a:pPr>
            <a:r>
              <a:rPr lang="en-US" sz="2400" dirty="0"/>
              <a:t>Karen </a:t>
            </a:r>
            <a:r>
              <a:rPr lang="en-US" sz="2400" dirty="0" err="1"/>
              <a:t>Mathen</a:t>
            </a:r>
            <a:r>
              <a:rPr lang="en-US" sz="2400" dirty="0"/>
              <a:t> for being my mentor on this project</a:t>
            </a:r>
          </a:p>
          <a:p>
            <a:pPr marL="0" indent="0">
              <a:buNone/>
            </a:pPr>
            <a:r>
              <a:rPr lang="en-US" sz="2400" dirty="0"/>
              <a:t>Dr. </a:t>
            </a:r>
            <a:r>
              <a:rPr lang="en-US" sz="2400" dirty="0" err="1"/>
              <a:t>Pronoti</a:t>
            </a:r>
            <a:r>
              <a:rPr lang="en-US" sz="2400" dirty="0"/>
              <a:t> Nigam for her advice as a medical expert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sz="2400" dirty="0"/>
              <a:t>IDEA definition of Speech and Language Impairments: </a:t>
            </a:r>
            <a:r>
              <a:rPr lang="en-US" sz="2400" u="sng" dirty="0">
                <a:hlinkClick r:id="rId2"/>
              </a:rPr>
              <a:t>http://www.specialeducationguide.com/disability-profiles/speech-and-language-impairments/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Automated screening for child communication disorders: </a:t>
            </a:r>
            <a:r>
              <a:rPr lang="en-US" sz="2400" u="sng" dirty="0">
                <a:hlinkClick r:id="rId3"/>
              </a:rPr>
              <a:t>http://news.mit.edu/2016/automated-screening-childhood-communication-disorders-0922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Tests that professional use for detection of learning disabilities </a:t>
            </a:r>
            <a:r>
              <a:rPr lang="en-US" sz="2400" u="sng" dirty="0">
                <a:hlinkClick r:id="rId4"/>
              </a:rPr>
              <a:t>http://dyslexiahelp.umich.edu/dyslexics/learn-about-dyslexia/dyslexia-testing/tests</a:t>
            </a:r>
            <a:endParaRPr lang="en-US" sz="2400" dirty="0"/>
          </a:p>
          <a:p>
            <a:pPr lvl="0"/>
            <a:r>
              <a:rPr lang="en-US" sz="2400" dirty="0"/>
              <a:t>American Speech-Language Hearing Association (ASHA) Language-based Learning Disabilities </a:t>
            </a:r>
            <a:r>
              <a:rPr lang="en-US" sz="2400" u="sng" dirty="0">
                <a:hlinkClick r:id="rId5"/>
              </a:rPr>
              <a:t>http://www.asha.org/public/speech/disorders/LBLD.htm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Understood.org </a:t>
            </a:r>
            <a:r>
              <a:rPr lang="en-US" sz="2400" u="sng" dirty="0">
                <a:hlinkClick r:id="rId6"/>
              </a:rPr>
              <a:t>https://www.understood.org/en/learning-attention-issues/child-learning-disabilities/listening-comprehension-issues/understanding-your-childs-trouble-with-listening-comprehension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Deep Learning systems </a:t>
            </a:r>
            <a:r>
              <a:rPr lang="en-US" sz="2400" u="sng" dirty="0">
                <a:hlinkClick r:id="rId7"/>
              </a:rPr>
              <a:t>https://www.technologyreview.com/s/513696/deep-learning/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Natural Language Processing </a:t>
            </a:r>
            <a:r>
              <a:rPr lang="en-US" sz="2400" u="sng" dirty="0">
                <a:hlinkClick r:id="rId8"/>
              </a:rPr>
              <a:t>http://research.google.com/pubs/NaturalLanguageProcessing.html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566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Next Steps and 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8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 the application and tests to other assessment categories</a:t>
            </a:r>
          </a:p>
          <a:p>
            <a:r>
              <a:rPr lang="en-US" dirty="0"/>
              <a:t>Add more languages (just English is supported now) and more age categories</a:t>
            </a:r>
          </a:p>
          <a:p>
            <a:r>
              <a:rPr lang="en-US" dirty="0"/>
              <a:t>Analyze more standardized tests for medical and clinical evaluations, and apply to my application</a:t>
            </a:r>
          </a:p>
          <a:p>
            <a:r>
              <a:rPr lang="en-US" dirty="0"/>
              <a:t>Collect more training data for speech models and learning models</a:t>
            </a:r>
          </a:p>
          <a:p>
            <a:r>
              <a:rPr lang="en-US" dirty="0"/>
              <a:t>Perform detailed scientific and mathematical analysis of test data</a:t>
            </a:r>
          </a:p>
          <a:p>
            <a:pPr lvl="1"/>
            <a:r>
              <a:rPr lang="en-US" dirty="0"/>
              <a:t>Area under the curve for ROC analysis</a:t>
            </a:r>
          </a:p>
          <a:p>
            <a:pPr lvl="1"/>
            <a:r>
              <a:rPr lang="en-US" dirty="0"/>
              <a:t>False positives</a:t>
            </a:r>
          </a:p>
          <a:p>
            <a:r>
              <a:rPr lang="en-US" dirty="0"/>
              <a:t>With low false positive, indicate learning disabilities for human subjects under test</a:t>
            </a:r>
          </a:p>
        </p:txBody>
      </p:sp>
    </p:spTree>
    <p:extLst>
      <p:ext uri="{BB962C8B-B14F-4D97-AF65-F5344CB8AC3E}">
        <p14:creationId xmlns:p14="http://schemas.microsoft.com/office/powerpoint/2010/main" val="265017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2"/>
                </a:solidFill>
              </a:rPr>
              <a:t>Project Goals </a:t>
            </a:r>
          </a:p>
          <a:p>
            <a:pPr marL="0" indent="0">
              <a:buNone/>
            </a:pPr>
            <a:r>
              <a:rPr lang="en-US" sz="3200" dirty="0"/>
              <a:t>Create a low cost and accessible tool to assess and detect speech and language related disabilities among young kids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Evaluate and use the latest advances in </a:t>
            </a:r>
            <a:r>
              <a:rPr lang="en-US" sz="3200" dirty="0">
                <a:solidFill>
                  <a:schemeClr val="accent1"/>
                </a:solidFill>
              </a:rPr>
              <a:t>Artificial Intelligence technologies for Natural Language Understanding and Deep Learning</a:t>
            </a:r>
            <a:r>
              <a:rPr lang="en-US" sz="3200" dirty="0"/>
              <a:t> to create a solution for detection of speech and language related disabilities</a:t>
            </a:r>
          </a:p>
        </p:txBody>
      </p:sp>
    </p:spTree>
    <p:extLst>
      <p:ext uri="{BB962C8B-B14F-4D97-AF65-F5344CB8AC3E}">
        <p14:creationId xmlns:p14="http://schemas.microsoft.com/office/powerpoint/2010/main" val="627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Background and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dirty="0"/>
              <a:t>Speech and Language related learning disabilities are very common among young kids. Impact educational learning among kids.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Early detection and intervention of disabilities can make a positive difference in a kid’s life.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Clinical assessments and evaluations for speech and language related disabilities are expensive and inaccessible to most kids and parents.</a:t>
            </a:r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10347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Background: Learning Disabilities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per Individuals with Disabilities Act (IDEA)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Speech and language impairments tend to emerge at a young age, and the earlier a child is diagnosed and receives services accordingly, the more likely a child can outgrow the disability</a:t>
            </a:r>
            <a:r>
              <a:rPr lang="en-US" dirty="0"/>
              <a:t>.”</a:t>
            </a:r>
          </a:p>
          <a:p>
            <a:pPr marL="0" indent="0">
              <a:buNone/>
            </a:pPr>
            <a:r>
              <a:rPr lang="en-US" i="1" dirty="0"/>
              <a:t>“Educational Challenges for kids:</a:t>
            </a:r>
          </a:p>
          <a:p>
            <a:r>
              <a:rPr lang="en-US" sz="2400" i="1" dirty="0"/>
              <a:t>Communicating effectively with classmates and teachers</a:t>
            </a:r>
          </a:p>
          <a:p>
            <a:r>
              <a:rPr lang="en-US" sz="2400" i="1" dirty="0"/>
              <a:t>Understanding and/or giving oral presentations</a:t>
            </a:r>
          </a:p>
          <a:p>
            <a:r>
              <a:rPr lang="en-US" sz="2400" i="1" dirty="0"/>
              <a:t>Participating in classroom discussion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0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Mobile application is a good medium for assessment and evaluation of such disabilities, specific for kids who are natural users of smartphones and tablets.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Artificial Intelligence, Natural Language Understanding (NLU) and Deep Learning systems have become viable technology choices for solutions to these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Focus on the target of 5-8 years old kids as early detection and intervention of disabilities is important.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Assessment tests should be based on existing research and standardized tests used in medical community.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5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Experiment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717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a mobile application for iPhone and iPad devices</a:t>
            </a:r>
          </a:p>
          <a:p>
            <a:pPr marL="514350" indent="-514350">
              <a:buAutoNum type="arabicPeriod"/>
            </a:pPr>
            <a:r>
              <a:rPr lang="en-US" dirty="0"/>
              <a:t>Create speech recognition models focused only on English</a:t>
            </a:r>
          </a:p>
          <a:p>
            <a:pPr marL="514350" indent="-514350">
              <a:buAutoNum type="arabicPeriod"/>
            </a:pPr>
            <a:r>
              <a:rPr lang="en-US" dirty="0"/>
              <a:t>Use Amazon Web Services (AWS) Cloud platform for the backend of my application, Natural Language Understanding (NLU) and Deep Learning</a:t>
            </a:r>
          </a:p>
          <a:p>
            <a:pPr marL="514350" indent="-514350">
              <a:buAutoNum type="arabicPeriod"/>
            </a:pPr>
            <a:r>
              <a:rPr lang="en-US" dirty="0"/>
              <a:t>Identify the tests based on existing standardized tests; I chose CELF 5 (Clinical Evaluation of Language Fundamentals)</a:t>
            </a:r>
          </a:p>
          <a:p>
            <a:pPr marL="514350" indent="-514350">
              <a:buAutoNum type="arabicPeriod"/>
            </a:pPr>
            <a:r>
              <a:rPr lang="en-US" dirty="0"/>
              <a:t>Train the NLU speech models with speech phrases and utterances working with 5-8 years old kids</a:t>
            </a:r>
          </a:p>
          <a:p>
            <a:pPr marL="514350" indent="-514350">
              <a:buAutoNum type="arabicPeriod"/>
            </a:pPr>
            <a:r>
              <a:rPr lang="en-US" dirty="0"/>
              <a:t>Conduct assessment test runs to tune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Note: For medical and ethical concerns, I didn’t conduct any tests that indicate absence or presence of learning disabilities among human subjects</a:t>
            </a:r>
          </a:p>
        </p:txBody>
      </p:sp>
    </p:spTree>
    <p:extLst>
      <p:ext uri="{BB962C8B-B14F-4D97-AF65-F5344CB8AC3E}">
        <p14:creationId xmlns:p14="http://schemas.microsoft.com/office/powerpoint/2010/main" val="15920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941" y="16078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Design of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22" y="1439941"/>
            <a:ext cx="1332844" cy="23695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7022" y="1439941"/>
            <a:ext cx="1399956" cy="21727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912" y="4090862"/>
            <a:ext cx="1373066" cy="17994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27022" y="3981110"/>
            <a:ext cx="1399956" cy="21727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16" y="3256341"/>
            <a:ext cx="2781300" cy="278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50" y="3615350"/>
            <a:ext cx="479271" cy="731520"/>
          </a:xfrm>
          <a:prstGeom prst="rect">
            <a:avLst/>
          </a:prstGeom>
        </p:spPr>
      </p:pic>
      <p:sp>
        <p:nvSpPr>
          <p:cNvPr id="12" name="AutoShape 2" descr=" "/>
          <p:cNvSpPr>
            <a:spLocks noChangeAspect="1" noChangeArrowheads="1"/>
          </p:cNvSpPr>
          <p:nvPr/>
        </p:nvSpPr>
        <p:spPr bwMode="auto">
          <a:xfrm>
            <a:off x="5119688" y="2452688"/>
            <a:ext cx="1952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1" y="3497012"/>
            <a:ext cx="890111" cy="8901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2595" y="2254425"/>
            <a:ext cx="1577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BetterLearning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93000" y="3216159"/>
            <a:ext cx="2730500" cy="888442"/>
          </a:xfrm>
          <a:prstGeom prst="rect">
            <a:avLst/>
          </a:prstGeom>
          <a:solidFill>
            <a:srgbClr val="F7981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Amazon Lex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NLU and Deep Learning</a:t>
            </a:r>
          </a:p>
        </p:txBody>
      </p:sp>
      <p:sp>
        <p:nvSpPr>
          <p:cNvPr id="17" name="Cylinder 16"/>
          <p:cNvSpPr/>
          <p:nvPr/>
        </p:nvSpPr>
        <p:spPr>
          <a:xfrm>
            <a:off x="10713765" y="2011716"/>
            <a:ext cx="1004887" cy="10164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3000" y="2082094"/>
            <a:ext cx="2730500" cy="8884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Learning</a:t>
            </a:r>
          </a:p>
          <a:p>
            <a:pPr algn="ctr"/>
            <a:r>
              <a:rPr lang="en-US" dirty="0"/>
              <a:t>Assessment Tests and Speech Models</a:t>
            </a:r>
          </a:p>
        </p:txBody>
      </p:sp>
      <p:cxnSp>
        <p:nvCxnSpPr>
          <p:cNvPr id="20" name="Straight Arrow Connector 19"/>
          <p:cNvCxnSpPr>
            <a:stCxn id="6" idx="3"/>
            <a:endCxn id="18" idx="1"/>
          </p:cNvCxnSpPr>
          <p:nvPr/>
        </p:nvCxnSpPr>
        <p:spPr>
          <a:xfrm>
            <a:off x="4126978" y="2526315"/>
            <a:ext cx="33660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0" idx="1"/>
          </p:cNvCxnSpPr>
          <p:nvPr/>
        </p:nvCxnSpPr>
        <p:spPr>
          <a:xfrm>
            <a:off x="1002511" y="3981110"/>
            <a:ext cx="973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07521" y="2011716"/>
            <a:ext cx="445055" cy="444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7519449" y="1442075"/>
            <a:ext cx="445055" cy="444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4607520" y="4424834"/>
            <a:ext cx="445055" cy="444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126978" y="2730500"/>
            <a:ext cx="3366022" cy="1656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17" idx="2"/>
          </p:cNvCxnSpPr>
          <p:nvPr/>
        </p:nvCxnSpPr>
        <p:spPr>
          <a:xfrm>
            <a:off x="10156030" y="2519957"/>
            <a:ext cx="557735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23500" y="3097768"/>
            <a:ext cx="20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 Results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55221" y="6263610"/>
            <a:ext cx="20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 Results</a:t>
            </a:r>
          </a:p>
        </p:txBody>
      </p:sp>
      <p:sp>
        <p:nvSpPr>
          <p:cNvPr id="34" name="Oval 33"/>
          <p:cNvSpPr/>
          <p:nvPr/>
        </p:nvSpPr>
        <p:spPr>
          <a:xfrm>
            <a:off x="495354" y="4500762"/>
            <a:ext cx="445055" cy="444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5679" y="4392125"/>
            <a:ext cx="19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assessment or</a:t>
            </a:r>
          </a:p>
          <a:p>
            <a:r>
              <a:rPr lang="en-US" dirty="0"/>
              <a:t>train models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64504" y="1344294"/>
            <a:ext cx="389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speech models, training models</a:t>
            </a:r>
          </a:p>
          <a:p>
            <a:r>
              <a:rPr lang="en-US" dirty="0"/>
              <a:t>or store assessment results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52575" y="1843170"/>
            <a:ext cx="255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for Natural Language</a:t>
            </a:r>
          </a:p>
          <a:p>
            <a:r>
              <a:rPr lang="en-US" dirty="0"/>
              <a:t>Understanding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52574" y="4323826"/>
            <a:ext cx="265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Assessment results</a:t>
            </a:r>
          </a:p>
          <a:p>
            <a:r>
              <a:rPr lang="en-US" dirty="0"/>
              <a:t>to mobile app</a:t>
            </a:r>
          </a:p>
        </p:txBody>
      </p:sp>
    </p:spTree>
    <p:extLst>
      <p:ext uri="{BB962C8B-B14F-4D97-AF65-F5344CB8AC3E}">
        <p14:creationId xmlns:p14="http://schemas.microsoft.com/office/powerpoint/2010/main" val="309195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Experiment Setup and Procedure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85" y="1507053"/>
            <a:ext cx="2942266" cy="5230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52785" y="1499194"/>
            <a:ext cx="2942266" cy="48671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74452" y="3184893"/>
            <a:ext cx="6599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Tap on Mic button to take the assessment test</a:t>
            </a:r>
          </a:p>
          <a:p>
            <a:pPr marL="342900" indent="-342900">
              <a:buAutoNum type="arabicPeriod"/>
            </a:pPr>
            <a:r>
              <a:rPr lang="en-US" dirty="0"/>
              <a:t>Qualification of kids eligibility to take the assessment</a:t>
            </a:r>
          </a:p>
          <a:p>
            <a:pPr marL="342900" indent="-342900">
              <a:buAutoNum type="arabicPeriod"/>
            </a:pPr>
            <a:r>
              <a:rPr lang="en-US" dirty="0"/>
              <a:t>Series of interactive questions using natural language; three set of tests</a:t>
            </a:r>
          </a:p>
          <a:p>
            <a:pPr marL="342900" indent="-342900">
              <a:buAutoNum type="arabicPeriod"/>
            </a:pPr>
            <a:r>
              <a:rPr lang="en-US" dirty="0"/>
              <a:t>Utterances and responses processed using Automated Speech </a:t>
            </a:r>
            <a:br>
              <a:rPr lang="en-US" dirty="0"/>
            </a:br>
            <a:r>
              <a:rPr lang="en-US" dirty="0"/>
              <a:t>Recognition (ASR) model and deep learning</a:t>
            </a:r>
          </a:p>
          <a:p>
            <a:pPr marL="342900" indent="-342900">
              <a:buAutoNum type="arabicPeriod"/>
            </a:pPr>
            <a:r>
              <a:rPr lang="en-US" dirty="0"/>
              <a:t>Results computed for assessment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4371568" y="3898950"/>
            <a:ext cx="1409700" cy="32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4777968" y="5987444"/>
            <a:ext cx="1003300" cy="32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54445" y="5851990"/>
            <a:ext cx="6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Show Assessment results grouped by each category of assessment tests</a:t>
            </a:r>
          </a:p>
          <a:p>
            <a:pPr marL="342900" indent="-342900">
              <a:buAutoNum type="arabicPeriod"/>
            </a:pPr>
            <a:r>
              <a:rPr lang="en-US" dirty="0"/>
              <a:t>Average scores across all assessment tests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5338" y="2845855"/>
            <a:ext cx="2898395" cy="21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0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Clinical Evaluation of Language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7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Test Categories chosen:</a:t>
            </a:r>
          </a:p>
          <a:p>
            <a:pPr marL="0" indent="0">
              <a:buNone/>
            </a:pPr>
            <a:endParaRPr lang="en-US" sz="35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Sentence Comprehension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Linguistic Concepts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Word Structure</a:t>
            </a:r>
          </a:p>
          <a:p>
            <a:r>
              <a:rPr lang="en-US" dirty="0"/>
              <a:t>Word Classes</a:t>
            </a:r>
          </a:p>
          <a:p>
            <a:r>
              <a:rPr lang="en-US" dirty="0"/>
              <a:t>Following Directions</a:t>
            </a:r>
          </a:p>
          <a:p>
            <a:r>
              <a:rPr lang="en-US" dirty="0"/>
              <a:t>Formulated Sentences</a:t>
            </a:r>
          </a:p>
          <a:p>
            <a:r>
              <a:rPr lang="en-US" dirty="0"/>
              <a:t>Recalling Sentence</a:t>
            </a:r>
          </a:p>
          <a:p>
            <a:r>
              <a:rPr lang="en-US" dirty="0"/>
              <a:t>Spoken Paragraphs</a:t>
            </a:r>
          </a:p>
          <a:p>
            <a:r>
              <a:rPr lang="en-US" dirty="0"/>
              <a:t>Pragmatics Profiles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179936"/>
              </p:ext>
            </p:extLst>
          </p:nvPr>
        </p:nvGraphicFramePr>
        <p:xfrm>
          <a:off x="4723002" y="2212023"/>
          <a:ext cx="708869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39">
                  <a:extLst>
                    <a:ext uri="{9D8B030D-6E8A-4147-A177-3AD203B41FA5}">
                      <a16:colId xmlns:a16="http://schemas.microsoft.com/office/drawing/2014/main" val="2041178265"/>
                    </a:ext>
                  </a:extLst>
                </a:gridCol>
                <a:gridCol w="5121259">
                  <a:extLst>
                    <a:ext uri="{9D8B030D-6E8A-4147-A177-3AD203B41FA5}">
                      <a16:colId xmlns:a16="http://schemas.microsoft.com/office/drawing/2014/main" val="1775750800"/>
                    </a:ext>
                  </a:extLst>
                </a:gridCol>
              </a:tblGrid>
              <a:tr h="338063">
                <a:tc>
                  <a:txBody>
                    <a:bodyPr/>
                    <a:lstStyle/>
                    <a:p>
                      <a:r>
                        <a:rPr lang="en-US" sz="18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Sample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61382"/>
                  </a:ext>
                </a:extLst>
              </a:tr>
              <a:tr h="598112">
                <a:tc>
                  <a:txBody>
                    <a:bodyPr/>
                    <a:lstStyle/>
                    <a:p>
                      <a:r>
                        <a:rPr lang="en-US" sz="1800" dirty="0"/>
                        <a:t>Sentence Comprehension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girl has a big, spotted, black dog. What color is the dog?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70496"/>
                  </a:ext>
                </a:extLst>
              </a:tr>
              <a:tr h="598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Sentence Comprehension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quick brown fox jumps over the lazy dog. What color is the fox?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12934"/>
                  </a:ext>
                </a:extLst>
              </a:tr>
              <a:tr h="598112">
                <a:tc>
                  <a:txBody>
                    <a:bodyPr/>
                    <a:lstStyle/>
                    <a:p>
                      <a:r>
                        <a:rPr lang="en-US" sz="1800" dirty="0"/>
                        <a:t>Linguistic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Here is one cup. Here is one more cup. How many cups are there?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70877"/>
                  </a:ext>
                </a:extLst>
              </a:tr>
              <a:tr h="598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Linguistic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of these is not an animal, Cat, Dog, Book, Tiger, Elephant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04807"/>
                  </a:ext>
                </a:extLst>
              </a:tr>
              <a:tr h="598112">
                <a:tc>
                  <a:txBody>
                    <a:bodyPr/>
                    <a:lstStyle/>
                    <a:p>
                      <a:r>
                        <a:rPr lang="en-US" sz="1800" dirty="0"/>
                        <a:t>Sentence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 said, these toys are mine. Who do these toys belong to?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34172"/>
                  </a:ext>
                </a:extLst>
              </a:tr>
              <a:tr h="598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Sentence Structure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lion is big, but an elephant is even bigger. Who is bigger, lion or elephant?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0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13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1237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Better Learning</vt:lpstr>
      <vt:lpstr>Introduction</vt:lpstr>
      <vt:lpstr>Background and Research</vt:lpstr>
      <vt:lpstr>Background: Learning Disabilities</vt:lpstr>
      <vt:lpstr>Hypothesis</vt:lpstr>
      <vt:lpstr>Experiment Design</vt:lpstr>
      <vt:lpstr>Design of Application</vt:lpstr>
      <vt:lpstr>Experiment Setup and Procedure</vt:lpstr>
      <vt:lpstr>Clinical Evaluation of Language Fundamentals</vt:lpstr>
      <vt:lpstr>Experiment Data</vt:lpstr>
      <vt:lpstr>Experiment Data</vt:lpstr>
      <vt:lpstr>Experiment Results</vt:lpstr>
      <vt:lpstr>Learnings and Challenges</vt:lpstr>
      <vt:lpstr>Conclusion and Discussion</vt:lpstr>
      <vt:lpstr>Thanks</vt:lpstr>
      <vt:lpstr>References</vt:lpstr>
      <vt:lpstr>Next Steps and 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Learning</dc:title>
  <dc:creator>Rahul Sharma</dc:creator>
  <cp:lastModifiedBy>Rahul Sharma</cp:lastModifiedBy>
  <cp:revision>33</cp:revision>
  <dcterms:created xsi:type="dcterms:W3CDTF">2017-03-05T17:36:42Z</dcterms:created>
  <dcterms:modified xsi:type="dcterms:W3CDTF">2017-03-06T02:50:23Z</dcterms:modified>
</cp:coreProperties>
</file>