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338" r:id="rId3"/>
    <p:sldId id="258" r:id="rId4"/>
    <p:sldId id="260" r:id="rId5"/>
    <p:sldId id="257" r:id="rId6"/>
    <p:sldId id="259" r:id="rId7"/>
    <p:sldId id="314" r:id="rId8"/>
    <p:sldId id="263" r:id="rId9"/>
    <p:sldId id="264" r:id="rId10"/>
    <p:sldId id="265" r:id="rId11"/>
    <p:sldId id="268" r:id="rId12"/>
    <p:sldId id="284" r:id="rId13"/>
    <p:sldId id="261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35" r:id="rId24"/>
    <p:sldId id="277" r:id="rId25"/>
    <p:sldId id="279" r:id="rId26"/>
    <p:sldId id="281" r:id="rId27"/>
    <p:sldId id="280" r:id="rId28"/>
    <p:sldId id="282" r:id="rId29"/>
    <p:sldId id="283" r:id="rId30"/>
    <p:sldId id="290" r:id="rId31"/>
    <p:sldId id="285" r:id="rId32"/>
    <p:sldId id="287" r:id="rId33"/>
    <p:sldId id="288" r:id="rId34"/>
    <p:sldId id="289" r:id="rId35"/>
    <p:sldId id="291" r:id="rId36"/>
    <p:sldId id="292" r:id="rId37"/>
    <p:sldId id="293" r:id="rId38"/>
    <p:sldId id="297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7" r:id="rId47"/>
    <p:sldId id="308" r:id="rId48"/>
    <p:sldId id="303" r:id="rId49"/>
    <p:sldId id="304" r:id="rId50"/>
    <p:sldId id="346" r:id="rId51"/>
    <p:sldId id="305" r:id="rId52"/>
    <p:sldId id="309" r:id="rId53"/>
    <p:sldId id="347" r:id="rId54"/>
    <p:sldId id="348" r:id="rId55"/>
    <p:sldId id="349" r:id="rId56"/>
    <p:sldId id="350" r:id="rId57"/>
    <p:sldId id="310" r:id="rId58"/>
    <p:sldId id="312" r:id="rId59"/>
    <p:sldId id="311" r:id="rId60"/>
    <p:sldId id="327" r:id="rId61"/>
    <p:sldId id="328" r:id="rId62"/>
    <p:sldId id="313" r:id="rId63"/>
    <p:sldId id="336" r:id="rId64"/>
    <p:sldId id="315" r:id="rId65"/>
    <p:sldId id="316" r:id="rId66"/>
    <p:sldId id="317" r:id="rId67"/>
    <p:sldId id="318" r:id="rId68"/>
    <p:sldId id="320" r:id="rId69"/>
    <p:sldId id="321" r:id="rId70"/>
    <p:sldId id="337" r:id="rId71"/>
    <p:sldId id="322" r:id="rId72"/>
    <p:sldId id="331" r:id="rId73"/>
    <p:sldId id="332" r:id="rId74"/>
    <p:sldId id="340" r:id="rId75"/>
    <p:sldId id="341" r:id="rId76"/>
    <p:sldId id="339" r:id="rId77"/>
    <p:sldId id="323" r:id="rId78"/>
    <p:sldId id="324" r:id="rId79"/>
    <p:sldId id="325" r:id="rId80"/>
    <p:sldId id="326" r:id="rId81"/>
    <p:sldId id="329" r:id="rId82"/>
    <p:sldId id="330" r:id="rId83"/>
    <p:sldId id="333" r:id="rId84"/>
    <p:sldId id="334" r:id="rId85"/>
    <p:sldId id="342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AFF"/>
    <a:srgbClr val="02070D"/>
    <a:srgbClr val="06101C"/>
    <a:srgbClr val="122E52"/>
    <a:srgbClr val="143259"/>
    <a:srgbClr val="081321"/>
    <a:srgbClr val="0D2038"/>
    <a:srgbClr val="091729"/>
    <a:srgbClr val="050C15"/>
    <a:srgbClr val="0C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4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E246F-2043-3645-9ED3-C24EF716353E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2137-24C8-A246-9ECC-96EEBDB7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2137-24C8-A246-9ECC-96EEBDB746A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hite logo blue icon copy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8"/>
          <a:stretch/>
        </p:blipFill>
        <p:spPr>
          <a:xfrm>
            <a:off x="2469094" y="5667131"/>
            <a:ext cx="4205812" cy="8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white logo blue icon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32777"/>
            <a:ext cx="2950042" cy="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2070D"/>
            </a:gs>
            <a:gs pos="100000">
              <a:srgbClr val="122E5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fld id="{6BFECD78-3C8E-49F2-8FAB-59489D168ABB}" type="datetimeFigureOut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tormpath.com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://www.stormpath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ormpat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3625"/>
            <a:ext cx="7772400" cy="1470025"/>
          </a:xfrm>
        </p:spPr>
        <p:txBody>
          <a:bodyPr/>
          <a:lstStyle/>
          <a:p>
            <a:r>
              <a:rPr lang="en-US" dirty="0" smtClean="0"/>
              <a:t>Beautiful REST + JSON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8200"/>
            <a:ext cx="6400800" cy="1752600"/>
          </a:xfrm>
        </p:spPr>
        <p:txBody>
          <a:bodyPr/>
          <a:lstStyle/>
          <a:p>
            <a:r>
              <a:rPr lang="en-US" dirty="0" smtClean="0"/>
              <a:t>Les Hazlewood @</a:t>
            </a:r>
            <a:r>
              <a:rPr lang="en-US" dirty="0" err="1" smtClean="0"/>
              <a:t>lhazlewood</a:t>
            </a:r>
            <a:endParaRPr lang="en-US" dirty="0" smtClean="0"/>
          </a:p>
          <a:p>
            <a:r>
              <a:rPr lang="en-US" dirty="0" smtClean="0"/>
              <a:t>CTO, Stormpath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tormpath.com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1084"/>
            <a:ext cx="8229600" cy="1861030"/>
          </a:xfrm>
        </p:spPr>
        <p:txBody>
          <a:bodyPr>
            <a:normAutofit/>
          </a:bodyPr>
          <a:lstStyle/>
          <a:p>
            <a:r>
              <a:rPr lang="en-US" dirty="0" smtClean="0"/>
              <a:t>REST </a:t>
            </a:r>
            <a:r>
              <a:rPr lang="en-US" i="1" dirty="0" smtClean="0"/>
              <a:t>can</a:t>
            </a:r>
            <a:r>
              <a:rPr lang="en-US" dirty="0" smtClean="0"/>
              <a:t> be easy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(if you follow some guidelines)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7795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3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Example Domain: Stormpath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92977"/>
            <a:ext cx="7772400" cy="3745507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Applications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Directories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Accounts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Groups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Associations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38068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Nouns, not Verbs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Coarse Grained, not Fine Grained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Architectural style for use-case scalability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84216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7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getAccount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createDirectory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updateGroup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verifyAccountEmailAddress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54927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716"/>
            <a:ext cx="8229600" cy="51611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getAccount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getAllAccounts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searchAccounts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createDirectory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createLdapDirectory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updateGroup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updateGroupName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findGroupsByDirectory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searchGroupsByName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verifyAccountEmailAddress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verifyAccountEmailAddressByToken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Smells like bad RPC.  DON’T DO THIS.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9217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325"/>
            <a:ext cx="8229600" cy="1143000"/>
          </a:xfrm>
        </p:spPr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5734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Fundamentally two types of resources: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Collection 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Instance Resource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6238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6571"/>
            <a:ext cx="8229600" cy="7619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urier New"/>
                <a:cs typeface="Courier New"/>
              </a:rPr>
              <a:t>/applications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937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6571"/>
            <a:ext cx="8229600" cy="7619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urier New"/>
                <a:cs typeface="Courier New"/>
              </a:rPr>
              <a:t>/applications/a1b2c3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00550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318" y="253816"/>
            <a:ext cx="210284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</a:t>
            </a:r>
            <a:r>
              <a:rPr lang="en-US" sz="4900" b="1" dirty="0" smtClean="0"/>
              <a:t>.com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Identity Management and</a:t>
            </a:r>
            <a:br>
              <a:rPr lang="en-US" sz="3600" dirty="0" smtClean="0"/>
            </a:br>
            <a:r>
              <a:rPr lang="en-US" sz="3600" dirty="0" smtClean="0"/>
              <a:t>Access Control API</a:t>
            </a:r>
          </a:p>
          <a:p>
            <a:r>
              <a:rPr lang="en-US" sz="3600" dirty="0" smtClean="0"/>
              <a:t>Security for </a:t>
            </a:r>
            <a:r>
              <a:rPr lang="en-US" sz="3600" b="1" i="1" dirty="0" smtClean="0"/>
              <a:t>your</a:t>
            </a:r>
            <a:r>
              <a:rPr lang="en-US" sz="3600" dirty="0" smtClean="0"/>
              <a:t> applications</a:t>
            </a:r>
          </a:p>
          <a:p>
            <a:r>
              <a:rPr lang="en-US" sz="3600" dirty="0" smtClean="0"/>
              <a:t>User security workflows</a:t>
            </a:r>
          </a:p>
          <a:p>
            <a:r>
              <a:rPr lang="en-US" sz="3600" dirty="0"/>
              <a:t>Security best practices</a:t>
            </a:r>
          </a:p>
          <a:p>
            <a:r>
              <a:rPr lang="en-US" sz="3600" dirty="0" smtClean="0"/>
              <a:t>Developer tools, SDKs, libraries</a:t>
            </a:r>
            <a:endParaRPr lang="en-US" sz="3600" dirty="0"/>
          </a:p>
        </p:txBody>
      </p:sp>
      <p:pic>
        <p:nvPicPr>
          <p:cNvPr id="4" name="Picture 3" descr="white logo blue icon cop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8"/>
          <a:stretch/>
        </p:blipFill>
        <p:spPr>
          <a:xfrm>
            <a:off x="1511361" y="383726"/>
            <a:ext cx="4205812" cy="8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GET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PUT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POST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DELETE</a:t>
            </a:r>
          </a:p>
          <a:p>
            <a:r>
              <a:rPr lang="en-US" sz="4000" dirty="0" smtClean="0">
                <a:latin typeface="Courier New"/>
                <a:cs typeface="Courier New"/>
              </a:rPr>
              <a:t>HEAD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2481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urier New"/>
                <a:cs typeface="Courier New"/>
              </a:rPr>
              <a:t>POST, GET, PUT, DELETE</a:t>
            </a:r>
            <a:endParaRPr lang="en-US" sz="4000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9600" dirty="0" smtClean="0">
                <a:latin typeface="+mn-lt"/>
                <a:cs typeface="Courier New"/>
              </a:rPr>
              <a:t>≠ 1:1</a:t>
            </a:r>
          </a:p>
          <a:p>
            <a:pPr marL="0" indent="0" algn="ctr">
              <a:buNone/>
            </a:pPr>
            <a:endParaRPr lang="en-US" sz="3600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n-lt"/>
                <a:cs typeface="Courier New"/>
              </a:rPr>
              <a:t>Create, Read, Update, 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487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As you would expect:</a:t>
            </a:r>
          </a:p>
          <a:p>
            <a:pPr marL="0" indent="0">
              <a:buNone/>
            </a:pPr>
            <a:endParaRPr lang="en-US" sz="4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/>
                <a:cs typeface="Courier New"/>
              </a:rPr>
              <a:t>GET</a:t>
            </a:r>
            <a:r>
              <a:rPr lang="en-US" sz="4000" dirty="0" smtClean="0">
                <a:latin typeface="+mn-lt"/>
                <a:cs typeface="Courier New"/>
              </a:rPr>
              <a:t> = Read</a:t>
            </a:r>
          </a:p>
          <a:p>
            <a:pPr marL="0" indent="0">
              <a:buNone/>
            </a:pPr>
            <a:r>
              <a:rPr lang="en-US" sz="4000" dirty="0" smtClean="0">
                <a:latin typeface="Courier New"/>
                <a:cs typeface="Courier New"/>
              </a:rPr>
              <a:t>DELETE</a:t>
            </a:r>
            <a:r>
              <a:rPr lang="en-US" sz="4000" dirty="0" smtClean="0">
                <a:latin typeface="+mn-lt"/>
                <a:cs typeface="Courier New"/>
              </a:rPr>
              <a:t> = Delete</a:t>
            </a:r>
          </a:p>
          <a:p>
            <a:pPr marL="0" indent="0">
              <a:buNone/>
            </a:pPr>
            <a:r>
              <a:rPr lang="en-US" sz="4000" dirty="0" smtClean="0">
                <a:latin typeface="Courier New"/>
                <a:cs typeface="Courier New"/>
              </a:rPr>
              <a:t>HEAD</a:t>
            </a:r>
            <a:r>
              <a:rPr lang="en-US" sz="4000" dirty="0" smtClean="0">
                <a:latin typeface="+mn-lt"/>
                <a:cs typeface="Courier New"/>
              </a:rPr>
              <a:t> = Headers, no Body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64895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Not so obvious:</a:t>
            </a:r>
          </a:p>
          <a:p>
            <a:pPr marL="0" indent="0">
              <a:buNone/>
            </a:pPr>
            <a:endParaRPr lang="en-US" sz="4000" dirty="0" smtClean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/>
                <a:cs typeface="Courier New"/>
              </a:rPr>
              <a:t>PUT</a:t>
            </a:r>
            <a:r>
              <a:rPr lang="en-US" sz="4000" dirty="0" smtClean="0">
                <a:latin typeface="+mn-lt"/>
                <a:cs typeface="Courier New"/>
              </a:rPr>
              <a:t> and </a:t>
            </a:r>
            <a:r>
              <a:rPr lang="en-US" sz="4000" dirty="0" smtClean="0">
                <a:latin typeface="Courier New"/>
                <a:cs typeface="Courier New"/>
              </a:rPr>
              <a:t>POST</a:t>
            </a:r>
            <a:r>
              <a:rPr lang="en-US" sz="4000" dirty="0" smtClean="0">
                <a:latin typeface="+mn-lt"/>
                <a:cs typeface="Courier New"/>
              </a:rPr>
              <a:t> can </a:t>
            </a:r>
            <a:r>
              <a:rPr lang="en-US" sz="4000" i="1" dirty="0" smtClean="0">
                <a:latin typeface="+mn-lt"/>
                <a:cs typeface="Courier New"/>
              </a:rPr>
              <a:t>both</a:t>
            </a:r>
            <a:r>
              <a:rPr lang="en-US" sz="4000" dirty="0" smtClean="0">
                <a:latin typeface="+mn-lt"/>
                <a:cs typeface="Courier New"/>
              </a:rPr>
              <a:t> be used for</a:t>
            </a:r>
          </a:p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Create </a:t>
            </a:r>
            <a:r>
              <a:rPr lang="en-US" sz="4000" i="1" dirty="0" smtClean="0">
                <a:latin typeface="+mn-lt"/>
                <a:cs typeface="Courier New"/>
              </a:rPr>
              <a:t>and</a:t>
            </a:r>
            <a:r>
              <a:rPr lang="en-US" sz="4000" dirty="0" smtClean="0">
                <a:latin typeface="+mn-lt"/>
                <a:cs typeface="Courier New"/>
              </a:rPr>
              <a:t>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182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for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Identifier is known by the client:</a:t>
            </a:r>
          </a:p>
          <a:p>
            <a:pPr marL="0" indent="0">
              <a:buNone/>
            </a:pPr>
            <a:endParaRPr lang="en-US" sz="4000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PUT /applications/</a:t>
            </a:r>
            <a:r>
              <a:rPr lang="en-US" sz="2800" dirty="0" err="1" smtClean="0">
                <a:latin typeface="Courier New"/>
                <a:cs typeface="Courier New"/>
              </a:rPr>
              <a:t>clientSpecifiedId</a:t>
            </a: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  …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  <a:endParaRPr lang="en-US" sz="28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0610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for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+mn-lt"/>
                <a:cs typeface="Courier New"/>
              </a:rPr>
              <a:t>Full Replacement</a:t>
            </a:r>
          </a:p>
          <a:p>
            <a:pPr marL="0" indent="0">
              <a:buNone/>
            </a:pPr>
            <a:endParaRPr lang="en-US" sz="4000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3500" dirty="0" smtClean="0">
                <a:latin typeface="Courier New"/>
                <a:cs typeface="Courier New"/>
              </a:rPr>
              <a:t>PUT /applications/</a:t>
            </a:r>
            <a:r>
              <a:rPr lang="en-US" sz="3500" dirty="0" err="1" smtClean="0">
                <a:latin typeface="Courier New"/>
                <a:cs typeface="Courier New"/>
              </a:rPr>
              <a:t>existingId</a:t>
            </a:r>
            <a:endParaRPr lang="en-US" sz="3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3500" dirty="0">
                <a:latin typeface="Courier New"/>
                <a:cs typeface="Courier New"/>
              </a:rPr>
              <a:t> </a:t>
            </a:r>
            <a:r>
              <a:rPr lang="en-US" sz="3500" dirty="0" smtClean="0">
                <a:latin typeface="Courier New"/>
                <a:cs typeface="Courier New"/>
              </a:rPr>
              <a:t> “name”: “Best App Ever”,</a:t>
            </a:r>
          </a:p>
          <a:p>
            <a:pPr marL="0" indent="0">
              <a:buNone/>
            </a:pPr>
            <a:r>
              <a:rPr lang="en-US" sz="3500" dirty="0">
                <a:latin typeface="Courier New"/>
                <a:cs typeface="Courier New"/>
              </a:rPr>
              <a:t> </a:t>
            </a:r>
            <a:r>
              <a:rPr lang="en-US" sz="3500" dirty="0" smtClean="0">
                <a:latin typeface="Courier New"/>
                <a:cs typeface="Courier New"/>
              </a:rPr>
              <a:t> “description”: “Awesomeness”</a:t>
            </a:r>
          </a:p>
          <a:p>
            <a:pPr marL="0" indent="0">
              <a:buNone/>
            </a:pPr>
            <a:r>
              <a:rPr lang="en-US" sz="3500" dirty="0">
                <a:latin typeface="Courier New"/>
                <a:cs typeface="Courier New"/>
              </a:rPr>
              <a:t>}</a:t>
            </a:r>
            <a:endParaRPr lang="en-US" sz="35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63319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2154"/>
            <a:ext cx="8229600" cy="6957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+mn-lt"/>
                <a:cs typeface="Courier New"/>
              </a:rPr>
              <a:t>Idempotent</a:t>
            </a:r>
            <a:endParaRPr lang="en-US" sz="40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080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as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On a parent resource</a:t>
            </a:r>
          </a:p>
          <a:p>
            <a:pPr marL="0" indent="0">
              <a:buNone/>
            </a:pPr>
            <a:endParaRPr lang="en-US" sz="4000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POST /applications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“name”: “Best App Ever”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Response:</a:t>
            </a: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201 Created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Location: https://</a:t>
            </a:r>
            <a:r>
              <a:rPr lang="en-US" sz="1900" dirty="0" err="1" smtClean="0">
                <a:latin typeface="Courier New"/>
                <a:cs typeface="Courier New"/>
              </a:rPr>
              <a:t>api.stormpath.com</a:t>
            </a:r>
            <a:r>
              <a:rPr lang="en-US" sz="1900" dirty="0" smtClean="0">
                <a:latin typeface="Courier New"/>
                <a:cs typeface="Courier New"/>
              </a:rPr>
              <a:t>/applications/a1b2c3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8685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70"/>
            <a:ext cx="8229600" cy="4724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n-lt"/>
                <a:cs typeface="Courier New"/>
              </a:rPr>
              <a:t>On instance resource</a:t>
            </a:r>
          </a:p>
          <a:p>
            <a:pPr marL="0" indent="0">
              <a:buNone/>
            </a:pPr>
            <a:endParaRPr lang="en-US" sz="4000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POST /applications/a1b2c3</a:t>
            </a:r>
            <a:br>
              <a:rPr lang="en-US" sz="2800" dirty="0" smtClean="0">
                <a:latin typeface="Courier New"/>
                <a:cs typeface="Courier New"/>
              </a:rPr>
            </a:b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“name”: “Best App Ever. </a:t>
            </a:r>
            <a:r>
              <a:rPr lang="en-US" sz="2800" dirty="0" err="1" smtClean="0">
                <a:latin typeface="Courier New"/>
                <a:cs typeface="Courier New"/>
              </a:rPr>
              <a:t>Srsly</a:t>
            </a:r>
            <a:r>
              <a:rPr lang="en-US" sz="2800" dirty="0" smtClean="0">
                <a:latin typeface="Courier New"/>
                <a:cs typeface="Courier New"/>
              </a:rPr>
              <a:t>.”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Response:</a:t>
            </a: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200 OK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2218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2154"/>
            <a:ext cx="8229600" cy="6957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+mn-lt"/>
                <a:cs typeface="Courier New"/>
              </a:rPr>
              <a:t>NOT Idempotent</a:t>
            </a:r>
            <a:endParaRPr lang="en-US" sz="40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65406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95598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APIs, REST &amp; JSON</a:t>
            </a:r>
          </a:p>
          <a:p>
            <a:r>
              <a:rPr lang="en-US" dirty="0" smtClean="0"/>
              <a:t>REST Fundamentals</a:t>
            </a:r>
          </a:p>
          <a:p>
            <a:r>
              <a:rPr lang="en-US" dirty="0" smtClean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556" y="2384034"/>
            <a:ext cx="4174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Resource Format</a:t>
            </a:r>
          </a:p>
          <a:p>
            <a:pPr lvl="1"/>
            <a:r>
              <a:rPr lang="en-US" dirty="0"/>
              <a:t>Return Values</a:t>
            </a:r>
          </a:p>
          <a:p>
            <a:pPr lvl="1"/>
            <a:r>
              <a:rPr lang="en-US" dirty="0"/>
              <a:t>Content Negotiation</a:t>
            </a:r>
          </a:p>
          <a:p>
            <a:pPr lvl="1"/>
            <a:r>
              <a:rPr lang="en-US" dirty="0"/>
              <a:t>References (Linking)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Query Parameters</a:t>
            </a:r>
          </a:p>
          <a:p>
            <a:pPr lvl="1"/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0048" y="2373622"/>
            <a:ext cx="411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IDs</a:t>
            </a:r>
          </a:p>
          <a:p>
            <a:pPr lvl="1"/>
            <a:r>
              <a:rPr lang="en-US" dirty="0"/>
              <a:t>Method Overloading</a:t>
            </a:r>
          </a:p>
          <a:p>
            <a:pPr lvl="1"/>
            <a:r>
              <a:rPr lang="en-US" dirty="0"/>
              <a:t>Resource Expansion</a:t>
            </a:r>
          </a:p>
          <a:p>
            <a:pPr lvl="1"/>
            <a:r>
              <a:rPr lang="en-US" dirty="0"/>
              <a:t>Partial Responses</a:t>
            </a:r>
          </a:p>
          <a:p>
            <a:pPr lvl="1"/>
            <a:r>
              <a:rPr lang="en-US" dirty="0"/>
              <a:t>Caching &amp; </a:t>
            </a:r>
            <a:r>
              <a:rPr lang="en-US" dirty="0" err="1"/>
              <a:t>Etags</a:t>
            </a:r>
            <a:endParaRPr lang="en-US" dirty="0"/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Multi Tenancy</a:t>
            </a:r>
          </a:p>
          <a:p>
            <a:pPr lvl="1"/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7589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267"/>
            <a:ext cx="8229600" cy="441959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>
                <a:latin typeface="+mn-lt"/>
                <a:cs typeface="Courier New"/>
              </a:rPr>
              <a:t>Format Specification + Parsing Rules</a:t>
            </a:r>
          </a:p>
          <a:p>
            <a:r>
              <a:rPr lang="en-US" sz="4000" dirty="0" smtClean="0">
                <a:latin typeface="+mn-lt"/>
                <a:cs typeface="Courier New"/>
              </a:rPr>
              <a:t>Request: </a:t>
            </a:r>
            <a:r>
              <a:rPr lang="en-US" sz="4000" dirty="0" smtClean="0">
                <a:latin typeface="Courier New"/>
                <a:cs typeface="Courier New"/>
              </a:rPr>
              <a:t>Accept</a:t>
            </a:r>
            <a:r>
              <a:rPr lang="en-US" sz="4000" dirty="0" smtClean="0">
                <a:latin typeface="+mn-lt"/>
                <a:cs typeface="Courier New"/>
              </a:rPr>
              <a:t> header</a:t>
            </a:r>
          </a:p>
          <a:p>
            <a:r>
              <a:rPr lang="en-US" sz="4000" dirty="0" smtClean="0">
                <a:latin typeface="+mn-lt"/>
                <a:cs typeface="Courier New"/>
              </a:rPr>
              <a:t>Response: </a:t>
            </a:r>
            <a:r>
              <a:rPr lang="en-US" sz="4000" dirty="0" smtClean="0">
                <a:latin typeface="Courier New"/>
                <a:cs typeface="Courier New"/>
              </a:rPr>
              <a:t>Content-Type</a:t>
            </a:r>
            <a:r>
              <a:rPr lang="en-US" sz="4000" dirty="0" smtClean="0">
                <a:latin typeface="+mn-lt"/>
                <a:cs typeface="Courier New"/>
              </a:rPr>
              <a:t> header</a:t>
            </a:r>
          </a:p>
          <a:p>
            <a:endParaRPr lang="en-US" sz="4000" dirty="0">
              <a:latin typeface="+mn-lt"/>
              <a:cs typeface="Courier New"/>
            </a:endParaRPr>
          </a:p>
          <a:p>
            <a:r>
              <a:rPr lang="en-US" sz="3500" dirty="0">
                <a:latin typeface="Courier New"/>
                <a:cs typeface="Courier New"/>
              </a:rPr>
              <a:t>a</a:t>
            </a:r>
            <a:r>
              <a:rPr lang="en-US" sz="3500" dirty="0" smtClean="0">
                <a:latin typeface="Courier New"/>
                <a:cs typeface="Courier New"/>
              </a:rPr>
              <a:t>pplication/</a:t>
            </a:r>
            <a:r>
              <a:rPr lang="en-US" sz="3500" dirty="0" err="1" smtClean="0">
                <a:latin typeface="Courier New"/>
                <a:cs typeface="Courier New"/>
              </a:rPr>
              <a:t>json</a:t>
            </a:r>
            <a:endParaRPr lang="en-US" sz="3500" dirty="0" smtClean="0">
              <a:latin typeface="Courier New"/>
              <a:cs typeface="Courier New"/>
            </a:endParaRPr>
          </a:p>
          <a:p>
            <a:r>
              <a:rPr lang="en-US" sz="3500" dirty="0">
                <a:latin typeface="Courier New"/>
                <a:cs typeface="Courier New"/>
              </a:rPr>
              <a:t>a</a:t>
            </a:r>
            <a:r>
              <a:rPr lang="en-US" sz="3500" dirty="0" smtClean="0">
                <a:latin typeface="Courier New"/>
                <a:cs typeface="Courier New"/>
              </a:rPr>
              <a:t>pplication/</a:t>
            </a:r>
            <a:r>
              <a:rPr lang="en-US" sz="3500" dirty="0" err="1" smtClean="0">
                <a:latin typeface="Courier New"/>
                <a:cs typeface="Courier New"/>
              </a:rPr>
              <a:t>foo+json</a:t>
            </a:r>
            <a:endParaRPr lang="en-US" sz="3500" dirty="0">
              <a:latin typeface="Courier New"/>
              <a:cs typeface="Courier New"/>
            </a:endParaRPr>
          </a:p>
          <a:p>
            <a:r>
              <a:rPr lang="en-US" sz="3500" dirty="0">
                <a:latin typeface="Courier New"/>
                <a:cs typeface="Courier New"/>
              </a:rPr>
              <a:t>a</a:t>
            </a:r>
            <a:r>
              <a:rPr lang="en-US" sz="3500" dirty="0" smtClean="0">
                <a:latin typeface="Courier New"/>
                <a:cs typeface="Courier New"/>
              </a:rPr>
              <a:t>pplication/</a:t>
            </a:r>
            <a:r>
              <a:rPr lang="en-US" sz="3500" dirty="0" err="1" smtClean="0">
                <a:latin typeface="Courier New"/>
                <a:cs typeface="Courier New"/>
              </a:rPr>
              <a:t>foo+json;application</a:t>
            </a:r>
            <a:endParaRPr lang="en-US" sz="3500" dirty="0" smtClean="0">
              <a:latin typeface="Courier New"/>
              <a:cs typeface="Courier New"/>
            </a:endParaRPr>
          </a:p>
          <a:p>
            <a:r>
              <a:rPr lang="en-US" sz="3500" dirty="0" smtClean="0">
                <a:latin typeface="Courier New"/>
                <a:cs typeface="Courier New"/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6344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Design Time!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7771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Base URL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724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558801"/>
            <a:ext cx="8229600" cy="4656666"/>
          </a:xfrm>
        </p:spPr>
        <p:txBody>
          <a:bodyPr>
            <a:normAutofit/>
          </a:bodyPr>
          <a:lstStyle/>
          <a:p>
            <a:r>
              <a:rPr lang="en-US" dirty="0" smtClean="0"/>
              <a:t>http(s)://</a:t>
            </a:r>
            <a:r>
              <a:rPr lang="en-US" dirty="0" err="1" smtClean="0"/>
              <a:t>api.foo.com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http://</a:t>
            </a:r>
            <a:r>
              <a:rPr lang="en-US" sz="3600" dirty="0" err="1" smtClean="0"/>
              <a:t>www.foo.com</a:t>
            </a:r>
            <a:r>
              <a:rPr lang="en-US" sz="3600" dirty="0" smtClean="0"/>
              <a:t>/</a:t>
            </a:r>
            <a:r>
              <a:rPr lang="en-US" sz="3600" dirty="0" err="1" smtClean="0"/>
              <a:t>dev</a:t>
            </a:r>
            <a:r>
              <a:rPr lang="en-US" sz="3600" dirty="0" smtClean="0"/>
              <a:t>/service/</a:t>
            </a:r>
            <a:r>
              <a:rPr lang="en-US" sz="3600" dirty="0" err="1" smtClean="0"/>
              <a:t>api</a:t>
            </a:r>
            <a:r>
              <a:rPr lang="en-US" sz="3600" dirty="0" smtClean="0"/>
              <a:t>/rest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22224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1117601"/>
            <a:ext cx="8229600" cy="4809066"/>
          </a:xfrm>
        </p:spPr>
        <p:txBody>
          <a:bodyPr>
            <a:normAutofit/>
          </a:bodyPr>
          <a:lstStyle/>
          <a:p>
            <a:r>
              <a:rPr lang="en-US" dirty="0" smtClean="0"/>
              <a:t>http(s)://</a:t>
            </a:r>
            <a:r>
              <a:rPr lang="en-US" dirty="0" err="1" smtClean="0"/>
              <a:t>api.foo.com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Rest Client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221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2977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Courier New"/>
                <a:cs typeface="Courier New"/>
              </a:rPr>
              <a:t>https://api.stormpath.com/v1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Media-Type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800" dirty="0" smtClean="0">
                <a:latin typeface="Courier New"/>
                <a:cs typeface="Courier New"/>
              </a:rPr>
              <a:t>application/</a:t>
            </a:r>
            <a:r>
              <a:rPr lang="en-US" sz="2800" dirty="0" err="1" smtClean="0">
                <a:latin typeface="Courier New"/>
                <a:cs typeface="Courier New"/>
              </a:rPr>
              <a:t>foo+json;application&amp;v</a:t>
            </a:r>
            <a:r>
              <a:rPr lang="en-US" sz="2800" dirty="0" smtClean="0">
                <a:latin typeface="Courier New"/>
                <a:cs typeface="Courier New"/>
              </a:rPr>
              <a:t>=1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89237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Resource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7161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Content-Type: application/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time allows: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pplication/</a:t>
            </a:r>
            <a:r>
              <a:rPr lang="en-US" dirty="0" err="1" smtClean="0">
                <a:latin typeface="Courier New"/>
                <a:cs typeface="Courier New"/>
              </a:rPr>
              <a:t>foo+json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application/</a:t>
            </a:r>
            <a:r>
              <a:rPr lang="en-US" dirty="0" err="1" smtClean="0">
                <a:latin typeface="Courier New"/>
                <a:cs typeface="Courier New"/>
              </a:rPr>
              <a:t>foo+json;bar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baz&amp;v</a:t>
            </a:r>
            <a:r>
              <a:rPr lang="en-US" dirty="0" smtClean="0">
                <a:latin typeface="Courier New"/>
                <a:cs typeface="Courier New"/>
              </a:rPr>
              <a:t>=1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213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camelCase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‘JS’ in ‘JSON’ = JavaScript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myArray.forEach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Not </a:t>
            </a:r>
            <a:r>
              <a:rPr lang="en-US" dirty="0" err="1" smtClean="0">
                <a:latin typeface="Courier New"/>
                <a:cs typeface="Courier New"/>
              </a:rPr>
              <a:t>myArray.for_each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ccount.givenName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Not </a:t>
            </a:r>
            <a:r>
              <a:rPr lang="en-US" dirty="0" err="1" smtClean="0">
                <a:latin typeface="Courier New"/>
                <a:cs typeface="Courier New"/>
              </a:rPr>
              <a:t>account.given_name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Underscores for property/function names are unconventional for JS.  Stay consistent.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4322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Pragmatism over Ideology</a:t>
            </a:r>
          </a:p>
          <a:p>
            <a:r>
              <a:rPr lang="en-US" dirty="0" smtClean="0"/>
              <a:t>Adoption</a:t>
            </a:r>
          </a:p>
          <a:p>
            <a:r>
              <a:rPr lang="en-US" dirty="0" smtClean="0"/>
              <a:t>Scale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38567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1419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Date/Time/Timestamp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There’s already a standard.  Use it: ISO 8601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{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…,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“</a:t>
            </a:r>
            <a:r>
              <a:rPr lang="en-US" sz="2600" dirty="0" err="1" smtClean="0"/>
              <a:t>createdTimestamp</a:t>
            </a:r>
            <a:r>
              <a:rPr lang="en-US" sz="2600" dirty="0" smtClean="0"/>
              <a:t>”: “2012-07-10T18:02:24.343Z”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Use UTC!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6767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068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GET obvious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about POST?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Return the representation in the response when feasible.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override (?_body=false) for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5250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9035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header</a:t>
            </a:r>
          </a:p>
          <a:p>
            <a:endParaRPr lang="en-US" dirty="0"/>
          </a:p>
          <a:p>
            <a:r>
              <a:rPr lang="en-US" dirty="0" smtClean="0"/>
              <a:t>Header values comma delimited in order of preference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GET /applications/a1b2c3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Accept: application/</a:t>
            </a:r>
            <a:r>
              <a:rPr lang="en-US" sz="2800" dirty="0" err="1" smtClean="0">
                <a:latin typeface="Courier New"/>
                <a:cs typeface="Courier New"/>
              </a:rPr>
              <a:t>json</a:t>
            </a:r>
            <a:r>
              <a:rPr lang="en-US" sz="2800" dirty="0" smtClean="0">
                <a:latin typeface="Courier New"/>
                <a:cs typeface="Courier New"/>
              </a:rPr>
              <a:t>, text/plain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82268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/applications/a1b2c3.json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/applications/a1b2c3.csv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Conventionally overrides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>
                <a:latin typeface="+mn-lt"/>
                <a:cs typeface="Courier New"/>
              </a:rPr>
              <a:t> 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8787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Hypermedia is paramount!</a:t>
            </a:r>
          </a:p>
          <a:p>
            <a:endParaRPr lang="en-US" dirty="0" smtClean="0"/>
          </a:p>
          <a:p>
            <a:r>
              <a:rPr lang="en-US" b="1" dirty="0" smtClean="0"/>
              <a:t>Every accessible Resource has a canonical unique 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Replaces IDs (IDs exist, but are opaque).</a:t>
            </a:r>
          </a:p>
          <a:p>
            <a:r>
              <a:rPr lang="en-US" dirty="0" smtClean="0"/>
              <a:t>Critical for linking, as we’ll soon see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3036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w/ HREF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“https://</a:t>
            </a:r>
            <a:r>
              <a:rPr lang="en-US" sz="1800" dirty="0" err="1" smtClean="0">
                <a:latin typeface="Courier New"/>
                <a:cs typeface="Courier New"/>
              </a:rPr>
              <a:t>api.stormpath.com</a:t>
            </a:r>
            <a:r>
              <a:rPr lang="en-US" sz="1800" dirty="0" smtClean="0">
                <a:latin typeface="Courier New"/>
                <a:cs typeface="Courier New"/>
              </a:rPr>
              <a:t>/v1/accounts/x7y8z9”,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“</a:t>
            </a:r>
            <a:r>
              <a:rPr lang="en-US" sz="1800" dirty="0" err="1" smtClean="0">
                <a:latin typeface="Courier New"/>
                <a:cs typeface="Courier New"/>
              </a:rPr>
              <a:t>givenName</a:t>
            </a:r>
            <a:r>
              <a:rPr lang="en-US" sz="18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0477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References</a:t>
            </a:r>
            <a:br>
              <a:rPr lang="en-US" dirty="0" smtClean="0"/>
            </a:br>
            <a:r>
              <a:rPr lang="en-US" dirty="0" smtClean="0"/>
              <a:t>aka ‘Linking’</a:t>
            </a:r>
            <a:br>
              <a:rPr lang="en-US" dirty="0" smtClean="0"/>
            </a:br>
            <a:r>
              <a:rPr lang="en-US" dirty="0" smtClean="0"/>
              <a:t>(v1)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424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Hypermedia is paramount.  </a:t>
            </a:r>
          </a:p>
          <a:p>
            <a:r>
              <a:rPr lang="en-US" dirty="0" smtClean="0"/>
              <a:t>Linking is fundamental to scalability.</a:t>
            </a:r>
          </a:p>
          <a:p>
            <a:endParaRPr lang="en-US" dirty="0" smtClean="0"/>
          </a:p>
          <a:p>
            <a:r>
              <a:rPr lang="en-US" dirty="0" smtClean="0"/>
              <a:t>Tricky in JSON</a:t>
            </a:r>
          </a:p>
          <a:p>
            <a:r>
              <a:rPr lang="en-US" dirty="0" smtClean="0"/>
              <a:t>XML has it (</a:t>
            </a:r>
            <a:r>
              <a:rPr lang="en-US" dirty="0" err="1" smtClean="0"/>
              <a:t>XLink</a:t>
            </a:r>
            <a:r>
              <a:rPr lang="en-US" dirty="0" smtClean="0"/>
              <a:t>), JSON doesn’t</a:t>
            </a:r>
          </a:p>
          <a:p>
            <a:r>
              <a:rPr lang="en-US" dirty="0" smtClean="0"/>
              <a:t>How do we do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8039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Generality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Latency (Caching)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4644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Reference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“https://</a:t>
            </a:r>
            <a:r>
              <a:rPr lang="en-US" sz="1800" dirty="0" err="1" smtClean="0">
                <a:latin typeface="Courier New"/>
                <a:cs typeface="Courier New"/>
              </a:rPr>
              <a:t>api.stormpath.com</a:t>
            </a:r>
            <a:r>
              <a:rPr lang="en-US" sz="1800" dirty="0" smtClean="0">
                <a:latin typeface="Courier New"/>
                <a:cs typeface="Courier New"/>
              </a:rPr>
              <a:t>/v1/accounts/x7y8z9”,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“</a:t>
            </a:r>
            <a:r>
              <a:rPr lang="en-US" sz="1800" dirty="0" err="1" smtClean="0">
                <a:latin typeface="Courier New"/>
                <a:cs typeface="Courier New"/>
              </a:rPr>
              <a:t>givenName</a:t>
            </a:r>
            <a:r>
              <a:rPr lang="en-US" sz="18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“directory”: ????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79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Reference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600200"/>
            <a:ext cx="89069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“https://api.stormpath.com/v1/accounts/x7y8z9”,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“</a:t>
            </a:r>
            <a:r>
              <a:rPr lang="en-US" sz="1800" dirty="0" err="1" smtClean="0">
                <a:latin typeface="Courier New"/>
                <a:cs typeface="Courier New"/>
              </a:rPr>
              <a:t>givenName</a:t>
            </a:r>
            <a:r>
              <a:rPr lang="en-US" sz="18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“directory”: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“https://api.stormpath.com/v1/directories/g4h5i6”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53745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Reference (v1)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600200"/>
            <a:ext cx="89069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200 OK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</a:t>
            </a:r>
            <a:r>
              <a:rPr lang="en-US" sz="1700" dirty="0" err="1" smtClean="0">
                <a:latin typeface="Courier New"/>
                <a:cs typeface="Courier New"/>
              </a:rPr>
              <a:t>href</a:t>
            </a:r>
            <a:r>
              <a:rPr lang="en-US" sz="1700" dirty="0" smtClean="0">
                <a:latin typeface="Courier New"/>
                <a:cs typeface="Courier New"/>
              </a:rPr>
              <a:t>”: “https://api.stormpath.com/v1/accounts/x7y8z9”,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“</a:t>
            </a:r>
            <a:r>
              <a:rPr lang="en-US" sz="1700" dirty="0" err="1" smtClean="0">
                <a:latin typeface="Courier New"/>
                <a:cs typeface="Courier New"/>
              </a:rPr>
              <a:t>givenName</a:t>
            </a:r>
            <a:r>
              <a:rPr lang="en-US" sz="17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“groups”: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  “</a:t>
            </a:r>
            <a:r>
              <a:rPr lang="en-US" sz="1700" dirty="0" err="1" smtClean="0">
                <a:latin typeface="Courier New"/>
                <a:cs typeface="Courier New"/>
              </a:rPr>
              <a:t>href</a:t>
            </a:r>
            <a:r>
              <a:rPr lang="en-US" sz="1700" dirty="0" smtClean="0">
                <a:latin typeface="Courier New"/>
                <a:cs typeface="Courier New"/>
              </a:rPr>
              <a:t>”: “https://api.stormpath.com/v1/</a:t>
            </a:r>
            <a:r>
              <a:rPr lang="en-US" sz="1700" dirty="0">
                <a:latin typeface="Courier New"/>
                <a:cs typeface="Courier New"/>
              </a:rPr>
              <a:t>accounts/</a:t>
            </a:r>
            <a:r>
              <a:rPr lang="en-US" sz="1700" dirty="0" smtClean="0">
                <a:latin typeface="Courier New"/>
                <a:cs typeface="Courier New"/>
              </a:rPr>
              <a:t>x7y8z9/groups”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} 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454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v2</a:t>
            </a:r>
            <a:br>
              <a:rPr lang="en-US" dirty="0" smtClean="0"/>
            </a:br>
            <a:r>
              <a:rPr lang="en-US" dirty="0" smtClean="0"/>
              <a:t>(recommended)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9456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HREF (v2)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b="1" dirty="0" smtClean="0">
                <a:solidFill>
                  <a:srgbClr val="E5FAFF"/>
                </a:solidFill>
                <a:latin typeface="Courier New"/>
                <a:cs typeface="Courier New"/>
              </a:rPr>
              <a:t>“meta”: 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  “</a:t>
            </a:r>
            <a:r>
              <a:rPr lang="en-US" sz="1700" dirty="0" err="1" smtClean="0">
                <a:latin typeface="Courier New"/>
                <a:cs typeface="Courier New"/>
              </a:rPr>
              <a:t>href</a:t>
            </a:r>
            <a:r>
              <a:rPr lang="en-US" sz="1700" dirty="0" smtClean="0">
                <a:latin typeface="Courier New"/>
                <a:cs typeface="Courier New"/>
              </a:rPr>
              <a:t>”: “https://</a:t>
            </a:r>
            <a:r>
              <a:rPr lang="en-US" sz="1700" dirty="0" err="1" smtClean="0">
                <a:latin typeface="Courier New"/>
                <a:cs typeface="Courier New"/>
              </a:rPr>
              <a:t>api.stormpath.com</a:t>
            </a:r>
            <a:r>
              <a:rPr lang="en-US" sz="1700" dirty="0" smtClean="0">
                <a:latin typeface="Courier New"/>
                <a:cs typeface="Courier New"/>
              </a:rPr>
              <a:t>/v1/accounts/x7y8z9”,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b="1" dirty="0">
                <a:solidFill>
                  <a:srgbClr val="E5FAFF"/>
                </a:solidFill>
                <a:latin typeface="Courier New"/>
                <a:cs typeface="Courier New"/>
              </a:rPr>
              <a:t>“</a:t>
            </a:r>
            <a:r>
              <a:rPr lang="en-US" sz="1700" b="1" dirty="0" err="1">
                <a:solidFill>
                  <a:srgbClr val="E5FAFF"/>
                </a:solidFill>
                <a:latin typeface="Courier New"/>
                <a:cs typeface="Courier New"/>
              </a:rPr>
              <a:t>mediaType</a:t>
            </a:r>
            <a:r>
              <a:rPr lang="en-US" sz="1700" b="1" dirty="0">
                <a:solidFill>
                  <a:srgbClr val="E5FAFF"/>
                </a:solidFill>
                <a:latin typeface="Courier New"/>
                <a:cs typeface="Courier New"/>
              </a:rPr>
              <a:t>”: “application/</a:t>
            </a:r>
            <a:r>
              <a:rPr lang="en-US" sz="1700" b="1" dirty="0" err="1">
                <a:solidFill>
                  <a:srgbClr val="E5FAFF"/>
                </a:solidFill>
                <a:latin typeface="Courier New"/>
                <a:cs typeface="Courier New"/>
              </a:rPr>
              <a:t>ion+json;version</a:t>
            </a:r>
            <a:r>
              <a:rPr lang="en-US" sz="1700" b="1" dirty="0">
                <a:solidFill>
                  <a:srgbClr val="E5FAFF"/>
                </a:solidFill>
                <a:latin typeface="Courier New"/>
                <a:cs typeface="Courier New"/>
              </a:rPr>
              <a:t>=2&amp;schema=...</a:t>
            </a:r>
            <a:r>
              <a:rPr lang="en-US" sz="1700" b="1" dirty="0" smtClean="0">
                <a:solidFill>
                  <a:srgbClr val="E5FAFF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</a:t>
            </a:r>
            <a:r>
              <a:rPr lang="en-US" sz="1700" b="1" dirty="0" smtClean="0">
                <a:solidFill>
                  <a:srgbClr val="E5FAFF"/>
                </a:solidFill>
                <a:latin typeface="Courier New"/>
                <a:cs typeface="Courier New"/>
              </a:rPr>
              <a:t>}</a:t>
            </a:r>
            <a:r>
              <a:rPr lang="en-US" sz="17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</a:t>
            </a:r>
            <a:r>
              <a:rPr lang="en-US" sz="1700" dirty="0" err="1" smtClean="0">
                <a:latin typeface="Courier New"/>
                <a:cs typeface="Courier New"/>
              </a:rPr>
              <a:t>givenName</a:t>
            </a:r>
            <a:r>
              <a:rPr lang="en-US" sz="17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…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} 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94442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Reference (v2)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600200"/>
            <a:ext cx="890693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“meta”: { ... },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“</a:t>
            </a:r>
            <a:r>
              <a:rPr lang="en-US" sz="1800" dirty="0" err="1" smtClean="0">
                <a:latin typeface="Courier New"/>
                <a:cs typeface="Courier New"/>
              </a:rPr>
              <a:t>givenName</a:t>
            </a:r>
            <a:r>
              <a:rPr lang="en-US" sz="18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“directory”: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“meta”: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“</a:t>
            </a:r>
            <a:r>
              <a:rPr lang="en-US" sz="1800" b="1" dirty="0" err="1" smtClean="0">
                <a:latin typeface="Courier New"/>
                <a:cs typeface="Courier New"/>
              </a:rPr>
              <a:t>href</a:t>
            </a:r>
            <a:r>
              <a:rPr lang="en-US" sz="1800" b="1" dirty="0" smtClean="0">
                <a:latin typeface="Courier New"/>
                <a:cs typeface="Courier New"/>
              </a:rPr>
              <a:t>”: “https://api.stormpath.com/v1/directories/g4h5i6”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  “</a:t>
            </a:r>
            <a:r>
              <a:rPr lang="en-US" sz="1800" b="1" dirty="0" err="1" smtClean="0">
                <a:latin typeface="Courier New"/>
                <a:cs typeface="Courier New"/>
              </a:rPr>
              <a:t>mediaType</a:t>
            </a:r>
            <a:r>
              <a:rPr lang="en-US" sz="1800" b="1" dirty="0" smtClean="0">
                <a:latin typeface="Courier New"/>
                <a:cs typeface="Courier New"/>
              </a:rPr>
              <a:t>”: “application/</a:t>
            </a:r>
            <a:r>
              <a:rPr lang="en-US" sz="1800" b="1" dirty="0" err="1" smtClean="0">
                <a:latin typeface="Courier New"/>
                <a:cs typeface="Courier New"/>
              </a:rPr>
              <a:t>ion+json;version</a:t>
            </a:r>
            <a:r>
              <a:rPr lang="en-US" sz="1800" b="1" dirty="0" smtClean="0">
                <a:latin typeface="Courier New"/>
                <a:cs typeface="Courier New"/>
              </a:rPr>
              <a:t>=2&amp;schema=...”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3609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Reference (v2)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600200"/>
            <a:ext cx="890693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200 OK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“meta”: { ... },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</a:t>
            </a:r>
            <a:r>
              <a:rPr lang="en-US" sz="1700" dirty="0" err="1" smtClean="0">
                <a:latin typeface="Courier New"/>
                <a:cs typeface="Courier New"/>
              </a:rPr>
              <a:t>givenName</a:t>
            </a:r>
            <a:r>
              <a:rPr lang="en-US" sz="17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“groups”: 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  </a:t>
            </a:r>
            <a:r>
              <a:rPr lang="en-US" sz="1700" b="1" dirty="0" smtClean="0">
                <a:latin typeface="Courier New"/>
                <a:cs typeface="Courier New"/>
              </a:rPr>
              <a:t>“meta”: {</a:t>
            </a:r>
          </a:p>
          <a:p>
            <a:pPr marL="0" indent="0">
              <a:buNone/>
            </a:pPr>
            <a:r>
              <a:rPr lang="en-US" sz="1700" b="1" dirty="0" smtClean="0">
                <a:latin typeface="Courier New"/>
                <a:cs typeface="Courier New"/>
              </a:rPr>
              <a:t>      “</a:t>
            </a:r>
            <a:r>
              <a:rPr lang="en-US" sz="1700" b="1" dirty="0" err="1" smtClean="0">
                <a:latin typeface="Courier New"/>
                <a:cs typeface="Courier New"/>
              </a:rPr>
              <a:t>href</a:t>
            </a:r>
            <a:r>
              <a:rPr lang="en-US" sz="1700" b="1" dirty="0" smtClean="0">
                <a:latin typeface="Courier New"/>
                <a:cs typeface="Courier New"/>
              </a:rPr>
              <a:t>”: “https://api.stormpath.com/v1/</a:t>
            </a:r>
            <a:r>
              <a:rPr lang="en-US" sz="1700" b="1" dirty="0">
                <a:latin typeface="Courier New"/>
                <a:cs typeface="Courier New"/>
              </a:rPr>
              <a:t>accounts/</a:t>
            </a:r>
            <a:r>
              <a:rPr lang="en-US" sz="1700" b="1" dirty="0" smtClean="0">
                <a:latin typeface="Courier New"/>
                <a:cs typeface="Courier New"/>
              </a:rPr>
              <a:t>x7y8z9/groups”,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smtClean="0">
                <a:latin typeface="Courier New"/>
                <a:cs typeface="Courier New"/>
              </a:rPr>
              <a:t>     “</a:t>
            </a:r>
            <a:r>
              <a:rPr lang="en-US" sz="1700" b="1" dirty="0" err="1" smtClean="0">
                <a:latin typeface="Courier New"/>
                <a:cs typeface="Courier New"/>
              </a:rPr>
              <a:t>mediaType</a:t>
            </a:r>
            <a:r>
              <a:rPr lang="en-US" sz="1700" b="1" dirty="0" smtClean="0">
                <a:latin typeface="Courier New"/>
                <a:cs typeface="Courier New"/>
              </a:rPr>
              <a:t>”: “application/</a:t>
            </a:r>
            <a:r>
              <a:rPr lang="en-US" sz="1700" b="1" dirty="0" err="1" smtClean="0">
                <a:latin typeface="Courier New"/>
                <a:cs typeface="Courier New"/>
              </a:rPr>
              <a:t>ioncoll+json;version</a:t>
            </a:r>
            <a:r>
              <a:rPr lang="en-US" sz="1700" b="1" dirty="0" smtClean="0">
                <a:latin typeface="Courier New"/>
                <a:cs typeface="Courier New"/>
              </a:rPr>
              <a:t>=2&amp;schema=...”</a:t>
            </a:r>
          </a:p>
          <a:p>
            <a:pPr marL="0" indent="0">
              <a:buNone/>
            </a:pP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lang="en-US" sz="1700" b="1" dirty="0" smtClean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} 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8699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379998"/>
            <a:ext cx="8229600" cy="1853335"/>
          </a:xfrm>
        </p:spPr>
        <p:txBody>
          <a:bodyPr>
            <a:normAutofit/>
          </a:bodyPr>
          <a:lstStyle/>
          <a:p>
            <a:r>
              <a:rPr lang="en-US" dirty="0" smtClean="0"/>
              <a:t>Reference Expansion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(aka Entity Expansion, Link Expansion)</a:t>
            </a:r>
            <a:endParaRPr 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9777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Account and its Directory?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3821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933" y="177800"/>
            <a:ext cx="8906934" cy="594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GET /accounts/x7y8z9?expand=directory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“meta”: </a:t>
            </a:r>
            <a:r>
              <a:rPr lang="en-US" sz="1800" dirty="0" smtClean="0">
                <a:latin typeface="Courier New"/>
                <a:cs typeface="Courier New"/>
              </a:rPr>
              <a:t>{...},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“</a:t>
            </a:r>
            <a:r>
              <a:rPr lang="en-US" sz="1800" dirty="0" err="1" smtClean="0">
                <a:latin typeface="Courier New"/>
                <a:cs typeface="Courier New"/>
              </a:rPr>
              <a:t>givenName</a:t>
            </a:r>
            <a:r>
              <a:rPr lang="en-US" sz="18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“directory”: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>
                <a:latin typeface="Courier New"/>
                <a:cs typeface="Courier New"/>
              </a:rPr>
              <a:t>“meta”: </a:t>
            </a:r>
            <a:r>
              <a:rPr lang="en-US" sz="1800" dirty="0" smtClean="0">
                <a:latin typeface="Courier New"/>
                <a:cs typeface="Courier New"/>
              </a:rPr>
              <a:t>{ ... },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“name”: “Avengers”,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    “description”: “Hollywood’s hope for more $”,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“</a:t>
            </a:r>
            <a:r>
              <a:rPr lang="en-US" sz="1800" b="1" dirty="0" err="1" smtClean="0">
                <a:latin typeface="Courier New"/>
                <a:cs typeface="Courier New"/>
              </a:rPr>
              <a:t>creationDate</a:t>
            </a:r>
            <a:r>
              <a:rPr lang="en-US" sz="1800" b="1" dirty="0" smtClean="0">
                <a:latin typeface="Courier New"/>
                <a:cs typeface="Courier New"/>
              </a:rPr>
              <a:t>”: “2012-07-01T14:22:18.029Z”,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097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40085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Partial Representations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6523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Courier New"/>
                <a:cs typeface="Courier New"/>
              </a:rPr>
              <a:t>GET /accounts/x7y8z9?fields=</a:t>
            </a:r>
            <a:r>
              <a:rPr lang="en-US" sz="2800" dirty="0" err="1" smtClean="0">
                <a:latin typeface="Courier New"/>
                <a:cs typeface="Courier New"/>
              </a:rPr>
              <a:t>givenName,surname,directory</a:t>
            </a:r>
            <a:r>
              <a:rPr lang="en-US" sz="2800" dirty="0" smtClean="0">
                <a:latin typeface="Courier New"/>
                <a:cs typeface="Courier New"/>
              </a:rPr>
              <a:t>(name)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2773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4468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Collection Resource supports query </a:t>
            </a:r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Offset</a:t>
            </a:r>
          </a:p>
          <a:p>
            <a:r>
              <a:rPr lang="en-US" dirty="0" smtClean="0"/>
              <a:t>Limit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…/</a:t>
            </a:r>
            <a:r>
              <a:rPr lang="en-US" dirty="0" err="1" smtClean="0"/>
              <a:t>applications?offset</a:t>
            </a:r>
            <a:r>
              <a:rPr lang="en-US" dirty="0" smtClean="0"/>
              <a:t>=50&amp;limit=25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944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933" y="177800"/>
            <a:ext cx="8906934" cy="5948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GET /accounts/x7y8z9/groups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“meta”: { ... 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“offset”: 0,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“limit”: 25,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“first”: { “meta”:{“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“…/accounts/x7y8z9/</a:t>
            </a:r>
            <a:r>
              <a:rPr lang="en-US" sz="1800" dirty="0" err="1" smtClean="0">
                <a:latin typeface="Courier New"/>
                <a:cs typeface="Courier New"/>
              </a:rPr>
              <a:t>groups?offset</a:t>
            </a:r>
            <a:r>
              <a:rPr lang="en-US" sz="1800" dirty="0" smtClean="0">
                <a:latin typeface="Courier New"/>
                <a:cs typeface="Courier New"/>
              </a:rPr>
              <a:t>=0”}},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“previous”: null,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“next”: { “meta”:{“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“…/accounts/x7y8z9/</a:t>
            </a:r>
            <a:r>
              <a:rPr lang="en-US" sz="1800" dirty="0" err="1" smtClean="0">
                <a:latin typeface="Courier New"/>
                <a:cs typeface="Courier New"/>
              </a:rPr>
              <a:t>groups?offset</a:t>
            </a:r>
            <a:r>
              <a:rPr lang="en-US" sz="1800" dirty="0" smtClean="0">
                <a:latin typeface="Courier New"/>
                <a:cs typeface="Courier New"/>
              </a:rPr>
              <a:t>=25”}},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“last”: { “meta”:{“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“…”}},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“items”: [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“meta”: { 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“…”, ...}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</a:t>
            </a:r>
            <a:r>
              <a:rPr lang="en-US" sz="1800" dirty="0">
                <a:latin typeface="Courier New"/>
                <a:cs typeface="Courier New"/>
              </a:rPr>
              <a:t>“meta”: { “</a:t>
            </a:r>
            <a:r>
              <a:rPr lang="en-US" sz="1800" dirty="0" err="1">
                <a:latin typeface="Courier New"/>
                <a:cs typeface="Courier New"/>
              </a:rPr>
              <a:t>href</a:t>
            </a:r>
            <a:r>
              <a:rPr lang="en-US" sz="1800" dirty="0">
                <a:latin typeface="Courier New"/>
                <a:cs typeface="Courier New"/>
              </a:rPr>
              <a:t>”: “…”, ...}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…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8696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3369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to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can have many accounts</a:t>
            </a:r>
          </a:p>
          <a:p>
            <a:r>
              <a:rPr lang="en-US" dirty="0" smtClean="0"/>
              <a:t>An account can be in many groups</a:t>
            </a:r>
            <a:endParaRPr lang="en-US" dirty="0"/>
          </a:p>
          <a:p>
            <a:r>
              <a:rPr lang="en-US" dirty="0" smtClean="0"/>
              <a:t>Each mapping is a resource: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GroupMembership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226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933" y="177800"/>
            <a:ext cx="8906934" cy="594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GET /</a:t>
            </a:r>
            <a:r>
              <a:rPr lang="en-US" sz="2800" dirty="0" err="1" smtClean="0">
                <a:latin typeface="Courier New"/>
                <a:cs typeface="Courier New"/>
              </a:rPr>
              <a:t>groupMemberships</a:t>
            </a:r>
            <a:r>
              <a:rPr lang="en-US" sz="2800" dirty="0" smtClean="0">
                <a:latin typeface="Courier New"/>
                <a:cs typeface="Courier New"/>
              </a:rPr>
              <a:t>/23lk3j2j3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200 OK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“meta”:{“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“…/</a:t>
            </a:r>
            <a:r>
              <a:rPr lang="en-US" sz="1800" dirty="0" err="1" smtClean="0">
                <a:latin typeface="Courier New"/>
                <a:cs typeface="Courier New"/>
              </a:rPr>
              <a:t>groupMemberships</a:t>
            </a:r>
            <a:r>
              <a:rPr lang="en-US" sz="1800" dirty="0" smtClean="0">
                <a:latin typeface="Courier New"/>
                <a:cs typeface="Courier New"/>
              </a:rPr>
              <a:t>/23lk3j2j3”},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“account”: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“meta”:{“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“…”}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“group”: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“meta”{“</a:t>
            </a:r>
            <a:r>
              <a:rPr lang="en-US" sz="1800" dirty="0" err="1" smtClean="0">
                <a:latin typeface="Courier New"/>
                <a:cs typeface="Courier New"/>
              </a:rPr>
              <a:t>href</a:t>
            </a:r>
            <a:r>
              <a:rPr lang="en-US" sz="1800" dirty="0" smtClean="0">
                <a:latin typeface="Courier New"/>
                <a:cs typeface="Courier New"/>
              </a:rPr>
              <a:t>”: “…”}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},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5998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321734"/>
            <a:ext cx="8906934" cy="5804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GET /accounts/x7y8z9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200 OK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“meta”:{“</a:t>
            </a:r>
            <a:r>
              <a:rPr lang="en-US" sz="1700" dirty="0" err="1" smtClean="0">
                <a:latin typeface="Courier New"/>
                <a:cs typeface="Courier New"/>
              </a:rPr>
              <a:t>href</a:t>
            </a:r>
            <a:r>
              <a:rPr lang="en-US" sz="1700" dirty="0" smtClean="0">
                <a:latin typeface="Courier New"/>
                <a:cs typeface="Courier New"/>
              </a:rPr>
              <a:t>”: “…/accounts/x7y8z9”},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“</a:t>
            </a:r>
            <a:r>
              <a:rPr lang="en-US" sz="1700" dirty="0" err="1" smtClean="0">
                <a:latin typeface="Courier New"/>
                <a:cs typeface="Courier New"/>
              </a:rPr>
              <a:t>givenName</a:t>
            </a:r>
            <a:r>
              <a:rPr lang="en-US" sz="1700" dirty="0" smtClean="0">
                <a:latin typeface="Courier New"/>
                <a:cs typeface="Courier New"/>
              </a:rPr>
              <a:t>”: “Tony”,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“surname”: “Stark”,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…,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“groups”</a:t>
            </a:r>
            <a:r>
              <a:rPr lang="en-US" sz="1700" dirty="0">
                <a:latin typeface="Courier New"/>
                <a:cs typeface="Courier New"/>
              </a:rPr>
              <a:t>: 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dirty="0" smtClean="0">
                <a:latin typeface="Courier New"/>
                <a:cs typeface="Courier New"/>
              </a:rPr>
              <a:t>“meta”:{“</a:t>
            </a:r>
            <a:r>
              <a:rPr lang="en-US" sz="1700" dirty="0" err="1">
                <a:latin typeface="Courier New"/>
                <a:cs typeface="Courier New"/>
              </a:rPr>
              <a:t>href</a:t>
            </a:r>
            <a:r>
              <a:rPr lang="en-US" sz="1700" dirty="0">
                <a:latin typeface="Courier New"/>
                <a:cs typeface="Courier New"/>
              </a:rPr>
              <a:t>”: </a:t>
            </a:r>
            <a:r>
              <a:rPr lang="en-US" sz="1700" dirty="0" smtClean="0">
                <a:latin typeface="Courier New"/>
                <a:cs typeface="Courier New"/>
              </a:rPr>
              <a:t>“</a:t>
            </a:r>
            <a:r>
              <a:rPr lang="en-US" sz="1700" dirty="0">
                <a:latin typeface="Courier New"/>
                <a:cs typeface="Courier New"/>
              </a:rPr>
              <a:t>…/accounts/</a:t>
            </a:r>
            <a:r>
              <a:rPr lang="en-US" sz="1700" dirty="0" smtClean="0">
                <a:latin typeface="Courier New"/>
                <a:cs typeface="Courier New"/>
              </a:rPr>
              <a:t>x7y8z9/groups”}</a:t>
            </a:r>
            <a:endParaRPr lang="en-US" sz="1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smtClean="0">
                <a:latin typeface="Courier New"/>
                <a:cs typeface="Courier New"/>
              </a:rPr>
              <a:t>},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</a:t>
            </a:r>
            <a:r>
              <a:rPr lang="en-US" sz="1700" dirty="0" err="1" smtClean="0">
                <a:latin typeface="Courier New"/>
                <a:cs typeface="Courier New"/>
              </a:rPr>
              <a:t>groupMemberships</a:t>
            </a:r>
            <a:r>
              <a:rPr lang="en-US" sz="1700" dirty="0" smtClean="0">
                <a:latin typeface="Courier New"/>
                <a:cs typeface="Courier New"/>
              </a:rPr>
              <a:t>”: {</a:t>
            </a:r>
          </a:p>
          <a:p>
            <a:pPr marL="0" indent="0">
              <a:buNone/>
            </a:pP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smtClean="0">
                <a:latin typeface="Courier New"/>
                <a:cs typeface="Courier New"/>
              </a:rPr>
              <a:t> “meta”:{“</a:t>
            </a:r>
            <a:r>
              <a:rPr lang="en-US" sz="1700" dirty="0" err="1" smtClean="0">
                <a:latin typeface="Courier New"/>
                <a:cs typeface="Courier New"/>
              </a:rPr>
              <a:t>href</a:t>
            </a:r>
            <a:r>
              <a:rPr lang="en-US" sz="1700" dirty="0" smtClean="0">
                <a:latin typeface="Courier New"/>
                <a:cs typeface="Courier New"/>
              </a:rPr>
              <a:t>”: “…/</a:t>
            </a:r>
            <a:r>
              <a:rPr lang="en-US" sz="1700" dirty="0" err="1" smtClean="0">
                <a:latin typeface="Courier New"/>
                <a:cs typeface="Courier New"/>
              </a:rPr>
              <a:t>groupMemberships?accountId</a:t>
            </a:r>
            <a:r>
              <a:rPr lang="en-US" sz="1700" dirty="0" smtClean="0">
                <a:latin typeface="Courier New"/>
                <a:cs typeface="Courier New"/>
              </a:rPr>
              <a:t>=x7y8z9”}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urier New"/>
                <a:cs typeface="Courier New"/>
              </a:rPr>
              <a:t>} 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31188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1006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</a:t>
            </a:r>
            <a:r>
              <a:rPr lang="en-US" sz="2200" dirty="0" smtClean="0"/>
              <a:t>ypermedia</a:t>
            </a:r>
          </a:p>
          <a:p>
            <a:r>
              <a:rPr lang="en-US" b="1" dirty="0" smtClean="0"/>
              <a:t>A</a:t>
            </a:r>
            <a:r>
              <a:rPr lang="en-US" sz="2200" dirty="0" smtClean="0"/>
              <a:t>s</a:t>
            </a:r>
          </a:p>
          <a:p>
            <a:r>
              <a:rPr lang="en-US" b="1" dirty="0" smtClean="0"/>
              <a:t>T</a:t>
            </a:r>
            <a:r>
              <a:rPr lang="en-US" sz="2200" dirty="0" smtClean="0"/>
              <a:t>he</a:t>
            </a:r>
          </a:p>
          <a:p>
            <a:r>
              <a:rPr lang="en-US" b="1" dirty="0" smtClean="0"/>
              <a:t>E</a:t>
            </a:r>
            <a:r>
              <a:rPr lang="en-US" sz="2200" dirty="0" smtClean="0"/>
              <a:t>ngine</a:t>
            </a:r>
          </a:p>
          <a:p>
            <a:r>
              <a:rPr lang="en-US" b="1" dirty="0" smtClean="0"/>
              <a:t>O</a:t>
            </a:r>
            <a:r>
              <a:rPr lang="en-US" sz="2200" dirty="0" smtClean="0"/>
              <a:t>f</a:t>
            </a:r>
          </a:p>
          <a:p>
            <a:r>
              <a:rPr lang="en-US" b="1" dirty="0" smtClean="0"/>
              <a:t>A</a:t>
            </a:r>
            <a:r>
              <a:rPr lang="en-US" sz="2200" dirty="0" smtClean="0"/>
              <a:t>pplication</a:t>
            </a:r>
          </a:p>
          <a:p>
            <a:r>
              <a:rPr lang="en-US" b="1" dirty="0" smtClean="0"/>
              <a:t>S</a:t>
            </a:r>
            <a:r>
              <a:rPr lang="en-US" sz="2200" dirty="0" smtClean="0"/>
              <a:t>tate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Further restriction on REST architectures.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462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descriptive as possible</a:t>
            </a:r>
          </a:p>
          <a:p>
            <a:r>
              <a:rPr lang="en-US" dirty="0" smtClean="0"/>
              <a:t>As much information as possible</a:t>
            </a:r>
          </a:p>
          <a:p>
            <a:r>
              <a:rPr lang="en-US" dirty="0" smtClean="0"/>
              <a:t>Developers are your customers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428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321734"/>
            <a:ext cx="8906934" cy="58044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POST /directories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409 Conflict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smtClean="0">
                <a:latin typeface="Courier New"/>
                <a:cs typeface="Courier New"/>
              </a:rPr>
              <a:t> “status”: 409,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  “code”: 40924,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smtClean="0">
                <a:latin typeface="Courier New"/>
                <a:cs typeface="Courier New"/>
              </a:rPr>
              <a:t> “property”: “name”,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smtClean="0">
                <a:latin typeface="Courier New"/>
                <a:cs typeface="Courier New"/>
              </a:rPr>
              <a:t> “message”: “A Directory named ‘Avengers’ already exists.”,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smtClean="0">
                <a:latin typeface="Courier New"/>
                <a:cs typeface="Courier New"/>
              </a:rPr>
              <a:t> “</a:t>
            </a:r>
            <a:r>
              <a:rPr lang="en-US" sz="2600" dirty="0" err="1" smtClean="0">
                <a:latin typeface="Courier New"/>
                <a:cs typeface="Courier New"/>
              </a:rPr>
              <a:t>developerMessage</a:t>
            </a:r>
            <a:r>
              <a:rPr lang="en-US" sz="2600" dirty="0" smtClean="0">
                <a:latin typeface="Courier New"/>
                <a:cs typeface="Courier New"/>
              </a:rPr>
              <a:t>”: “A directory named ‘Avengers’ already exists.  If you have a stale local cache, please expire it now.”,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smtClean="0">
                <a:latin typeface="Courier New"/>
                <a:cs typeface="Courier New"/>
              </a:rPr>
              <a:t> “</a:t>
            </a:r>
            <a:r>
              <a:rPr lang="en-US" sz="2600" dirty="0" err="1" smtClean="0">
                <a:latin typeface="Courier New"/>
                <a:cs typeface="Courier New"/>
              </a:rPr>
              <a:t>moreInfo</a:t>
            </a:r>
            <a:r>
              <a:rPr lang="en-US" sz="2600" dirty="0" smtClean="0">
                <a:latin typeface="Courier New"/>
                <a:cs typeface="Courier New"/>
              </a:rPr>
              <a:t>”: “https://</a:t>
            </a:r>
            <a:r>
              <a:rPr lang="en-US" sz="2600" dirty="0" err="1" smtClean="0">
                <a:latin typeface="Courier New"/>
                <a:cs typeface="Courier New"/>
              </a:rPr>
              <a:t>www.stormpath.com</a:t>
            </a:r>
            <a:r>
              <a:rPr lang="en-US" sz="2600" dirty="0" smtClean="0">
                <a:latin typeface="Courier New"/>
                <a:cs typeface="Courier New"/>
              </a:rPr>
              <a:t>/docs/</a:t>
            </a:r>
            <a:r>
              <a:rPr lang="en-US" sz="2600" dirty="0" err="1" smtClean="0">
                <a:latin typeface="Courier New"/>
                <a:cs typeface="Courier New"/>
              </a:rPr>
              <a:t>api</a:t>
            </a:r>
            <a:r>
              <a:rPr lang="en-US" sz="2600" dirty="0" smtClean="0">
                <a:latin typeface="Courier New"/>
                <a:cs typeface="Courier New"/>
              </a:rPr>
              <a:t>/errors/40924”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 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2292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1429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Avoid sessions when possible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Authenticate every request if necessary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Stateless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Authorize based on resource content, NOT URL!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Use Existing Protocol: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Oauth</a:t>
            </a:r>
            <a:r>
              <a:rPr lang="en-US" dirty="0" smtClean="0"/>
              <a:t> 1.0a, Oauth2, Basic over SSL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 Authentication Scheme: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Only if you provide client code / SDK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Only if you really, </a:t>
            </a:r>
            <a:r>
              <a:rPr lang="en-US" i="1" dirty="0" smtClean="0"/>
              <a:t>really</a:t>
            </a:r>
            <a:r>
              <a:rPr lang="en-US" dirty="0" smtClean="0"/>
              <a:t> know what you’re doing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Use API Keys instead of Username/</a:t>
            </a: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3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518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401 </a:t>
            </a:r>
            <a:r>
              <a:rPr lang="en-US" dirty="0" err="1" smtClean="0"/>
              <a:t>vs</a:t>
            </a:r>
            <a:r>
              <a:rPr lang="en-US" dirty="0" smtClean="0"/>
              <a:t> 403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401 “Unauthorized” </a:t>
            </a:r>
            <a:r>
              <a:rPr lang="en-US" i="1" dirty="0" smtClean="0"/>
              <a:t>really</a:t>
            </a:r>
            <a:r>
              <a:rPr lang="en-US" dirty="0" smtClean="0"/>
              <a:t> means Unauthenticated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“You need valid credentials for me to respond to this request”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403 “Forbidden” </a:t>
            </a:r>
            <a:r>
              <a:rPr lang="en-US" i="1" dirty="0" smtClean="0"/>
              <a:t>really</a:t>
            </a:r>
            <a:r>
              <a:rPr lang="en-US" dirty="0" smtClean="0"/>
              <a:t> means Unauthorized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“I understood your credentials, but so sorry, you’re not allowed!”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810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Authentication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ourier New"/>
              </a:rPr>
              <a:t>Server response to issue challenge:</a:t>
            </a:r>
            <a:br>
              <a:rPr lang="en-US" dirty="0" smtClean="0">
                <a:latin typeface="+mn-lt"/>
                <a:cs typeface="Courier New"/>
              </a:rPr>
            </a:br>
            <a:endParaRPr lang="en-US" dirty="0" smtClean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WWW-Authenticate</a:t>
            </a:r>
            <a:r>
              <a:rPr lang="en-US" dirty="0" smtClean="0"/>
              <a:t>: </a:t>
            </a:r>
            <a:r>
              <a:rPr lang="en-US" i="1" dirty="0" smtClean="0"/>
              <a:t>&lt;scheme name&gt; </a:t>
            </a:r>
            <a:r>
              <a:rPr lang="en-US" dirty="0" smtClean="0">
                <a:latin typeface="Courier New"/>
                <a:cs typeface="Courier New"/>
              </a:rPr>
              <a:t>realm=“</a:t>
            </a:r>
            <a:r>
              <a:rPr lang="en-US" dirty="0" smtClean="0"/>
              <a:t>Application Name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Client request to submit credentials:</a:t>
            </a:r>
            <a:br>
              <a:rPr lang="en-US" dirty="0" smtClean="0">
                <a:latin typeface="+mn-lt"/>
                <a:cs typeface="Courier New"/>
              </a:rPr>
            </a:b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Authorization</a:t>
            </a:r>
            <a:r>
              <a:rPr lang="en-US" dirty="0" smtClean="0"/>
              <a:t>: </a:t>
            </a:r>
            <a:r>
              <a:rPr lang="en-US" sz="2800" i="1" dirty="0" smtClean="0"/>
              <a:t>&lt;scheme name&gt; &lt;data&gt;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5835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Password Reset</a:t>
            </a:r>
          </a:p>
          <a:p>
            <a:r>
              <a:rPr lang="en-US" dirty="0" smtClean="0"/>
              <a:t>Independence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Limited Exposure</a:t>
            </a:r>
          </a:p>
          <a:p>
            <a:r>
              <a:rPr lang="en-US" dirty="0" smtClean="0"/>
              <a:t>Traceability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48387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643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should be opaque</a:t>
            </a:r>
          </a:p>
          <a:p>
            <a:r>
              <a:rPr lang="en-US" dirty="0" smtClean="0"/>
              <a:t>Should be globally unique</a:t>
            </a:r>
          </a:p>
          <a:p>
            <a:r>
              <a:rPr lang="en-US" dirty="0" smtClean="0"/>
              <a:t>Avoid sequential numbers (contention, </a:t>
            </a:r>
            <a:r>
              <a:rPr lang="en-US" dirty="0" err="1" smtClean="0"/>
              <a:t>fusking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candidates: UUIDs, ‘Url64’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7674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HTTP Method Overrides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0101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10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REST Is Easy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2223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/>
                <a:cs typeface="Courier New"/>
              </a:rPr>
              <a:t>POST /accounts/x7y8z9?_method=DELETE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3343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Caching &amp; </a:t>
            </a:r>
            <a:br>
              <a:rPr lang="en-US" dirty="0" smtClean="0"/>
            </a:br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8877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1592597"/>
            <a:ext cx="8229600" cy="380913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  <a:cs typeface="Courier New"/>
              </a:rPr>
              <a:t>Server (initial response): 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ETag</a:t>
            </a:r>
            <a:r>
              <a:rPr lang="en-US" sz="2400" dirty="0" smtClean="0">
                <a:latin typeface="Courier New"/>
                <a:cs typeface="Courier New"/>
              </a:rPr>
              <a:t>: "686897696a7c876b7e”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/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+mn-lt"/>
                <a:cs typeface="Courier New"/>
              </a:rPr>
              <a:t>Client (later request):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If-None-Match: </a:t>
            </a:r>
            <a:r>
              <a:rPr lang="en-US" sz="2400" dirty="0">
                <a:latin typeface="Courier New"/>
                <a:cs typeface="Courier New"/>
              </a:rPr>
              <a:t>"686897696a7c876b7e</a:t>
            </a:r>
            <a:r>
              <a:rPr lang="en-US" sz="2400" dirty="0" smtClean="0">
                <a:latin typeface="Courier New"/>
                <a:cs typeface="Courier New"/>
              </a:rPr>
              <a:t>”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+mn-lt"/>
                <a:cs typeface="Courier New"/>
              </a:rPr>
              <a:t>Server (later response):</a:t>
            </a:r>
            <a:r>
              <a:rPr lang="en-US" sz="2400" dirty="0">
                <a:latin typeface="+mn-lt"/>
                <a:cs typeface="Courier New"/>
              </a:rPr>
              <a:t/>
            </a:r>
            <a:br>
              <a:rPr lang="en-US" sz="2400" dirty="0">
                <a:latin typeface="+mn-lt"/>
                <a:cs typeface="Courier New"/>
              </a:rPr>
            </a:br>
            <a:r>
              <a:rPr lang="en-US" sz="2400" dirty="0" smtClean="0">
                <a:latin typeface="+mn-lt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304 Not Modified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4647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6" y="2854132"/>
            <a:ext cx="8229600" cy="1085466"/>
          </a:xfrm>
        </p:spPr>
        <p:txBody>
          <a:bodyPr>
            <a:norm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350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HTTP Redirects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abstraction layer / endpoints when migrating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well defined custom Media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4601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318" y="253816"/>
            <a:ext cx="210284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</a:t>
            </a:r>
            <a:r>
              <a:rPr lang="en-US" sz="4900" b="1" dirty="0" smtClean="0"/>
              <a:t>.com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1063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Free</a:t>
            </a:r>
            <a:r>
              <a:rPr lang="en-US" sz="3600" dirty="0" smtClean="0"/>
              <a:t> for developers</a:t>
            </a:r>
          </a:p>
          <a:p>
            <a:r>
              <a:rPr lang="en-US" sz="3600" dirty="0" smtClean="0"/>
              <a:t>Eliminate months of development</a:t>
            </a:r>
          </a:p>
          <a:p>
            <a:r>
              <a:rPr lang="en-US" sz="3600" dirty="0" smtClean="0"/>
              <a:t>Automatic security best practices</a:t>
            </a:r>
          </a:p>
        </p:txBody>
      </p:sp>
      <p:pic>
        <p:nvPicPr>
          <p:cNvPr id="4" name="Picture 3" descr="white logo blue icon cop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8"/>
          <a:stretch/>
        </p:blipFill>
        <p:spPr>
          <a:xfrm>
            <a:off x="1511361" y="383726"/>
            <a:ext cx="4205812" cy="888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46149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Sign Up </a:t>
            </a:r>
            <a:r>
              <a:rPr lang="en-US" sz="3600" b="1" dirty="0" smtClean="0"/>
              <a:t>Now</a:t>
            </a:r>
            <a:r>
              <a:rPr lang="en-US" sz="3600" dirty="0" smtClean="0"/>
              <a:t>: </a:t>
            </a:r>
            <a:r>
              <a:rPr lang="en-US" sz="3600" dirty="0" err="1" smtClean="0">
                <a:hlinkClick r:id="rId3"/>
              </a:rPr>
              <a:t>Stormpath.com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2421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1084"/>
            <a:ext cx="8229600" cy="1634520"/>
          </a:xfrm>
        </p:spPr>
        <p:txBody>
          <a:bodyPr>
            <a:normAutofit/>
          </a:bodyPr>
          <a:lstStyle/>
          <a:p>
            <a:r>
              <a:rPr lang="en-US" dirty="0" smtClean="0"/>
              <a:t>REST Is *&amp;@#$! Hard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(for providers)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16961" y="6244709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Learn more at </a:t>
            </a:r>
            <a:r>
              <a:rPr lang="en-US" sz="2400" u="sng" dirty="0" err="1" smtClean="0">
                <a:hlinkClick r:id="rId2"/>
              </a:rPr>
              <a:t>Stormpath.com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7335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2883</TotalTime>
  <Words>2384</Words>
  <Application>Microsoft Macintosh PowerPoint</Application>
  <PresentationFormat>On-screen Show (4:3)</PresentationFormat>
  <Paragraphs>587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 Black </vt:lpstr>
      <vt:lpstr>Beautiful REST + JSON APIs</vt:lpstr>
      <vt:lpstr> .com</vt:lpstr>
      <vt:lpstr>Outline</vt:lpstr>
      <vt:lpstr>APIs</vt:lpstr>
      <vt:lpstr>Why REST?</vt:lpstr>
      <vt:lpstr>Why JSON? </vt:lpstr>
      <vt:lpstr>HATEOAS</vt:lpstr>
      <vt:lpstr>REST Is Easy</vt:lpstr>
      <vt:lpstr>REST Is *&amp;@#$! Hard  (for providers)</vt:lpstr>
      <vt:lpstr>REST can be easy  (if you follow some guidelines)</vt:lpstr>
      <vt:lpstr>Example Domain: Stormpath</vt:lpstr>
      <vt:lpstr>Fundamentals</vt:lpstr>
      <vt:lpstr>Resources</vt:lpstr>
      <vt:lpstr>What If?</vt:lpstr>
      <vt:lpstr>What If?</vt:lpstr>
      <vt:lpstr>Keep It Simple</vt:lpstr>
      <vt:lpstr>The Answer</vt:lpstr>
      <vt:lpstr>Collection Resource</vt:lpstr>
      <vt:lpstr>Instance Resource</vt:lpstr>
      <vt:lpstr>Behavior</vt:lpstr>
      <vt:lpstr>Behavior</vt:lpstr>
      <vt:lpstr>Behavior</vt:lpstr>
      <vt:lpstr>Behavior</vt:lpstr>
      <vt:lpstr>PUT for Create</vt:lpstr>
      <vt:lpstr>PUT for Update</vt:lpstr>
      <vt:lpstr>PUT</vt:lpstr>
      <vt:lpstr>POST as Create</vt:lpstr>
      <vt:lpstr>POST as Update</vt:lpstr>
      <vt:lpstr>POST</vt:lpstr>
      <vt:lpstr>Media Types</vt:lpstr>
      <vt:lpstr>Design Time!</vt:lpstr>
      <vt:lpstr>Base URL</vt:lpstr>
      <vt:lpstr>http(s)://api.foo.com  vs  http://www.foo.com/dev/service/api/rest</vt:lpstr>
      <vt:lpstr>http(s)://api.foo.com  Rest Client vs  Browser</vt:lpstr>
      <vt:lpstr>Versioning</vt:lpstr>
      <vt:lpstr>PowerPoint Presentation</vt:lpstr>
      <vt:lpstr>Resource Format</vt:lpstr>
      <vt:lpstr>Media Type</vt:lpstr>
      <vt:lpstr>camelCase</vt:lpstr>
      <vt:lpstr>Date/Time/Timestamp</vt:lpstr>
      <vt:lpstr>Response Body</vt:lpstr>
      <vt:lpstr>PowerPoint Presentation</vt:lpstr>
      <vt:lpstr>Content Negotiation</vt:lpstr>
      <vt:lpstr>Header</vt:lpstr>
      <vt:lpstr>Resource Extension</vt:lpstr>
      <vt:lpstr>HREF</vt:lpstr>
      <vt:lpstr>Instance w/ HREF (v1)</vt:lpstr>
      <vt:lpstr>Resource References aka ‘Linking’ (v1)</vt:lpstr>
      <vt:lpstr>PowerPoint Presentation</vt:lpstr>
      <vt:lpstr>Instance Reference (v1)</vt:lpstr>
      <vt:lpstr>Instance Reference (v1)</vt:lpstr>
      <vt:lpstr>Collection Reference (v1)</vt:lpstr>
      <vt:lpstr>Linking v2 (recommended)</vt:lpstr>
      <vt:lpstr>Instance HREF (v2)</vt:lpstr>
      <vt:lpstr>Instance Reference (v2)</vt:lpstr>
      <vt:lpstr>Collection Reference (v2)</vt:lpstr>
      <vt:lpstr>Reference Expansion  (aka Entity Expansion, Link Expansion)</vt:lpstr>
      <vt:lpstr>Account and its Directory?</vt:lpstr>
      <vt:lpstr>PowerPoint Presentation</vt:lpstr>
      <vt:lpstr>Partial Representations</vt:lpstr>
      <vt:lpstr>GET /accounts/x7y8z9?fields=givenName,surname,directory(name)</vt:lpstr>
      <vt:lpstr>Pagination</vt:lpstr>
      <vt:lpstr>PowerPoint Presentation</vt:lpstr>
      <vt:lpstr>PowerPoint Presentation</vt:lpstr>
      <vt:lpstr>Many To Many</vt:lpstr>
      <vt:lpstr>Group to Account</vt:lpstr>
      <vt:lpstr>PowerPoint Presentation</vt:lpstr>
      <vt:lpstr>PowerPoint Presentation</vt:lpstr>
      <vt:lpstr>Errors</vt:lpstr>
      <vt:lpstr>PowerPoint Presentation</vt:lpstr>
      <vt:lpstr>PowerPoint Presentation</vt:lpstr>
      <vt:lpstr>Security</vt:lpstr>
      <vt:lpstr>PowerPoint Presentation</vt:lpstr>
      <vt:lpstr>401 vs 403</vt:lpstr>
      <vt:lpstr>HTTP Authentication Schemes</vt:lpstr>
      <vt:lpstr>API Keys</vt:lpstr>
      <vt:lpstr>IDs</vt:lpstr>
      <vt:lpstr>PowerPoint Presentation</vt:lpstr>
      <vt:lpstr>HTTP Method Overrides</vt:lpstr>
      <vt:lpstr>POST /accounts/x7y8z9?_method=DELETE</vt:lpstr>
      <vt:lpstr>Caching &amp;  Concurrency Control</vt:lpstr>
      <vt:lpstr>Server (initial response):   ETag: "686897696a7c876b7e”   Client (later request):  If-None-Match: "686897696a7c876b7e”   Server (later response):  304 Not Modified </vt:lpstr>
      <vt:lpstr>Maintenance</vt:lpstr>
      <vt:lpstr>PowerPoint Presentation</vt:lpstr>
      <vt:lpstr> .com</vt:lpstr>
    </vt:vector>
  </TitlesOfParts>
  <Company>Stormpath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Hunsaker</dc:creator>
  <cp:lastModifiedBy>Brent Jensen</cp:lastModifiedBy>
  <cp:revision>105</cp:revision>
  <dcterms:created xsi:type="dcterms:W3CDTF">2012-07-10T00:51:54Z</dcterms:created>
  <dcterms:modified xsi:type="dcterms:W3CDTF">2014-01-15T01:33:36Z</dcterms:modified>
</cp:coreProperties>
</file>