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9255326"/>
            <a:ext cx="104521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375653" y="9255326"/>
            <a:ext cx="52197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Rotating" TargetMode="External"/><Relationship Id="rId3" Type="http://schemas.openxmlformats.org/officeDocument/2006/relationships/hyperlink" Target="http://en.wikipedia.org/wiki/Machine_%28mechanical%29" TargetMode="External"/><Relationship Id="rId4" Type="http://schemas.openxmlformats.org/officeDocument/2006/relationships/hyperlink" Target="http://en.wikipedia.org/wiki/Cog" TargetMode="External"/><Relationship Id="rId5" Type="http://schemas.openxmlformats.org/officeDocument/2006/relationships/hyperlink" Target="http://en.wikipedia.org/wiki/Torque" TargetMode="External"/><Relationship Id="rId6" Type="http://schemas.openxmlformats.org/officeDocument/2006/relationships/hyperlink" Target="http://en.wikipedia.org/wiki/Gear#cite_note-1" TargetMode="External"/><Relationship Id="rId7" Type="http://schemas.openxmlformats.org/officeDocument/2006/relationships/hyperlink" Target="http://en.wikipedia.org/wiki/Gear_train" TargetMode="External"/><Relationship Id="rId8" Type="http://schemas.openxmlformats.org/officeDocument/2006/relationships/hyperlink" Target="http://en.wikipedia.org/wiki/Transmission_%28mechanics%29" TargetMode="External"/><Relationship Id="rId9" Type="http://schemas.openxmlformats.org/officeDocument/2006/relationships/hyperlink" Target="http://en.wikipedia.org/wiki/Mechanical_advantage" TargetMode="External"/><Relationship Id="rId10" Type="http://schemas.openxmlformats.org/officeDocument/2006/relationships/hyperlink" Target="http://en.wikipedia.org/wiki/Gear_ratio" TargetMode="External"/><Relationship Id="rId11" Type="http://schemas.openxmlformats.org/officeDocument/2006/relationships/hyperlink" Target="http://en.wikipedia.org/wiki/Simple_machine" TargetMode="External"/><Relationship Id="rId12" Type="http://schemas.openxmlformats.org/officeDocument/2006/relationships/hyperlink" Target="http://en.wikipedia.org/wiki/Power_%28physics%29" TargetMode="External"/><Relationship Id="rId13" Type="http://schemas.openxmlformats.org/officeDocument/2006/relationships/hyperlink" Target="http://en.wikipedia.org/wiki/Translation_%28physics%29" TargetMode="External"/><Relationship Id="rId14" Type="http://schemas.openxmlformats.org/officeDocument/2006/relationships/hyperlink" Target="http://en.wikipedia.org/wiki/Pulley" TargetMode="External"/><Relationship Id="rId15" Type="http://schemas.openxmlformats.org/officeDocument/2006/relationships/hyperlink" Target="http://en.wikipedia.org/wiki/Rotational_speed" TargetMode="External"/><Relationship Id="rId16" Type="http://schemas.openxmlformats.org/officeDocument/2006/relationships/hyperlink" Target="http://en.wiktionary.org/wiki/continuous" TargetMode="External"/><Relationship Id="rId17" Type="http://schemas.openxmlformats.org/officeDocument/2006/relationships/hyperlink" Target="http://en.wiktionary.org/wiki/discrete" TargetMode="External"/><Relationship Id="rId18" Type="http://schemas.openxmlformats.org/officeDocument/2006/relationships/hyperlink" Target="http://en.wikipedia.org/wiki/Continuously_variable_transmission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lobalspec.com/learnmore/mechanical_components/bearings_bushings/thrust_bearings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Power_user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Massachusetts_Institute_of_Technology" TargetMode="External"/><Relationship Id="rId3" Type="http://schemas.openxmlformats.org/officeDocument/2006/relationships/hyperlink" Target="http://en.wikipedia.org/wiki/MIT_Blackjack_Team" TargetMode="External"/><Relationship Id="rId4" Type="http://schemas.openxmlformats.org/officeDocument/2006/relationships/hyperlink" Target="http://en.wikipedia.org/wiki/Waltham%2C_Massachusetts" TargetMode="External"/><Relationship Id="rId5" Type="http://schemas.openxmlformats.org/officeDocument/2006/relationships/hyperlink" Target="http://en.wikipedia.org/wiki/Massachusetts" TargetMode="External"/><Relationship Id="rId6" Type="http://schemas.openxmlformats.org/officeDocument/2006/relationships/hyperlink" Target="http://en.wikipedia.org/wiki/USA" TargetMode="External"/><Relationship Id="rId7" Type="http://schemas.openxmlformats.org/officeDocument/2006/relationships/hyperlink" Target="http://en.wikipedia.org/wiki/Concord%2C_Massachusetts" TargetMode="External"/><Relationship Id="rId8" Type="http://schemas.openxmlformats.org/officeDocument/2006/relationships/hyperlink" Target="http://en.wikipedia.org/wiki/CATIA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DraftSight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Relationship Id="rId4" Type="http://schemas.openxmlformats.org/officeDocument/2006/relationships/image" Target="../media/image61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Relationship Id="rId3" Type="http://schemas.openxmlformats.org/officeDocument/2006/relationships/image" Target="../media/image71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Relationship Id="rId3" Type="http://schemas.openxmlformats.org/officeDocument/2006/relationships/image" Target="../media/image73.jpg"/><Relationship Id="rId4" Type="http://schemas.openxmlformats.org/officeDocument/2006/relationships/image" Target="../media/image74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jpg"/><Relationship Id="rId3" Type="http://schemas.openxmlformats.org/officeDocument/2006/relationships/image" Target="../media/image78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jpg"/><Relationship Id="rId3" Type="http://schemas.openxmlformats.org/officeDocument/2006/relationships/image" Target="../media/image81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jpg"/><Relationship Id="rId3" Type="http://schemas.openxmlformats.org/officeDocument/2006/relationships/image" Target="../media/image84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Mechanical_engineering" TargetMode="External"/><Relationship Id="rId3" Type="http://schemas.openxmlformats.org/officeDocument/2006/relationships/hyperlink" Target="http://en.wikipedia.org/wiki/Screw" TargetMode="External"/><Relationship Id="rId4" Type="http://schemas.openxmlformats.org/officeDocument/2006/relationships/hyperlink" Target="http://en.wikipedia.org/wiki/Helical_gear" TargetMode="External"/><Relationship Id="rId5" Type="http://schemas.openxmlformats.org/officeDocument/2006/relationships/hyperlink" Target="http://en.wikipedia.org/wiki/Worm_gear" TargetMode="External"/><Relationship Id="rId6" Type="http://schemas.openxmlformats.org/officeDocument/2006/relationships/hyperlink" Target="http://en.wikipedia.org/wiki/Lead_angle" TargetMode="External"/><Relationship Id="rId7" Type="http://schemas.openxmlformats.org/officeDocument/2006/relationships/hyperlink" Target="http://en.wikipedia.org/wiki/Complementary_angles" TargetMode="External"/><Relationship Id="rId8" Type="http://schemas.openxmlformats.org/officeDocument/2006/relationships/image" Target="../media/image8.jpg"/><Relationship Id="rId9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Helix" TargetMode="External"/><Relationship Id="rId3" Type="http://schemas.openxmlformats.org/officeDocument/2006/relationships/hyperlink" Target="https://en.wikipedia.org/wiki/Noise_abatement" TargetMode="External"/><Relationship Id="rId4" Type="http://schemas.openxmlformats.org/officeDocument/2006/relationships/hyperlink" Target="https://en.wikipedia.org/wiki/Thrust" TargetMode="External"/><Relationship Id="rId5" Type="http://schemas.openxmlformats.org/officeDocument/2006/relationships/hyperlink" Target="https://en.wikipedia.org/wiki/Thrust_bearing" TargetMode="External"/><Relationship Id="rId6" Type="http://schemas.openxmlformats.org/officeDocument/2006/relationships/hyperlink" Target="https://en.wikipedia.org/wiki/Sliding_friction" TargetMode="External"/><Relationship Id="rId7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cience.howstuffworks.com/transport/engines-equipment/transmission.htm" TargetMode="External"/><Relationship Id="rId3" Type="http://schemas.openxmlformats.org/officeDocument/2006/relationships/hyperlink" Target="http://science.howstuffworks.com/transport/engines-equipment/bearing.htm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3104" y="937006"/>
            <a:ext cx="6149975" cy="7794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CHAPTER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INTRODUCTION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GEARS: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01600" marR="93980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A gear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cogwheel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rotating 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machine </a:t>
            </a:r>
            <a:r>
              <a:rPr dirty="0" sz="1200" spc="-5">
                <a:latin typeface="Times New Roman"/>
                <a:cs typeface="Times New Roman"/>
              </a:rPr>
              <a:t>part </a:t>
            </a:r>
            <a:r>
              <a:rPr dirty="0" sz="1200">
                <a:latin typeface="Times New Roman"/>
                <a:cs typeface="Times New Roman"/>
              </a:rPr>
              <a:t>having </a:t>
            </a:r>
            <a:r>
              <a:rPr dirty="0" sz="1200" spc="-5">
                <a:latin typeface="Times New Roman"/>
                <a:cs typeface="Times New Roman"/>
              </a:rPr>
              <a:t>cut teeth,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cogs</a:t>
            </a:r>
            <a:r>
              <a:rPr dirty="0" sz="1200" spc="-5">
                <a:latin typeface="Times New Roman"/>
                <a:cs typeface="Times New Roman"/>
              </a:rPr>
              <a:t>, which </a:t>
            </a:r>
            <a:r>
              <a:rPr dirty="0" sz="1200">
                <a:latin typeface="Times New Roman"/>
                <a:cs typeface="Times New Roman"/>
              </a:rPr>
              <a:t>mesh with </a:t>
            </a:r>
            <a:r>
              <a:rPr dirty="0" sz="1200" spc="-5">
                <a:latin typeface="Times New Roman"/>
                <a:cs typeface="Times New Roman"/>
              </a:rPr>
              <a:t>another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toothed part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transmit </a:t>
            </a:r>
            <a:r>
              <a:rPr dirty="0" sz="1200">
                <a:latin typeface="Times New Roman"/>
                <a:cs typeface="Times New Roman"/>
                <a:hlinkClick r:id="rId5"/>
              </a:rPr>
              <a:t>torque</a:t>
            </a:r>
            <a:r>
              <a:rPr dirty="0" sz="1200">
                <a:latin typeface="Times New Roman"/>
                <a:cs typeface="Times New Roman"/>
              </a:rPr>
              <a:t>, in most </a:t>
            </a:r>
            <a:r>
              <a:rPr dirty="0" sz="1200" spc="-5">
                <a:latin typeface="Times New Roman"/>
                <a:cs typeface="Times New Roman"/>
              </a:rPr>
              <a:t>cases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on the one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>
                <a:latin typeface="Times New Roman"/>
                <a:cs typeface="Times New Roman"/>
              </a:rPr>
              <a:t>being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identical </a:t>
            </a:r>
            <a:r>
              <a:rPr dirty="0" sz="1200">
                <a:latin typeface="Times New Roman"/>
                <a:cs typeface="Times New Roman"/>
              </a:rPr>
              <a:t>shape,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often also </a:t>
            </a:r>
            <a:r>
              <a:rPr dirty="0" sz="1200">
                <a:latin typeface="Times New Roman"/>
                <a:cs typeface="Times New Roman"/>
              </a:rPr>
              <a:t>with that shape on the other gear.</a:t>
            </a:r>
            <a:r>
              <a:rPr dirty="0" baseline="38194" sz="1200">
                <a:latin typeface="Times New Roman"/>
                <a:cs typeface="Times New Roman"/>
                <a:hlinkClick r:id="rId6"/>
              </a:rPr>
              <a:t>[1]</a:t>
            </a:r>
            <a:r>
              <a:rPr dirty="0" baseline="38194" sz="1200" spc="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 or more </a:t>
            </a:r>
            <a:r>
              <a:rPr dirty="0" sz="1200" spc="-5">
                <a:latin typeface="Times New Roman"/>
                <a:cs typeface="Times New Roman"/>
              </a:rPr>
              <a:t>gears </a:t>
            </a:r>
            <a:r>
              <a:rPr dirty="0" sz="1200">
                <a:latin typeface="Times New Roman"/>
                <a:cs typeface="Times New Roman"/>
              </a:rPr>
              <a:t>working in a </a:t>
            </a:r>
            <a:r>
              <a:rPr dirty="0" sz="1200" spc="-5">
                <a:latin typeface="Times New Roman"/>
                <a:cs typeface="Times New Roman"/>
              </a:rPr>
              <a:t>sequence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(train) are called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  <a:hlinkClick r:id="rId7"/>
              </a:rPr>
              <a:t>gear train</a:t>
            </a:r>
            <a:r>
              <a:rPr dirty="0" sz="1200" spc="-5">
                <a:latin typeface="Times New Roman"/>
                <a:cs typeface="Times New Roman"/>
              </a:rPr>
              <a:t> or,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many </a:t>
            </a:r>
            <a:r>
              <a:rPr dirty="0" sz="1200" spc="-5">
                <a:latin typeface="Times New Roman"/>
                <a:cs typeface="Times New Roman"/>
              </a:rPr>
              <a:t>cases,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  <a:hlinkClick r:id="rId8"/>
              </a:rPr>
              <a:t>transmission</a:t>
            </a:r>
            <a:r>
              <a:rPr dirty="0" sz="1200">
                <a:latin typeface="Times New Roman"/>
                <a:cs typeface="Times New Roman"/>
              </a:rPr>
              <a:t>; such </a:t>
            </a:r>
            <a:r>
              <a:rPr dirty="0" sz="1200" spc="-5">
                <a:latin typeface="Times New Roman"/>
                <a:cs typeface="Times New Roman"/>
              </a:rPr>
              <a:t>gear arrangements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  <a:hlinkClick r:id="rId9"/>
              </a:rPr>
              <a:t>mechanical advantage</a:t>
            </a:r>
            <a:r>
              <a:rPr dirty="0" sz="1200" spc="-5">
                <a:latin typeface="Times New Roman"/>
                <a:cs typeface="Times New Roman"/>
              </a:rPr>
              <a:t> through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  <a:hlinkClick r:id="rId10"/>
              </a:rPr>
              <a:t>gear ratio</a:t>
            </a:r>
            <a:r>
              <a:rPr dirty="0" sz="1200" spc="-5">
                <a:latin typeface="Times New Roman"/>
                <a:cs typeface="Times New Roman"/>
              </a:rPr>
              <a:t> and </a:t>
            </a:r>
            <a:r>
              <a:rPr dirty="0" sz="1200">
                <a:latin typeface="Times New Roman"/>
                <a:cs typeface="Times New Roman"/>
              </a:rPr>
              <a:t>thus may be </a:t>
            </a:r>
            <a:r>
              <a:rPr dirty="0" sz="1200" spc="-5">
                <a:latin typeface="Times New Roman"/>
                <a:cs typeface="Times New Roman"/>
              </a:rPr>
              <a:t>considered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  <a:hlinkClick r:id="rId11"/>
              </a:rPr>
              <a:t>simple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1"/>
              </a:rPr>
              <a:t>machine.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Geared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devices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torque,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direction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12"/>
              </a:rPr>
              <a:t>power</a:t>
            </a:r>
            <a:r>
              <a:rPr dirty="0" sz="1200" spc="170">
                <a:latin typeface="Times New Roman"/>
                <a:cs typeface="Times New Roman"/>
                <a:hlinkClick r:id="rId12"/>
              </a:rPr>
              <a:t> </a:t>
            </a:r>
            <a:r>
              <a:rPr dirty="0" sz="1200">
                <a:latin typeface="Times New Roman"/>
                <a:cs typeface="Times New Roman"/>
                <a:hlinkClick r:id="rId12"/>
              </a:rPr>
              <a:t>source.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 </a:t>
            </a:r>
            <a:r>
              <a:rPr dirty="0" sz="1200" spc="-5">
                <a:latin typeface="Times New Roman"/>
                <a:cs typeface="Times New Roman"/>
              </a:rPr>
              <a:t>common situation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>
                <a:latin typeface="Times New Roman"/>
                <a:cs typeface="Times New Roman"/>
              </a:rPr>
              <a:t>to mesh with </a:t>
            </a:r>
            <a:r>
              <a:rPr dirty="0" sz="1200" spc="-5">
                <a:latin typeface="Times New Roman"/>
                <a:cs typeface="Times New Roman"/>
              </a:rPr>
              <a:t>another gear; however,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gear can also </a:t>
            </a:r>
            <a:r>
              <a:rPr dirty="0" sz="1200">
                <a:latin typeface="Times New Roman"/>
                <a:cs typeface="Times New Roman"/>
              </a:rPr>
              <a:t>mesh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non-rotating toothed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rack,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13"/>
              </a:rPr>
              <a:t>translation</a:t>
            </a:r>
            <a:r>
              <a:rPr dirty="0" sz="1200" spc="5">
                <a:latin typeface="Times New Roman"/>
                <a:cs typeface="Times New Roman"/>
                <a:hlinkClick r:id="rId13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instead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01600" marR="97155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gears </a:t>
            </a:r>
            <a:r>
              <a:rPr dirty="0" sz="1200">
                <a:latin typeface="Times New Roman"/>
                <a:cs typeface="Times New Roman"/>
              </a:rPr>
              <a:t>in a transmission </a:t>
            </a:r>
            <a:r>
              <a:rPr dirty="0" sz="1200" spc="-5">
                <a:latin typeface="Times New Roman"/>
                <a:cs typeface="Times New Roman"/>
              </a:rPr>
              <a:t>are analogous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wheels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crossed belt </a:t>
            </a:r>
            <a:r>
              <a:rPr dirty="0" sz="1200">
                <a:latin typeface="Times New Roman"/>
                <a:cs typeface="Times New Roman"/>
                <a:hlinkClick r:id="rId14"/>
              </a:rPr>
              <a:t>pulley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 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teeth of a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>
                <a:latin typeface="Times New Roman"/>
                <a:cs typeface="Times New Roman"/>
              </a:rPr>
              <a:t> prevent </a:t>
            </a:r>
            <a:r>
              <a:rPr dirty="0" sz="1200" spc="-5">
                <a:latin typeface="Times New Roman"/>
                <a:cs typeface="Times New Roman"/>
              </a:rPr>
              <a:t>slippage.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01600" marR="95885">
              <a:lnSpc>
                <a:spcPct val="143800"/>
              </a:lnSpc>
            </a:pP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two gears </a:t>
            </a:r>
            <a:r>
              <a:rPr dirty="0" sz="1200">
                <a:latin typeface="Times New Roman"/>
                <a:cs typeface="Times New Roman"/>
              </a:rPr>
              <a:t>mesh, and one </a:t>
            </a:r>
            <a:r>
              <a:rPr dirty="0" sz="1200" spc="-5">
                <a:latin typeface="Times New Roman"/>
                <a:cs typeface="Times New Roman"/>
              </a:rPr>
              <a:t>gear is bigger </a:t>
            </a:r>
            <a:r>
              <a:rPr dirty="0" sz="1200">
                <a:latin typeface="Times New Roman"/>
                <a:cs typeface="Times New Roman"/>
              </a:rPr>
              <a:t>than the other </a:t>
            </a:r>
            <a:r>
              <a:rPr dirty="0" sz="1200" spc="-5">
                <a:latin typeface="Times New Roman"/>
                <a:cs typeface="Times New Roman"/>
              </a:rPr>
              <a:t>(even </a:t>
            </a:r>
            <a:r>
              <a:rPr dirty="0" sz="1200">
                <a:latin typeface="Times New Roman"/>
                <a:cs typeface="Times New Roman"/>
              </a:rPr>
              <a:t>though the </a:t>
            </a:r>
            <a:r>
              <a:rPr dirty="0" sz="1200" spc="-5">
                <a:latin typeface="Times New Roman"/>
                <a:cs typeface="Times New Roman"/>
              </a:rPr>
              <a:t>size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 must </a:t>
            </a:r>
            <a:r>
              <a:rPr dirty="0" sz="1200" spc="-5">
                <a:latin typeface="Times New Roman"/>
                <a:cs typeface="Times New Roman"/>
              </a:rPr>
              <a:t>match),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mechanical advantage is </a:t>
            </a:r>
            <a:r>
              <a:rPr dirty="0" sz="1200">
                <a:latin typeface="Times New Roman"/>
                <a:cs typeface="Times New Roman"/>
              </a:rPr>
              <a:t>produced, with the </a:t>
            </a:r>
            <a:r>
              <a:rPr dirty="0" sz="1200" spc="-5">
                <a:latin typeface="Times New Roman"/>
                <a:cs typeface="Times New Roman"/>
                <a:hlinkClick r:id="rId15"/>
              </a:rPr>
              <a:t>rotational </a:t>
            </a:r>
            <a:r>
              <a:rPr dirty="0" sz="1200">
                <a:latin typeface="Times New Roman"/>
                <a:cs typeface="Times New Roman"/>
                <a:hlinkClick r:id="rId15"/>
              </a:rPr>
              <a:t>speeds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torques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two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>
                <a:latin typeface="Times New Roman"/>
                <a:cs typeface="Times New Roman"/>
              </a:rPr>
              <a:t> differing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inverse </a:t>
            </a:r>
            <a:r>
              <a:rPr dirty="0" sz="1200">
                <a:latin typeface="Times New Roman"/>
                <a:cs typeface="Times New Roman"/>
              </a:rPr>
              <a:t>relationship.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01600" marR="95885">
              <a:lnSpc>
                <a:spcPct val="14390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transmissions </a:t>
            </a:r>
            <a:r>
              <a:rPr dirty="0" sz="1200">
                <a:latin typeface="Times New Roman"/>
                <a:cs typeface="Times New Roman"/>
              </a:rPr>
              <a:t>with multiple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>
                <a:latin typeface="Times New Roman"/>
                <a:cs typeface="Times New Roman"/>
              </a:rPr>
              <a:t>ratios—such as </a:t>
            </a:r>
            <a:r>
              <a:rPr dirty="0" sz="1200" spc="-5">
                <a:latin typeface="Times New Roman"/>
                <a:cs typeface="Times New Roman"/>
              </a:rPr>
              <a:t>bicycles, motorcycles, and </a:t>
            </a:r>
            <a:r>
              <a:rPr dirty="0" sz="1200">
                <a:latin typeface="Times New Roman"/>
                <a:cs typeface="Times New Roman"/>
              </a:rPr>
              <a:t>cars the </a:t>
            </a:r>
            <a:r>
              <a:rPr dirty="0" sz="1200" spc="-5">
                <a:latin typeface="Times New Roman"/>
                <a:cs typeface="Times New Roman"/>
              </a:rPr>
              <a:t>term gear,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first gear, </a:t>
            </a:r>
            <a:r>
              <a:rPr dirty="0" sz="1200">
                <a:latin typeface="Times New Roman"/>
                <a:cs typeface="Times New Roman"/>
              </a:rPr>
              <a:t>refers to a </a:t>
            </a:r>
            <a:r>
              <a:rPr dirty="0" sz="1200" spc="-5">
                <a:latin typeface="Times New Roman"/>
                <a:cs typeface="Times New Roman"/>
              </a:rPr>
              <a:t>gear ratio rather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actual </a:t>
            </a:r>
            <a:r>
              <a:rPr dirty="0" sz="1200" spc="-5">
                <a:latin typeface="Times New Roman"/>
                <a:cs typeface="Times New Roman"/>
              </a:rPr>
              <a:t>physical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gear. The </a:t>
            </a:r>
            <a:r>
              <a:rPr dirty="0" sz="1200" spc="-5">
                <a:latin typeface="Times New Roman"/>
                <a:cs typeface="Times New Roman"/>
              </a:rPr>
              <a:t>term describes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 devices, even 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gear ratio is </a:t>
            </a:r>
            <a:r>
              <a:rPr dirty="0" sz="1200" spc="-5">
                <a:latin typeface="Times New Roman"/>
                <a:cs typeface="Times New Roman"/>
                <a:hlinkClick r:id="rId16"/>
              </a:rPr>
              <a:t>continuous </a:t>
            </a:r>
            <a:r>
              <a:rPr dirty="0" sz="1200" spc="-5">
                <a:latin typeface="Times New Roman"/>
                <a:cs typeface="Times New Roman"/>
              </a:rPr>
              <a:t>rather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>
                <a:latin typeface="Times New Roman"/>
                <a:cs typeface="Times New Roman"/>
                <a:hlinkClick r:id="rId17"/>
              </a:rPr>
              <a:t>discrete</a:t>
            </a:r>
            <a:r>
              <a:rPr dirty="0" sz="1200">
                <a:latin typeface="Times New Roman"/>
                <a:cs typeface="Times New Roman"/>
              </a:rPr>
              <a:t>, or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device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>
                <a:latin typeface="Times New Roman"/>
                <a:cs typeface="Times New Roman"/>
              </a:rPr>
              <a:t> not actually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8"/>
              </a:rPr>
              <a:t>continuously</a:t>
            </a:r>
            <a:r>
              <a:rPr dirty="0" sz="1200" spc="-15">
                <a:latin typeface="Times New Roman"/>
                <a:cs typeface="Times New Roman"/>
                <a:hlinkClick r:id="rId18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8"/>
              </a:rPr>
              <a:t>variable</a:t>
            </a:r>
            <a:r>
              <a:rPr dirty="0" sz="1200" spc="5">
                <a:latin typeface="Times New Roman"/>
                <a:cs typeface="Times New Roman"/>
                <a:hlinkClick r:id="rId18"/>
              </a:rPr>
              <a:t> </a:t>
            </a:r>
            <a:r>
              <a:rPr dirty="0" sz="1200">
                <a:latin typeface="Times New Roman"/>
                <a:cs typeface="Times New Roman"/>
                <a:hlinkClick r:id="rId18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Definition</a:t>
            </a:r>
            <a:r>
              <a:rPr dirty="0" sz="1200" spc="-10" b="1">
                <a:latin typeface="Times New Roman"/>
                <a:cs typeface="Times New Roman"/>
              </a:rPr>
              <a:t> of</a:t>
            </a:r>
            <a:r>
              <a:rPr dirty="0" sz="1200" spc="-5" b="1">
                <a:latin typeface="Times New Roman"/>
                <a:cs typeface="Times New Roman"/>
              </a:rPr>
              <a:t> gears:</a:t>
            </a:r>
            <a:endParaRPr sz="1200">
              <a:latin typeface="Times New Roman"/>
              <a:cs typeface="Times New Roman"/>
            </a:endParaRPr>
          </a:p>
          <a:p>
            <a:pPr marL="101600" marR="99060">
              <a:lnSpc>
                <a:spcPts val="207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toothed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motion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shafts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meshing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slip.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Hence,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called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drives.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pair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01600" marR="95885">
              <a:lnSpc>
                <a:spcPts val="206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smaller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pinion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immaterial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other.</a:t>
            </a:r>
            <a:r>
              <a:rPr dirty="0" sz="1200">
                <a:latin typeface="Times New Roman"/>
                <a:cs typeface="Times New Roman"/>
              </a:rPr>
              <a:t> When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pinion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driver,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decreases</a:t>
            </a:r>
            <a:endParaRPr sz="1200">
              <a:latin typeface="Times New Roman"/>
              <a:cs typeface="Times New Roman"/>
            </a:endParaRPr>
          </a:p>
          <a:p>
            <a:pPr marL="101600" marR="100330">
              <a:lnSpc>
                <a:spcPts val="2060"/>
              </a:lnSpc>
            </a:pP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torque </a:t>
            </a:r>
            <a:r>
              <a:rPr dirty="0" sz="1200" spc="-5">
                <a:latin typeface="Times New Roman"/>
                <a:cs typeface="Times New Roman"/>
              </a:rPr>
              <a:t>increases.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driver,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 speed </a:t>
            </a:r>
            <a:r>
              <a:rPr dirty="0" sz="1200" spc="-5">
                <a:latin typeface="Times New Roman"/>
                <a:cs typeface="Times New Roman"/>
              </a:rPr>
              <a:t>increases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torque</a:t>
            </a:r>
            <a:r>
              <a:rPr dirty="0" sz="1200" spc="-5">
                <a:latin typeface="Times New Roman"/>
                <a:cs typeface="Times New Roman"/>
              </a:rPr>
              <a:t> decreases.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3185"/>
            <a:ext cx="5969000" cy="680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438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>
                <a:latin typeface="Times New Roman"/>
                <a:cs typeface="Times New Roman"/>
              </a:rPr>
              <a:t>rotates into full </a:t>
            </a:r>
            <a:r>
              <a:rPr dirty="0" sz="1200" spc="-5">
                <a:latin typeface="Times New Roman"/>
                <a:cs typeface="Times New Roman"/>
              </a:rPr>
              <a:t>engagement. </a:t>
            </a:r>
            <a:r>
              <a:rPr dirty="0" sz="1200">
                <a:latin typeface="Times New Roman"/>
                <a:cs typeface="Times New Roman"/>
              </a:rPr>
              <a:t>The typical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>
                <a:latin typeface="Times New Roman"/>
                <a:cs typeface="Times New Roman"/>
              </a:rPr>
              <a:t>of the helix </a:t>
            </a:r>
            <a:r>
              <a:rPr dirty="0" sz="1200" spc="-5">
                <a:latin typeface="Times New Roman"/>
                <a:cs typeface="Times New Roman"/>
              </a:rPr>
              <a:t>angle is about </a:t>
            </a:r>
            <a:r>
              <a:rPr dirty="0" sz="1200">
                <a:latin typeface="Times New Roman"/>
                <a:cs typeface="Times New Roman"/>
              </a:rPr>
              <a:t>15 to 30 </a:t>
            </a:r>
            <a:r>
              <a:rPr dirty="0" sz="1200" spc="-5">
                <a:latin typeface="Times New Roman"/>
                <a:cs typeface="Times New Roman"/>
              </a:rPr>
              <a:t>deg. </a:t>
            </a:r>
            <a:r>
              <a:rPr dirty="0" sz="1200">
                <a:latin typeface="Times New Roman"/>
                <a:cs typeface="Times New Roman"/>
              </a:rPr>
              <a:t> The thrust load </a:t>
            </a:r>
            <a:r>
              <a:rPr dirty="0" sz="1200" spc="-5">
                <a:latin typeface="Times New Roman"/>
                <a:cs typeface="Times New Roman"/>
              </a:rPr>
              <a:t>varies </a:t>
            </a:r>
            <a:r>
              <a:rPr dirty="0" sz="1200">
                <a:latin typeface="Times New Roman"/>
                <a:cs typeface="Times New Roman"/>
              </a:rPr>
              <a:t>directly with the magnitude of </a:t>
            </a:r>
            <a:r>
              <a:rPr dirty="0" sz="1200" spc="-5">
                <a:latin typeface="Times New Roman"/>
                <a:cs typeface="Times New Roman"/>
              </a:rPr>
              <a:t>tangent </a:t>
            </a:r>
            <a:r>
              <a:rPr dirty="0" sz="1200">
                <a:latin typeface="Times New Roman"/>
                <a:cs typeface="Times New Roman"/>
              </a:rPr>
              <a:t>of helix </a:t>
            </a:r>
            <a:r>
              <a:rPr dirty="0" sz="1200" spc="-5">
                <a:latin typeface="Times New Roman"/>
                <a:cs typeface="Times New Roman"/>
              </a:rPr>
              <a:t>angle. Helical is </a:t>
            </a:r>
            <a:r>
              <a:rPr dirty="0" sz="1200">
                <a:latin typeface="Times New Roman"/>
                <a:cs typeface="Times New Roman"/>
              </a:rPr>
              <a:t>the most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commonly 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transmissions.</a:t>
            </a:r>
            <a:r>
              <a:rPr dirty="0" sz="1200">
                <a:latin typeface="Times New Roman"/>
                <a:cs typeface="Times New Roman"/>
              </a:rPr>
              <a:t> They also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>
                <a:latin typeface="Times New Roman"/>
                <a:cs typeface="Times New Roman"/>
              </a:rPr>
              <a:t> amounts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bearings </a:t>
            </a:r>
            <a:r>
              <a:rPr dirty="0" sz="1200">
                <a:latin typeface="Times New Roman"/>
                <a:cs typeface="Times New Roman"/>
              </a:rPr>
              <a:t>to help support the thrust load. </a:t>
            </a:r>
            <a:r>
              <a:rPr dirty="0" sz="1200" spc="-5">
                <a:latin typeface="Times New Roman"/>
                <a:cs typeface="Times New Roman"/>
              </a:rPr>
              <a:t>Helical gears can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used to adjust the </a:t>
            </a:r>
            <a:r>
              <a:rPr dirty="0" sz="1200" spc="-5">
                <a:latin typeface="Times New Roman"/>
                <a:cs typeface="Times New Roman"/>
              </a:rPr>
              <a:t>rotation </a:t>
            </a:r>
            <a:r>
              <a:rPr dirty="0" sz="1200">
                <a:latin typeface="Times New Roman"/>
                <a:cs typeface="Times New Roman"/>
              </a:rPr>
              <a:t>angle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90 </a:t>
            </a:r>
            <a:r>
              <a:rPr dirty="0" sz="1200" spc="-5">
                <a:latin typeface="Times New Roman"/>
                <a:cs typeface="Times New Roman"/>
              </a:rPr>
              <a:t>deg.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mounted</a:t>
            </a:r>
            <a:r>
              <a:rPr dirty="0" sz="1200" spc="5">
                <a:latin typeface="Times New Roman"/>
                <a:cs typeface="Times New Roman"/>
              </a:rPr>
              <a:t> 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perpendicular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shafts.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normal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ratio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3:2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10:1.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Whereas </a:t>
            </a:r>
            <a:r>
              <a:rPr dirty="0" sz="1200">
                <a:latin typeface="Times New Roman"/>
                <a:cs typeface="Times New Roman"/>
              </a:rPr>
              <a:t>spur gears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the most </a:t>
            </a:r>
            <a:r>
              <a:rPr dirty="0" sz="1200" spc="-5">
                <a:latin typeface="Times New Roman"/>
                <a:cs typeface="Times New Roman"/>
              </a:rPr>
              <a:t>common gears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spur </a:t>
            </a:r>
            <a:r>
              <a:rPr dirty="0" sz="1200" spc="-5">
                <a:latin typeface="Times New Roman"/>
                <a:cs typeface="Times New Roman"/>
              </a:rPr>
              <a:t>gears and </a:t>
            </a:r>
            <a:r>
              <a:rPr dirty="0" sz="1200">
                <a:latin typeface="Times New Roman"/>
                <a:cs typeface="Times New Roman"/>
              </a:rPr>
              <a:t>are used in </a:t>
            </a:r>
            <a:r>
              <a:rPr dirty="0" sz="1200" spc="-5">
                <a:latin typeface="Times New Roman"/>
                <a:cs typeface="Times New Roman"/>
              </a:rPr>
              <a:t>series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large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 reductions.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on spur </a:t>
            </a:r>
            <a:r>
              <a:rPr dirty="0" sz="1200" spc="-5">
                <a:latin typeface="Times New Roman"/>
                <a:cs typeface="Times New Roman"/>
              </a:rPr>
              <a:t>gears are straight and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mounted in parallel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different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shafts. </a:t>
            </a:r>
            <a:r>
              <a:rPr dirty="0" sz="1200">
                <a:latin typeface="Times New Roman"/>
                <a:cs typeface="Times New Roman"/>
              </a:rPr>
              <a:t>Spur </a:t>
            </a:r>
            <a:r>
              <a:rPr dirty="0" sz="1200" spc="-5">
                <a:latin typeface="Times New Roman"/>
                <a:cs typeface="Times New Roman"/>
              </a:rPr>
              <a:t>gears are </a:t>
            </a:r>
            <a:r>
              <a:rPr dirty="0" sz="1200">
                <a:latin typeface="Times New Roman"/>
                <a:cs typeface="Times New Roman"/>
              </a:rPr>
              <a:t>used in </a:t>
            </a:r>
            <a:r>
              <a:rPr dirty="0" sz="1200" spc="-5">
                <a:latin typeface="Times New Roman"/>
                <a:cs typeface="Times New Roman"/>
              </a:rPr>
              <a:t>washing </a:t>
            </a:r>
            <a:r>
              <a:rPr dirty="0" sz="1200">
                <a:latin typeface="Times New Roman"/>
                <a:cs typeface="Times New Roman"/>
              </a:rPr>
              <a:t>machines, </a:t>
            </a:r>
            <a:r>
              <a:rPr dirty="0" sz="1200" spc="-5">
                <a:latin typeface="Times New Roman"/>
                <a:cs typeface="Times New Roman"/>
              </a:rPr>
              <a:t>screwdrivers, </a:t>
            </a:r>
            <a:r>
              <a:rPr dirty="0" sz="1200">
                <a:latin typeface="Times New Roman"/>
                <a:cs typeface="Times New Roman"/>
              </a:rPr>
              <a:t>windup alarm </a:t>
            </a:r>
            <a:r>
              <a:rPr dirty="0" sz="1200" spc="-5">
                <a:latin typeface="Times New Roman"/>
                <a:cs typeface="Times New Roman"/>
              </a:rPr>
              <a:t>clocks, and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devices.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particularly loud, due to the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>
                <a:latin typeface="Times New Roman"/>
                <a:cs typeface="Times New Roman"/>
              </a:rPr>
              <a:t>tooth </a:t>
            </a:r>
            <a:r>
              <a:rPr dirty="0" sz="1200" spc="-5">
                <a:latin typeface="Times New Roman"/>
                <a:cs typeface="Times New Roman"/>
              </a:rPr>
              <a:t>engaging and colliding. Each </a:t>
            </a:r>
            <a:r>
              <a:rPr dirty="0" sz="1200">
                <a:latin typeface="Times New Roman"/>
                <a:cs typeface="Times New Roman"/>
              </a:rPr>
              <a:t>impact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loud </a:t>
            </a:r>
            <a:r>
              <a:rPr dirty="0" sz="1200" spc="-5">
                <a:latin typeface="Times New Roman"/>
                <a:cs typeface="Times New Roman"/>
              </a:rPr>
              <a:t>noises and causes vibration, which is </a:t>
            </a:r>
            <a:r>
              <a:rPr dirty="0" sz="1200">
                <a:latin typeface="Times New Roman"/>
                <a:cs typeface="Times New Roman"/>
              </a:rPr>
              <a:t>why spur </a:t>
            </a:r>
            <a:r>
              <a:rPr dirty="0" sz="1200" spc="-5">
                <a:latin typeface="Times New Roman"/>
                <a:cs typeface="Times New Roman"/>
              </a:rPr>
              <a:t>gears </a:t>
            </a:r>
            <a:r>
              <a:rPr dirty="0" sz="1200">
                <a:latin typeface="Times New Roman"/>
                <a:cs typeface="Times New Roman"/>
              </a:rPr>
              <a:t>are not used in machinery like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cars. A </a:t>
            </a:r>
            <a:r>
              <a:rPr dirty="0" sz="1200">
                <a:latin typeface="Times New Roman"/>
                <a:cs typeface="Times New Roman"/>
              </a:rPr>
              <a:t>normal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ratio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range 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1:1 to 6:1.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Mounting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Specifications: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43900"/>
              </a:lnSpc>
              <a:spcBef>
                <a:spcPts val="960"/>
              </a:spcBef>
            </a:pPr>
            <a:r>
              <a:rPr dirty="0" sz="1200" spc="-5">
                <a:latin typeface="Times New Roman"/>
                <a:cs typeface="Times New Roman"/>
              </a:rPr>
              <a:t>Consider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diameter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shaft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diameter.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bored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hole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bore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diameter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diameter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hole.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diameter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diameter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shaft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mounted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hub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shaft. A </a:t>
            </a:r>
            <a:r>
              <a:rPr dirty="0" sz="1200">
                <a:latin typeface="Times New Roman"/>
                <a:cs typeface="Times New Roman"/>
              </a:rPr>
              <a:t>hub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cylindrical projection </a:t>
            </a:r>
            <a:r>
              <a:rPr dirty="0" sz="1200">
                <a:latin typeface="Times New Roman"/>
                <a:cs typeface="Times New Roman"/>
              </a:rPr>
              <a:t>on one or both sides of a </a:t>
            </a:r>
            <a:r>
              <a:rPr dirty="0" sz="1200" spc="-5">
                <a:latin typeface="Times New Roman"/>
                <a:cs typeface="Times New Roman"/>
              </a:rPr>
              <a:t>helical gear, </a:t>
            </a:r>
            <a:r>
              <a:rPr dirty="0" sz="1200">
                <a:latin typeface="Times New Roman"/>
                <a:cs typeface="Times New Roman"/>
              </a:rPr>
              <a:t>often for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provision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screw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shaft attachment mechanism. Hubless gears are </a:t>
            </a:r>
            <a:r>
              <a:rPr dirty="0" sz="1200" spc="5">
                <a:latin typeface="Times New Roman"/>
                <a:cs typeface="Times New Roman"/>
              </a:rPr>
              <a:t>typically </a:t>
            </a:r>
            <a:r>
              <a:rPr dirty="0" sz="1200" spc="-5">
                <a:latin typeface="Times New Roman"/>
                <a:cs typeface="Times New Roman"/>
              </a:rPr>
              <a:t>attached </a:t>
            </a:r>
            <a:r>
              <a:rPr dirty="0" sz="1200">
                <a:latin typeface="Times New Roman"/>
                <a:cs typeface="Times New Roman"/>
              </a:rPr>
              <a:t> via</a:t>
            </a:r>
            <a:r>
              <a:rPr dirty="0" sz="1200" spc="-5">
                <a:latin typeface="Times New Roman"/>
                <a:cs typeface="Times New Roman"/>
              </a:rPr>
              <a:t> press</a:t>
            </a:r>
            <a:r>
              <a:rPr dirty="0" sz="1200">
                <a:latin typeface="Times New Roman"/>
                <a:cs typeface="Times New Roman"/>
              </a:rPr>
              <a:t> fit, </a:t>
            </a:r>
            <a:r>
              <a:rPr dirty="0" sz="1200" spc="-5">
                <a:latin typeface="Times New Roman"/>
                <a:cs typeface="Times New Roman"/>
              </a:rPr>
              <a:t>adhesive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Helical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Gear Accessories: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4000"/>
              </a:lnSpc>
              <a:spcBef>
                <a:spcPts val="960"/>
              </a:spcBef>
            </a:pPr>
            <a:r>
              <a:rPr dirty="0" sz="1200" spc="-5">
                <a:latin typeface="Times New Roman"/>
                <a:cs typeface="Times New Roman"/>
              </a:rPr>
              <a:t>Due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gradient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>
                <a:latin typeface="Times New Roman"/>
                <a:cs typeface="Times New Roman"/>
              </a:rPr>
              <a:t>teeth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pressure applied to the </a:t>
            </a:r>
            <a:r>
              <a:rPr dirty="0" sz="1200" spc="-5">
                <a:latin typeface="Times New Roman"/>
                <a:cs typeface="Times New Roman"/>
              </a:rPr>
              <a:t>teeth, helical gears are </a:t>
            </a:r>
            <a:r>
              <a:rPr dirty="0" sz="1200">
                <a:latin typeface="Times New Roman"/>
                <a:cs typeface="Times New Roman"/>
              </a:rPr>
              <a:t>prone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misalignment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axial thrust. This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remedied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 thrust </a:t>
            </a:r>
            <a:r>
              <a:rPr dirty="0" sz="1200" spc="-5">
                <a:latin typeface="Times New Roman"/>
                <a:cs typeface="Times New Roman"/>
              </a:rPr>
              <a:t>bearings and high-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pressure </a:t>
            </a:r>
            <a:r>
              <a:rPr dirty="0" sz="1200">
                <a:latin typeface="Times New Roman"/>
                <a:cs typeface="Times New Roman"/>
              </a:rPr>
              <a:t>lubricant. </a:t>
            </a:r>
            <a:r>
              <a:rPr dirty="0" sz="1200" spc="-10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operation cannot use </a:t>
            </a:r>
            <a:r>
              <a:rPr dirty="0" sz="1200">
                <a:latin typeface="Times New Roman"/>
                <a:cs typeface="Times New Roman"/>
                <a:hlinkClick r:id="rId2"/>
              </a:rPr>
              <a:t>thrust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bearings</a:t>
            </a:r>
            <a:r>
              <a:rPr dirty="0" sz="1200" spc="-5">
                <a:latin typeface="Times New Roman"/>
                <a:cs typeface="Times New Roman"/>
              </a:rPr>
              <a:t>, herringbone gears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alternative.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7006"/>
            <a:ext cx="5969635" cy="792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Helical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Gear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Materials: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0160">
              <a:lnSpc>
                <a:spcPct val="144200"/>
              </a:lnSpc>
            </a:pP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composition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 determined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application,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gear's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service,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Cast</a:t>
            </a:r>
            <a:r>
              <a:rPr dirty="0" sz="1200">
                <a:latin typeface="Times New Roman"/>
                <a:cs typeface="Times New Roman"/>
              </a:rPr>
              <a:t> iron</a:t>
            </a:r>
            <a:r>
              <a:rPr dirty="0" sz="1200" spc="-5">
                <a:latin typeface="Times New Roman"/>
                <a:cs typeface="Times New Roman"/>
              </a:rPr>
              <a:t> provides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durability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ease of </a:t>
            </a:r>
            <a:r>
              <a:rPr dirty="0" sz="1200" spc="-5">
                <a:latin typeface="Times New Roman"/>
                <a:cs typeface="Times New Roman"/>
              </a:rPr>
              <a:t>manufacture.</a:t>
            </a:r>
            <a:endParaRPr sz="1200">
              <a:latin typeface="Times New Roman"/>
              <a:cs typeface="Times New Roman"/>
            </a:endParaRPr>
          </a:p>
          <a:p>
            <a:pPr marL="469265" marR="5715" indent="-228600">
              <a:lnSpc>
                <a:spcPts val="2080"/>
              </a:lnSpc>
              <a:spcBef>
                <a:spcPts val="16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Alloy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steel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superior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durability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corrosion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resistance.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Minerals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may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further harden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4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easier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fabrication,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loads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vibration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resistance.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Carbon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steels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inexpensive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strong,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susceptible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corrosion.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Aluminum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>
                <a:latin typeface="Times New Roman"/>
                <a:cs typeface="Times New Roman"/>
              </a:rPr>
              <a:t> inertia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some resiliency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required.</a:t>
            </a:r>
            <a:endParaRPr sz="1200">
              <a:latin typeface="Times New Roman"/>
              <a:cs typeface="Times New Roman"/>
            </a:endParaRPr>
          </a:p>
          <a:p>
            <a:pPr algn="just" marL="469265" marR="5715" indent="-228600">
              <a:lnSpc>
                <a:spcPct val="14360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Plastic is </a:t>
            </a:r>
            <a:r>
              <a:rPr dirty="0" sz="1200">
                <a:latin typeface="Times New Roman"/>
                <a:cs typeface="Times New Roman"/>
              </a:rPr>
              <a:t>inexpensive, </a:t>
            </a:r>
            <a:r>
              <a:rPr dirty="0" sz="1200" spc="-5">
                <a:latin typeface="Times New Roman"/>
                <a:cs typeface="Times New Roman"/>
              </a:rPr>
              <a:t>corrosion resistant, </a:t>
            </a:r>
            <a:r>
              <a:rPr dirty="0" sz="1200">
                <a:latin typeface="Times New Roman"/>
                <a:cs typeface="Times New Roman"/>
              </a:rPr>
              <a:t>quiet operationally </a:t>
            </a:r>
            <a:r>
              <a:rPr dirty="0" sz="1200" spc="-5">
                <a:latin typeface="Times New Roman"/>
                <a:cs typeface="Times New Roman"/>
              </a:rPr>
              <a:t>and can overcome </a:t>
            </a:r>
            <a:r>
              <a:rPr dirty="0" sz="1200">
                <a:latin typeface="Times New Roman"/>
                <a:cs typeface="Times New Roman"/>
              </a:rPr>
              <a:t>missing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misalignment. Plastic is less </a:t>
            </a:r>
            <a:r>
              <a:rPr dirty="0" sz="1200">
                <a:latin typeface="Times New Roman"/>
                <a:cs typeface="Times New Roman"/>
              </a:rPr>
              <a:t>robust than </a:t>
            </a:r>
            <a:r>
              <a:rPr dirty="0" sz="1200" spc="-5">
                <a:latin typeface="Times New Roman"/>
                <a:cs typeface="Times New Roman"/>
              </a:rPr>
              <a:t>metal and is vulnerable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temperature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 and chemical </a:t>
            </a:r>
            <a:r>
              <a:rPr dirty="0" sz="1200">
                <a:latin typeface="Times New Roman"/>
                <a:cs typeface="Times New Roman"/>
              </a:rPr>
              <a:t>corrosion. </a:t>
            </a:r>
            <a:r>
              <a:rPr dirty="0" sz="1200" spc="-5">
                <a:latin typeface="Times New Roman"/>
                <a:cs typeface="Times New Roman"/>
              </a:rPr>
              <a:t>Acetal, delrin, nylon, and </a:t>
            </a:r>
            <a:r>
              <a:rPr dirty="0" sz="1200">
                <a:latin typeface="Times New Roman"/>
                <a:cs typeface="Times New Roman"/>
              </a:rPr>
              <a:t>polycarbonate </a:t>
            </a:r>
            <a:r>
              <a:rPr dirty="0" sz="1200" spc="-5">
                <a:latin typeface="Times New Roman"/>
                <a:cs typeface="Times New Roman"/>
              </a:rPr>
              <a:t>plastics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common.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Other material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suitable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 </a:t>
            </a:r>
            <a:r>
              <a:rPr dirty="0" sz="1200" spc="-5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Helical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Gear Applications: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8890">
              <a:lnSpc>
                <a:spcPct val="144200"/>
              </a:lnSpc>
            </a:pP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workload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in mind.0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8890" indent="-228600">
              <a:lnSpc>
                <a:spcPct val="1433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Power,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velocity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torque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consistency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peaks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gear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meets mechanical</a:t>
            </a:r>
            <a:r>
              <a:rPr dirty="0" sz="1200">
                <a:latin typeface="Times New Roman"/>
                <a:cs typeface="Times New Roman"/>
              </a:rPr>
              <a:t> requirements.</a:t>
            </a:r>
            <a:endParaRPr sz="1200">
              <a:latin typeface="Times New Roman"/>
              <a:cs typeface="Times New Roman"/>
            </a:endParaRPr>
          </a:p>
          <a:p>
            <a:pPr marL="469265" marR="9525" indent="-228600">
              <a:lnSpc>
                <a:spcPct val="1433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Inertia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acceleration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deceleration.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Heavier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harder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stop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reverse.</a:t>
            </a:r>
            <a:endParaRPr sz="1200">
              <a:latin typeface="Times New Roman"/>
              <a:cs typeface="Times New Roman"/>
            </a:endParaRPr>
          </a:p>
          <a:p>
            <a:pPr marL="469265" marR="8255" indent="-228600">
              <a:lnSpc>
                <a:spcPct val="1433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Precision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gear,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pitch,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diameter,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pressure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tooth </a:t>
            </a:r>
            <a:r>
              <a:rPr dirty="0" sz="1200" spc="-5">
                <a:latin typeface="Times New Roman"/>
                <a:cs typeface="Times New Roman"/>
              </a:rPr>
              <a:t>layout.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gears'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precise</a:t>
            </a:r>
            <a:r>
              <a:rPr dirty="0" sz="1200">
                <a:latin typeface="Times New Roman"/>
                <a:cs typeface="Times New Roman"/>
              </a:rPr>
              <a:t> teeth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 expensive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Handedness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(left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teeth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angles)</a:t>
            </a:r>
            <a:r>
              <a:rPr dirty="0" sz="1200">
                <a:latin typeface="Times New Roman"/>
                <a:cs typeface="Times New Roman"/>
              </a:rPr>
              <a:t> depending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drive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2080"/>
              </a:lnSpc>
              <a:spcBef>
                <a:spcPts val="16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lubrication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requirements.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lubrication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smooth,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this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especially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-5">
                <a:latin typeface="Times New Roman"/>
                <a:cs typeface="Times New Roman"/>
              </a:rPr>
              <a:t> for helical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4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Mounting</a:t>
            </a:r>
            <a:r>
              <a:rPr dirty="0" sz="1200" spc="-5">
                <a:latin typeface="Times New Roman"/>
                <a:cs typeface="Times New Roman"/>
              </a:rPr>
              <a:t> requirements.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shaft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3185"/>
            <a:ext cx="5969635" cy="7955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9525" indent="-228600">
              <a:lnSpc>
                <a:spcPct val="1442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Noise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limitation.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Commercial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quietly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meshing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2080"/>
              </a:lnSpc>
              <a:spcBef>
                <a:spcPts val="16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Corrosive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environments.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exposed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chemicals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hardened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protected.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469265" marR="8890" indent="-228600">
              <a:lnSpc>
                <a:spcPct val="1433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workload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 set</a:t>
            </a:r>
            <a:r>
              <a:rPr dirty="0" sz="1200">
                <a:latin typeface="Times New Roman"/>
                <a:cs typeface="Times New Roman"/>
              </a:rPr>
              <a:t> in mind.</a:t>
            </a:r>
            <a:endParaRPr sz="1200">
              <a:latin typeface="Times New Roman"/>
              <a:cs typeface="Times New Roman"/>
            </a:endParaRPr>
          </a:p>
          <a:p>
            <a:pPr marL="469265" marR="8890" indent="-228600">
              <a:lnSpc>
                <a:spcPct val="1442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Power,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velocity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torque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consistency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peaks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gear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meets mechanical</a:t>
            </a:r>
            <a:r>
              <a:rPr dirty="0" sz="1200">
                <a:latin typeface="Times New Roman"/>
                <a:cs typeface="Times New Roman"/>
              </a:rPr>
              <a:t> requirements.</a:t>
            </a:r>
            <a:endParaRPr sz="1200">
              <a:latin typeface="Times New Roman"/>
              <a:cs typeface="Times New Roman"/>
            </a:endParaRPr>
          </a:p>
          <a:p>
            <a:pPr marL="469265" marR="8890" indent="-228600">
              <a:lnSpc>
                <a:spcPct val="1442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Inertia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acceleration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deceleration.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Heavier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harder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stop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reverse.</a:t>
            </a:r>
            <a:endParaRPr sz="1200">
              <a:latin typeface="Times New Roman"/>
              <a:cs typeface="Times New Roman"/>
            </a:endParaRPr>
          </a:p>
          <a:p>
            <a:pPr marL="469265" marR="6350" indent="-228600">
              <a:lnSpc>
                <a:spcPct val="1442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Precision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pitch,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shaft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diameter,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pressure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tooth </a:t>
            </a:r>
            <a:r>
              <a:rPr dirty="0" sz="1200" spc="-5">
                <a:latin typeface="Times New Roman"/>
                <a:cs typeface="Times New Roman"/>
              </a:rPr>
              <a:t>layout.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gears'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precise</a:t>
            </a:r>
            <a:r>
              <a:rPr dirty="0" sz="1200">
                <a:latin typeface="Times New Roman"/>
                <a:cs typeface="Times New Roman"/>
              </a:rPr>
              <a:t> teeth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 expensive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Handedness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(left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teeth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angles)</a:t>
            </a:r>
            <a:r>
              <a:rPr dirty="0" sz="1200">
                <a:latin typeface="Times New Roman"/>
                <a:cs typeface="Times New Roman"/>
              </a:rPr>
              <a:t> depending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drive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angle.</a:t>
            </a:r>
            <a:endParaRPr sz="1200">
              <a:latin typeface="Times New Roman"/>
              <a:cs typeface="Times New Roman"/>
            </a:endParaRPr>
          </a:p>
          <a:p>
            <a:pPr marL="469265" marR="6985" indent="-228600">
              <a:lnSpc>
                <a:spcPct val="1442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lubrication requirements.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lubrication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this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especially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-5">
                <a:latin typeface="Times New Roman"/>
                <a:cs typeface="Times New Roman"/>
              </a:rPr>
              <a:t> for helical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Mounting</a:t>
            </a:r>
            <a:r>
              <a:rPr dirty="0" sz="1200" spc="-5">
                <a:latin typeface="Times New Roman"/>
                <a:cs typeface="Times New Roman"/>
              </a:rPr>
              <a:t> requirements.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shaft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positioning.</a:t>
            </a:r>
            <a:endParaRPr sz="1200">
              <a:latin typeface="Times New Roman"/>
              <a:cs typeface="Times New Roman"/>
            </a:endParaRPr>
          </a:p>
          <a:p>
            <a:pPr marL="469265" marR="9525" indent="-228600">
              <a:lnSpc>
                <a:spcPct val="1442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Noise </a:t>
            </a:r>
            <a:r>
              <a:rPr dirty="0" sz="1200">
                <a:latin typeface="Times New Roman"/>
                <a:cs typeface="Times New Roman"/>
              </a:rPr>
              <a:t>limitation.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Commercial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may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smooth,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quietly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meshing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42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Corrosive environments.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exposed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chemicals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hardened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protected.</a:t>
            </a:r>
            <a:endParaRPr sz="1200">
              <a:latin typeface="Times New Roman"/>
              <a:cs typeface="Times New Roman"/>
            </a:endParaRPr>
          </a:p>
          <a:p>
            <a:pPr marL="469265" marR="8255" indent="-228600">
              <a:lnSpc>
                <a:spcPct val="1442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Temperature exposure.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warp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become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brittle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extreme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Advantages: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Useful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applications,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quiet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speeds.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instead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spur</a:t>
            </a:r>
            <a:r>
              <a:rPr dirty="0" sz="1200" spc="-5">
                <a:latin typeface="Times New Roman"/>
                <a:cs typeface="Times New Roman"/>
              </a:rPr>
              <a:t> gears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Disadvantages: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Generate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thrust </a:t>
            </a:r>
            <a:r>
              <a:rPr dirty="0" sz="1200" spc="-5">
                <a:latin typeface="Times New Roman"/>
                <a:cs typeface="Times New Roman"/>
              </a:rPr>
              <a:t>load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single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face,</a:t>
            </a:r>
            <a:r>
              <a:rPr dirty="0" sz="1200">
                <a:latin typeface="Times New Roman"/>
                <a:cs typeface="Times New Roman"/>
              </a:rPr>
              <a:t> more expensive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>
                <a:latin typeface="Times New Roman"/>
                <a:cs typeface="Times New Roman"/>
              </a:rPr>
              <a:t> spur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3957"/>
            <a:ext cx="5971540" cy="798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CHAPTER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5748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3.1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 </a:t>
            </a:r>
            <a:r>
              <a:rPr dirty="0" sz="1200" spc="-5" b="1">
                <a:latin typeface="Times New Roman"/>
                <a:cs typeface="Times New Roman"/>
              </a:rPr>
              <a:t>composite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materials: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 indent="456565">
              <a:lnSpc>
                <a:spcPct val="143800"/>
              </a:lnSpc>
              <a:spcBef>
                <a:spcPts val="975"/>
              </a:spcBef>
            </a:pPr>
            <a:r>
              <a:rPr dirty="0" sz="1200">
                <a:latin typeface="Times New Roman"/>
                <a:cs typeface="Times New Roman"/>
              </a:rPr>
              <a:t>Composite </a:t>
            </a:r>
            <a:r>
              <a:rPr dirty="0" sz="1200" spc="-5">
                <a:latin typeface="Times New Roman"/>
                <a:cs typeface="Times New Roman"/>
              </a:rPr>
              <a:t>materials </a:t>
            </a:r>
            <a:r>
              <a:rPr dirty="0" sz="1200">
                <a:latin typeface="Times New Roman"/>
                <a:cs typeface="Times New Roman"/>
              </a:rPr>
              <a:t>have been widely used to improve the </a:t>
            </a:r>
            <a:r>
              <a:rPr dirty="0" sz="1200" spc="-5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various types 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structures. Compared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conventional materials, </a:t>
            </a:r>
            <a:r>
              <a:rPr dirty="0" sz="1200">
                <a:latin typeface="Times New Roman"/>
                <a:cs typeface="Times New Roman"/>
              </a:rPr>
              <a:t>the main </a:t>
            </a:r>
            <a:r>
              <a:rPr dirty="0" sz="1200" spc="-5">
                <a:latin typeface="Times New Roman"/>
                <a:cs typeface="Times New Roman"/>
              </a:rPr>
              <a:t>advantages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composites are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superior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stiffness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ratio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strength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weight</a:t>
            </a:r>
            <a:r>
              <a:rPr dirty="0" sz="1200">
                <a:latin typeface="Times New Roman"/>
                <a:cs typeface="Times New Roman"/>
              </a:rPr>
              <a:t> ratio.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advantages, composites have been </a:t>
            </a:r>
            <a:r>
              <a:rPr dirty="0" sz="1200">
                <a:latin typeface="Times New Roman"/>
                <a:cs typeface="Times New Roman"/>
              </a:rPr>
              <a:t>increasingly </a:t>
            </a:r>
            <a:r>
              <a:rPr dirty="0" sz="1200" spc="-5">
                <a:latin typeface="Times New Roman"/>
                <a:cs typeface="Times New Roman"/>
              </a:rPr>
              <a:t>incorporated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structural components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various </a:t>
            </a:r>
            <a:r>
              <a:rPr dirty="0" sz="1200">
                <a:latin typeface="Times New Roman"/>
                <a:cs typeface="Times New Roman"/>
              </a:rPr>
              <a:t> industrial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fields.</a:t>
            </a:r>
            <a:r>
              <a:rPr dirty="0" sz="1200">
                <a:latin typeface="Times New Roman"/>
                <a:cs typeface="Times New Roman"/>
              </a:rPr>
              <a:t> 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helicopter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rotor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blades,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aircraft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wings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aerospace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engineering, and bridge structures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civil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engineering applications.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 of the </a:t>
            </a:r>
            <a:r>
              <a:rPr dirty="0" sz="1200" spc="-5">
                <a:latin typeface="Times New Roman"/>
                <a:cs typeface="Times New Roman"/>
              </a:rPr>
              <a:t>basic concepts 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discussed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better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acquaint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ourselves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behavior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Selection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Material: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 indent="456565">
              <a:lnSpc>
                <a:spcPct val="143700"/>
              </a:lnSpc>
              <a:spcBef>
                <a:spcPts val="980"/>
              </a:spcBef>
            </a:pP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advantages discussed above, </a:t>
            </a:r>
            <a:r>
              <a:rPr dirty="0" sz="1200">
                <a:latin typeface="Times New Roman"/>
                <a:cs typeface="Times New Roman"/>
              </a:rPr>
              <a:t>the high </a:t>
            </a:r>
            <a:r>
              <a:rPr dirty="0" sz="1200" spc="-5">
                <a:latin typeface="Times New Roman"/>
                <a:cs typeface="Times New Roman"/>
              </a:rPr>
              <a:t>strength and high </a:t>
            </a:r>
            <a:r>
              <a:rPr dirty="0" sz="1200">
                <a:latin typeface="Times New Roman"/>
                <a:cs typeface="Times New Roman"/>
              </a:rPr>
              <a:t>modulus </a:t>
            </a:r>
            <a:r>
              <a:rPr dirty="0" sz="1200" spc="-5">
                <a:latin typeface="Times New Roman"/>
                <a:cs typeface="Times New Roman"/>
              </a:rPr>
              <a:t>aluminum </a:t>
            </a:r>
            <a:r>
              <a:rPr dirty="0" sz="1200">
                <a:latin typeface="Times New Roman"/>
                <a:cs typeface="Times New Roman"/>
              </a:rPr>
              <a:t> silicon </a:t>
            </a:r>
            <a:r>
              <a:rPr dirty="0" sz="1200" spc="-5">
                <a:latin typeface="Times New Roman"/>
                <a:cs typeface="Times New Roman"/>
              </a:rPr>
              <a:t>carbide materials are selected </a:t>
            </a:r>
            <a:r>
              <a:rPr dirty="0" sz="1200">
                <a:latin typeface="Times New Roman"/>
                <a:cs typeface="Times New Roman"/>
              </a:rPr>
              <a:t>for composite </a:t>
            </a:r>
            <a:r>
              <a:rPr dirty="0" sz="1200" spc="-5">
                <a:latin typeface="Times New Roman"/>
                <a:cs typeface="Times New Roman"/>
              </a:rPr>
              <a:t>drive shaft. </a:t>
            </a:r>
            <a:r>
              <a:rPr dirty="0" sz="1200">
                <a:latin typeface="Times New Roman"/>
                <a:cs typeface="Times New Roman"/>
              </a:rPr>
              <a:t>the properties of the </a:t>
            </a:r>
            <a:r>
              <a:rPr dirty="0" sz="1200" spc="-5">
                <a:latin typeface="Times New Roman"/>
                <a:cs typeface="Times New Roman"/>
              </a:rPr>
              <a:t>aluminum </a:t>
            </a:r>
            <a:r>
              <a:rPr dirty="0" sz="1200">
                <a:latin typeface="Times New Roman"/>
                <a:cs typeface="Times New Roman"/>
              </a:rPr>
              <a:t> silicon</a:t>
            </a:r>
            <a:r>
              <a:rPr dirty="0" sz="1200" spc="-5">
                <a:latin typeface="Times New Roman"/>
                <a:cs typeface="Times New Roman"/>
              </a:rPr>
              <a:t> carbide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</a:t>
            </a:r>
            <a:r>
              <a:rPr dirty="0" sz="1200">
                <a:latin typeface="Times New Roman"/>
                <a:cs typeface="Times New Roman"/>
              </a:rPr>
              <a:t> used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shaft.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 indent="456565">
              <a:lnSpc>
                <a:spcPct val="143700"/>
              </a:lnSpc>
              <a:spcBef>
                <a:spcPts val="1005"/>
              </a:spcBef>
            </a:pPr>
            <a:r>
              <a:rPr dirty="0" sz="1200">
                <a:latin typeface="Times New Roman"/>
                <a:cs typeface="Times New Roman"/>
              </a:rPr>
              <a:t>Aluminum alloy </a:t>
            </a:r>
            <a:r>
              <a:rPr dirty="0" sz="1200" spc="-5">
                <a:latin typeface="Times New Roman"/>
                <a:cs typeface="Times New Roman"/>
              </a:rPr>
              <a:t>materials </a:t>
            </a:r>
            <a:r>
              <a:rPr dirty="0" sz="1200">
                <a:latin typeface="Times New Roman"/>
                <a:cs typeface="Times New Roman"/>
              </a:rPr>
              <a:t>or simply </a:t>
            </a:r>
            <a:r>
              <a:rPr dirty="0" sz="1200" spc="-5">
                <a:latin typeface="Times New Roman"/>
                <a:cs typeface="Times New Roman"/>
              </a:rPr>
              <a:t>composites </a:t>
            </a:r>
            <a:r>
              <a:rPr dirty="0" sz="1200">
                <a:latin typeface="Times New Roman"/>
                <a:cs typeface="Times New Roman"/>
              </a:rPr>
              <a:t>are combinations of materials. They 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 up of </a:t>
            </a:r>
            <a:r>
              <a:rPr dirty="0" sz="1200" spc="-5">
                <a:latin typeface="Times New Roman"/>
                <a:cs typeface="Times New Roman"/>
              </a:rPr>
              <a:t>combining two </a:t>
            </a:r>
            <a:r>
              <a:rPr dirty="0" sz="1200">
                <a:latin typeface="Times New Roman"/>
                <a:cs typeface="Times New Roman"/>
              </a:rPr>
              <a:t>or more </a:t>
            </a:r>
            <a:r>
              <a:rPr dirty="0" sz="1200" spc="-5">
                <a:latin typeface="Times New Roman"/>
                <a:cs typeface="Times New Roman"/>
              </a:rPr>
              <a:t>materials </a:t>
            </a:r>
            <a:r>
              <a:rPr dirty="0" sz="1200">
                <a:latin typeface="Times New Roman"/>
                <a:cs typeface="Times New Roman"/>
              </a:rPr>
              <a:t>in such a </a:t>
            </a:r>
            <a:r>
              <a:rPr dirty="0" sz="1200" spc="-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that the resulting </a:t>
            </a:r>
            <a:r>
              <a:rPr dirty="0" sz="1200" spc="-5">
                <a:latin typeface="Times New Roman"/>
                <a:cs typeface="Times New Roman"/>
              </a:rPr>
              <a:t>materials have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 </a:t>
            </a:r>
            <a:r>
              <a:rPr dirty="0" sz="1200">
                <a:latin typeface="Times New Roman"/>
                <a:cs typeface="Times New Roman"/>
              </a:rPr>
              <a:t>design properties or </a:t>
            </a:r>
            <a:r>
              <a:rPr dirty="0" sz="1200" spc="-5">
                <a:latin typeface="Times New Roman"/>
                <a:cs typeface="Times New Roman"/>
              </a:rPr>
              <a:t>improved </a:t>
            </a:r>
            <a:r>
              <a:rPr dirty="0" sz="1200">
                <a:latin typeface="Times New Roman"/>
                <a:cs typeface="Times New Roman"/>
              </a:rPr>
              <a:t>properties. Aluminum Silicon carbide alloy </a:t>
            </a:r>
            <a:r>
              <a:rPr dirty="0" sz="1200" spc="-5">
                <a:latin typeface="Times New Roman"/>
                <a:cs typeface="Times New Roman"/>
              </a:rPr>
              <a:t>composite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materials </a:t>
            </a:r>
            <a:r>
              <a:rPr dirty="0" sz="1200">
                <a:latin typeface="Times New Roman"/>
                <a:cs typeface="Times New Roman"/>
              </a:rPr>
              <a:t>are widely used for a </a:t>
            </a:r>
            <a:r>
              <a:rPr dirty="0" sz="1200" spc="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number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applications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engineering structures, </a:t>
            </a:r>
            <a:r>
              <a:rPr dirty="0" sz="1200">
                <a:latin typeface="Times New Roman"/>
                <a:cs typeface="Times New Roman"/>
              </a:rPr>
              <a:t>industry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electronic applications, </a:t>
            </a:r>
            <a:r>
              <a:rPr dirty="0" sz="1200">
                <a:latin typeface="Times New Roman"/>
                <a:cs typeface="Times New Roman"/>
              </a:rPr>
              <a:t>sporting </a:t>
            </a:r>
            <a:r>
              <a:rPr dirty="0" sz="1200" spc="-5">
                <a:latin typeface="Times New Roman"/>
                <a:cs typeface="Times New Roman"/>
              </a:rPr>
              <a:t>goods and so </a:t>
            </a:r>
            <a:r>
              <a:rPr dirty="0" sz="1200">
                <a:latin typeface="Times New Roman"/>
                <a:cs typeface="Times New Roman"/>
              </a:rPr>
              <a:t>on. The </a:t>
            </a:r>
            <a:r>
              <a:rPr dirty="0" sz="1200" spc="-5">
                <a:latin typeface="Times New Roman"/>
                <a:cs typeface="Times New Roman"/>
              </a:rPr>
              <a:t>properties </a:t>
            </a:r>
            <a:r>
              <a:rPr dirty="0" sz="1200">
                <a:latin typeface="Times New Roman"/>
                <a:cs typeface="Times New Roman"/>
              </a:rPr>
              <a:t>of aluminum </a:t>
            </a:r>
            <a:r>
              <a:rPr dirty="0" sz="1200" spc="-5">
                <a:latin typeface="Times New Roman"/>
                <a:cs typeface="Times New Roman"/>
              </a:rPr>
              <a:t>metal matrix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>
                <a:latin typeface="Times New Roman"/>
                <a:cs typeface="Times New Roman"/>
              </a:rPr>
              <a:t> mostly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depend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>
                <a:latin typeface="Times New Roman"/>
                <a:cs typeface="Times New Roman"/>
              </a:rPr>
              <a:t> method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capable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 </a:t>
            </a:r>
            <a:r>
              <a:rPr dirty="0" sz="1200">
                <a:latin typeface="Times New Roman"/>
                <a:cs typeface="Times New Roman"/>
              </a:rPr>
              <a:t>to comply the industry need. Al-SiC composites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more easily </a:t>
            </a:r>
            <a:r>
              <a:rPr dirty="0" sz="1200" spc="-5">
                <a:latin typeface="Times New Roman"/>
                <a:cs typeface="Times New Roman"/>
              </a:rPr>
              <a:t>produced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stir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 due to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cast</a:t>
            </a:r>
            <a:r>
              <a:rPr dirty="0" sz="1200">
                <a:latin typeface="Times New Roman"/>
                <a:cs typeface="Times New Roman"/>
              </a:rPr>
              <a:t> ability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relatively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inexpensive.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Preparation</a:t>
            </a:r>
            <a:r>
              <a:rPr dirty="0" sz="1200" b="1">
                <a:latin typeface="Times New Roman"/>
                <a:cs typeface="Times New Roman"/>
              </a:rPr>
              <a:t> 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aluminum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silicon</a:t>
            </a:r>
            <a:r>
              <a:rPr dirty="0" sz="1200" b="1">
                <a:latin typeface="Times New Roman"/>
                <a:cs typeface="Times New Roman"/>
              </a:rPr>
              <a:t> carbide: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6565">
              <a:lnSpc>
                <a:spcPct val="143900"/>
              </a:lnSpc>
              <a:spcBef>
                <a:spcPts val="980"/>
              </a:spcBef>
            </a:pPr>
            <a:r>
              <a:rPr dirty="0" sz="1200" spc="-5">
                <a:latin typeface="Times New Roman"/>
                <a:cs typeface="Times New Roman"/>
              </a:rPr>
              <a:t>Preparation </a:t>
            </a:r>
            <a:r>
              <a:rPr dirty="0" sz="1200">
                <a:latin typeface="Times New Roman"/>
                <a:cs typeface="Times New Roman"/>
              </a:rPr>
              <a:t>of Aluminum-Silicon </a:t>
            </a:r>
            <a:r>
              <a:rPr dirty="0" sz="1200" spc="-5">
                <a:latin typeface="Times New Roman"/>
                <a:cs typeface="Times New Roman"/>
              </a:rPr>
              <a:t>Carbide Composite Casting is </a:t>
            </a:r>
            <a:r>
              <a:rPr dirty="0" sz="1200">
                <a:latin typeface="Times New Roman"/>
                <a:cs typeface="Times New Roman"/>
              </a:rPr>
              <a:t>probably one of the most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ancient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manufacturing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metallic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components.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metal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matrix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present work is prepared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stir </a:t>
            </a:r>
            <a:r>
              <a:rPr dirty="0" sz="1200">
                <a:latin typeface="Times New Roman"/>
                <a:cs typeface="Times New Roman"/>
              </a:rPr>
              <a:t>casting method.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preparation of the </a:t>
            </a:r>
            <a:r>
              <a:rPr dirty="0" sz="1200" spc="-5">
                <a:latin typeface="Times New Roman"/>
                <a:cs typeface="Times New Roman"/>
              </a:rPr>
              <a:t>Aluminum </a:t>
            </a:r>
            <a:r>
              <a:rPr dirty="0" sz="1200">
                <a:latin typeface="Times New Roman"/>
                <a:cs typeface="Times New Roman"/>
              </a:rPr>
              <a:t> silicon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carbide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composite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stir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casting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mass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ratio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100:2.5,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100:5,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100:7.5,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3185"/>
            <a:ext cx="5970270" cy="2392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100:10 </a:t>
            </a:r>
            <a:r>
              <a:rPr dirty="0" sz="1200" spc="-5">
                <a:latin typeface="Times New Roman"/>
                <a:cs typeface="Times New Roman"/>
              </a:rPr>
              <a:t>are taken. Fig.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5">
                <a:latin typeface="Times New Roman"/>
                <a:cs typeface="Times New Roman"/>
              </a:rPr>
              <a:t>illustrates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raw </a:t>
            </a:r>
            <a:r>
              <a:rPr dirty="0" sz="1200">
                <a:latin typeface="Times New Roman"/>
                <a:cs typeface="Times New Roman"/>
              </a:rPr>
              <a:t>materials </a:t>
            </a:r>
            <a:r>
              <a:rPr dirty="0" sz="1200" spc="-5">
                <a:latin typeface="Times New Roman"/>
                <a:cs typeface="Times New Roman"/>
              </a:rPr>
              <a:t>and samples </a:t>
            </a:r>
            <a:r>
              <a:rPr dirty="0" sz="1200">
                <a:latin typeface="Times New Roman"/>
                <a:cs typeface="Times New Roman"/>
              </a:rPr>
              <a:t>of Aluminum Silicon </a:t>
            </a:r>
            <a:r>
              <a:rPr dirty="0" sz="1200" spc="-5">
                <a:latin typeface="Times New Roman"/>
                <a:cs typeface="Times New Roman"/>
              </a:rPr>
              <a:t>Carbide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material. </a:t>
            </a:r>
            <a:r>
              <a:rPr dirty="0" sz="1200">
                <a:latin typeface="Times New Roman"/>
                <a:cs typeface="Times New Roman"/>
              </a:rPr>
              <a:t>Aluminum </a:t>
            </a:r>
            <a:r>
              <a:rPr dirty="0" sz="1200" spc="-5">
                <a:latin typeface="Times New Roman"/>
                <a:cs typeface="Times New Roman"/>
              </a:rPr>
              <a:t>alloy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form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ingots is </a:t>
            </a:r>
            <a:r>
              <a:rPr dirty="0" sz="1200">
                <a:latin typeface="Times New Roman"/>
                <a:cs typeface="Times New Roman"/>
              </a:rPr>
              <a:t>used. The metal </a:t>
            </a:r>
            <a:r>
              <a:rPr dirty="0" sz="1200" spc="-5">
                <a:latin typeface="Times New Roman"/>
                <a:cs typeface="Times New Roman"/>
              </a:rPr>
              <a:t>ingots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cleaned and </a:t>
            </a:r>
            <a:r>
              <a:rPr dirty="0" sz="1200">
                <a:latin typeface="Times New Roman"/>
                <a:cs typeface="Times New Roman"/>
              </a:rPr>
              <a:t>melted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desired </a:t>
            </a:r>
            <a:r>
              <a:rPr dirty="0" sz="1200">
                <a:latin typeface="Times New Roman"/>
                <a:cs typeface="Times New Roman"/>
              </a:rPr>
              <a:t>super heating temperature of 750o C in </a:t>
            </a:r>
            <a:r>
              <a:rPr dirty="0" sz="1200" spc="-5">
                <a:latin typeface="Times New Roman"/>
                <a:cs typeface="Times New Roman"/>
              </a:rPr>
              <a:t>graphite crucibles. Fig.2 shows </a:t>
            </a:r>
            <a:r>
              <a:rPr dirty="0" sz="1200">
                <a:latin typeface="Times New Roman"/>
                <a:cs typeface="Times New Roman"/>
              </a:rPr>
              <a:t>schematic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up for </a:t>
            </a:r>
            <a:r>
              <a:rPr dirty="0" sz="1200" spc="-5">
                <a:latin typeface="Times New Roman"/>
                <a:cs typeface="Times New Roman"/>
              </a:rPr>
              <a:t>stir casting technique. A </a:t>
            </a:r>
            <a:r>
              <a:rPr dirty="0" sz="1200">
                <a:latin typeface="Times New Roman"/>
                <a:cs typeface="Times New Roman"/>
              </a:rPr>
              <a:t>three-phase </a:t>
            </a:r>
            <a:r>
              <a:rPr dirty="0" sz="1200" spc="-5">
                <a:latin typeface="Times New Roman"/>
                <a:cs typeface="Times New Roman"/>
              </a:rPr>
              <a:t>electrical resistance furnace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temperature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controlling </a:t>
            </a:r>
            <a:r>
              <a:rPr dirty="0" sz="1200">
                <a:latin typeface="Times New Roman"/>
                <a:cs typeface="Times New Roman"/>
              </a:rPr>
              <a:t>device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used for </a:t>
            </a:r>
            <a:r>
              <a:rPr dirty="0" sz="1200" spc="-5">
                <a:latin typeface="Times New Roman"/>
                <a:cs typeface="Times New Roman"/>
              </a:rPr>
              <a:t>melting. For each </a:t>
            </a:r>
            <a:r>
              <a:rPr dirty="0" sz="1200">
                <a:latin typeface="Times New Roman"/>
                <a:cs typeface="Times New Roman"/>
              </a:rPr>
              <a:t>melting 300 - 400 g of alloy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used. The super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heated</a:t>
            </a:r>
            <a:r>
              <a:rPr dirty="0" sz="1200">
                <a:latin typeface="Times New Roman"/>
                <a:cs typeface="Times New Roman"/>
              </a:rPr>
              <a:t> molten </a:t>
            </a:r>
            <a:r>
              <a:rPr dirty="0" sz="1200" spc="-5">
                <a:latin typeface="Times New Roman"/>
                <a:cs typeface="Times New Roman"/>
              </a:rPr>
              <a:t>metal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degassed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>
                <a:latin typeface="Times New Roman"/>
                <a:cs typeface="Times New Roman"/>
              </a:rPr>
              <a:t> a temperature of 780o C. </a:t>
            </a:r>
            <a:r>
              <a:rPr dirty="0" sz="1200" spc="-5">
                <a:latin typeface="Times New Roman"/>
                <a:cs typeface="Times New Roman"/>
              </a:rPr>
              <a:t>SiC particulates,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preheated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around </a:t>
            </a:r>
            <a:r>
              <a:rPr dirty="0" sz="1200">
                <a:latin typeface="Times New Roman"/>
                <a:cs typeface="Times New Roman"/>
              </a:rPr>
              <a:t>500o C,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added </a:t>
            </a:r>
            <a:r>
              <a:rPr dirty="0" sz="1200">
                <a:latin typeface="Times New Roman"/>
                <a:cs typeface="Times New Roman"/>
              </a:rPr>
              <a:t>to the molten </a:t>
            </a:r>
            <a:r>
              <a:rPr dirty="0" sz="1200" spc="-5">
                <a:latin typeface="Times New Roman"/>
                <a:cs typeface="Times New Roman"/>
              </a:rPr>
              <a:t>metal and stirred </a:t>
            </a:r>
            <a:r>
              <a:rPr dirty="0" sz="1200">
                <a:latin typeface="Times New Roman"/>
                <a:cs typeface="Times New Roman"/>
              </a:rPr>
              <a:t>continuously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mechanical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stirrer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720o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stirring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minutes.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stirring,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Borax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powder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added</a:t>
            </a:r>
            <a:r>
              <a:rPr dirty="0" sz="1200">
                <a:latin typeface="Times New Roman"/>
                <a:cs typeface="Times New Roman"/>
              </a:rPr>
              <a:t> in small quantities to </a:t>
            </a:r>
            <a:r>
              <a:rPr dirty="0" sz="1200" spc="-5">
                <a:latin typeface="Times New Roman"/>
                <a:cs typeface="Times New Roman"/>
              </a:rPr>
              <a:t>increase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wet</a:t>
            </a:r>
            <a:r>
              <a:rPr dirty="0" sz="1200">
                <a:latin typeface="Times New Roman"/>
                <a:cs typeface="Times New Roman"/>
              </a:rPr>
              <a:t> ability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Sic particles.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038469"/>
            <a:ext cx="4103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Raw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Samples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Aluminum Silicon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Carbide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9875" y="3453384"/>
            <a:ext cx="2169160" cy="161632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6235"/>
            <a:ext cx="5970905" cy="427482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451100">
              <a:lnSpc>
                <a:spcPct val="100000"/>
              </a:lnSpc>
              <a:spcBef>
                <a:spcPts val="735"/>
              </a:spcBef>
            </a:pPr>
            <a:r>
              <a:rPr dirty="0" sz="1200" spc="-5" b="1">
                <a:latin typeface="Times New Roman"/>
                <a:cs typeface="Times New Roman"/>
              </a:rPr>
              <a:t>CHAPTER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2146300">
              <a:lnSpc>
                <a:spcPct val="100000"/>
              </a:lnSpc>
              <a:spcBef>
                <a:spcPts val="635"/>
              </a:spcBef>
            </a:pPr>
            <a:r>
              <a:rPr dirty="0" sz="1200" b="1">
                <a:latin typeface="Times New Roman"/>
                <a:cs typeface="Times New Roman"/>
              </a:rPr>
              <a:t>4.1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SOLID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WORKS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ts val="2080"/>
              </a:lnSpc>
              <a:spcBef>
                <a:spcPts val="135"/>
              </a:spcBef>
            </a:pPr>
            <a:r>
              <a:rPr dirty="0" sz="1200">
                <a:latin typeface="Times New Roman"/>
                <a:cs typeface="Times New Roman"/>
              </a:rPr>
              <a:t>Solid 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mechanical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familiar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Microsoft </a:t>
            </a:r>
            <a:r>
              <a:rPr dirty="0" sz="1200">
                <a:latin typeface="Times New Roman"/>
                <a:cs typeface="Times New Roman"/>
              </a:rPr>
              <a:t>Windows </a:t>
            </a:r>
            <a:r>
              <a:rPr dirty="0" sz="1200" spc="-5">
                <a:latin typeface="Times New Roman"/>
                <a:cs typeface="Times New Roman"/>
              </a:rPr>
              <a:t>graphical</a:t>
            </a:r>
            <a:r>
              <a:rPr dirty="0" sz="1200">
                <a:latin typeface="Times New Roman"/>
                <a:cs typeface="Times New Roman"/>
              </a:rPr>
              <a:t> user</a:t>
            </a:r>
            <a:r>
              <a:rPr dirty="0" sz="1200" spc="-5">
                <a:latin typeface="Times New Roman"/>
                <a:cs typeface="Times New Roman"/>
              </a:rPr>
              <a:t> interface.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44200"/>
              </a:lnSpc>
              <a:spcBef>
                <a:spcPts val="805"/>
              </a:spcBef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easy-to-learn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mechanical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designers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ideas,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dimensions,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</a:t>
            </a:r>
            <a:r>
              <a:rPr dirty="0" sz="1200">
                <a:latin typeface="Times New Roman"/>
                <a:cs typeface="Times New Roman"/>
              </a:rPr>
              <a:t> models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assemblies,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drawings.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98475" marR="8255" indent="-228600">
              <a:lnSpc>
                <a:spcPct val="143300"/>
              </a:lnSpc>
              <a:spcBef>
                <a:spcPts val="5"/>
              </a:spcBef>
              <a:buFont typeface="Symbol"/>
              <a:buChar char=""/>
              <a:tabLst>
                <a:tab pos="498475" algn="l"/>
                <a:tab pos="499109" algn="l"/>
              </a:tabLst>
            </a:pPr>
            <a:r>
              <a:rPr dirty="0" sz="1200" spc="-5">
                <a:latin typeface="Times New Roman"/>
                <a:cs typeface="Times New Roman"/>
              </a:rPr>
              <a:t>Typically,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model.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(One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begin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imported</a:t>
            </a:r>
            <a:r>
              <a:rPr dirty="0" sz="1200">
                <a:latin typeface="Times New Roman"/>
                <a:cs typeface="Times New Roman"/>
              </a:rPr>
              <a:t> surface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solid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geometry).</a:t>
            </a:r>
            <a:endParaRPr sz="1200">
              <a:latin typeface="Times New Roman"/>
              <a:cs typeface="Times New Roman"/>
            </a:endParaRPr>
          </a:p>
          <a:p>
            <a:pPr marL="498475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98475" algn="l"/>
                <a:tab pos="499109" algn="l"/>
              </a:tabLst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are free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refine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5">
                <a:latin typeface="Times New Roman"/>
                <a:cs typeface="Times New Roman"/>
              </a:rPr>
              <a:t> adding,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changing,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reordering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  <a:p>
            <a:pPr marL="498475" marR="5080" indent="-22860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98475" algn="l"/>
                <a:tab pos="499109" algn="l"/>
              </a:tabLst>
            </a:pPr>
            <a:r>
              <a:rPr dirty="0" sz="1200">
                <a:latin typeface="Times New Roman"/>
                <a:cs typeface="Times New Roman"/>
              </a:rPr>
              <a:t>Associatively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parts,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assemblies,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drawings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assures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automatically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all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views.</a:t>
            </a:r>
            <a:endParaRPr sz="1200">
              <a:latin typeface="Times New Roman"/>
              <a:cs typeface="Times New Roman"/>
            </a:endParaRPr>
          </a:p>
          <a:p>
            <a:pPr marL="498475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98475" algn="l"/>
                <a:tab pos="499109" algn="l"/>
              </a:tabLst>
            </a:pP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5">
                <a:latin typeface="Times New Roman"/>
                <a:cs typeface="Times New Roman"/>
              </a:rPr>
              <a:t> 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</a:t>
            </a:r>
            <a:r>
              <a:rPr dirty="0" sz="1200">
                <a:latin typeface="Times New Roman"/>
                <a:cs typeface="Times New Roman"/>
              </a:rPr>
              <a:t> drawings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assemblies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 marL="498475" indent="-229235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498475" algn="l"/>
                <a:tab pos="499109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lets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customize </a:t>
            </a:r>
            <a:r>
              <a:rPr dirty="0" sz="1200" spc="-5">
                <a:latin typeface="Times New Roman"/>
                <a:cs typeface="Times New Roman"/>
              </a:rPr>
              <a:t>functionality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needs.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838504" y="5579745"/>
            <a:ext cx="6097270" cy="34277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62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Introduction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5" b="1">
                <a:latin typeface="Times New Roman"/>
                <a:cs typeface="Times New Roman"/>
              </a:rPr>
              <a:t> Solid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Works:</a:t>
            </a:r>
            <a:endParaRPr sz="1200">
              <a:latin typeface="Times New Roman"/>
              <a:cs typeface="Times New Roman"/>
            </a:endParaRPr>
          </a:p>
          <a:p>
            <a:pPr algn="just" marL="76200" marR="68580">
              <a:lnSpc>
                <a:spcPct val="143600"/>
              </a:lnSpc>
              <a:spcBef>
                <a:spcPts val="980"/>
              </a:spcBef>
            </a:pPr>
            <a:r>
              <a:rPr dirty="0" sz="1200">
                <a:latin typeface="Times New Roman"/>
                <a:cs typeface="Times New Roman"/>
              </a:rPr>
              <a:t>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mechanical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feature-based,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parametric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modeling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tool </a:t>
            </a:r>
            <a:r>
              <a:rPr dirty="0" sz="1200" spc="-5">
                <a:latin typeface="Times New Roman"/>
                <a:cs typeface="Times New Roman"/>
              </a:rPr>
              <a:t>which advantage </a:t>
            </a:r>
            <a:r>
              <a:rPr dirty="0" sz="1200">
                <a:latin typeface="Times New Roman"/>
                <a:cs typeface="Times New Roman"/>
              </a:rPr>
              <a:t>of the easy to learn </a:t>
            </a:r>
            <a:r>
              <a:rPr dirty="0" sz="1200" spc="-5">
                <a:latin typeface="Times New Roman"/>
                <a:cs typeface="Times New Roman"/>
              </a:rPr>
              <a:t>windows </a:t>
            </a:r>
            <a:r>
              <a:rPr dirty="0" baseline="38194" sz="1200" spc="-7">
                <a:latin typeface="Times New Roman"/>
                <a:cs typeface="Times New Roman"/>
              </a:rPr>
              <a:t>TM</a:t>
            </a:r>
            <a:r>
              <a:rPr dirty="0" baseline="38194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graphical </a:t>
            </a:r>
            <a:r>
              <a:rPr dirty="0" sz="1200">
                <a:latin typeface="Times New Roman"/>
                <a:cs typeface="Times New Roman"/>
              </a:rPr>
              <a:t>user </a:t>
            </a:r>
            <a:r>
              <a:rPr dirty="0" sz="1200" spc="-5">
                <a:latin typeface="Times New Roman"/>
                <a:cs typeface="Times New Roman"/>
              </a:rPr>
              <a:t>interface. </a:t>
            </a:r>
            <a:r>
              <a:rPr dirty="0" sz="1200">
                <a:latin typeface="Times New Roman"/>
                <a:cs typeface="Times New Roman"/>
              </a:rPr>
              <a:t> We </a:t>
            </a:r>
            <a:r>
              <a:rPr dirty="0" sz="1200" spc="-5">
                <a:latin typeface="Times New Roman"/>
                <a:cs typeface="Times New Roman"/>
              </a:rPr>
              <a:t>can create </a:t>
            </a:r>
            <a:r>
              <a:rPr dirty="0" sz="1200">
                <a:latin typeface="Times New Roman"/>
                <a:cs typeface="Times New Roman"/>
              </a:rPr>
              <a:t>fully associate 3-D solid models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or without while </a:t>
            </a:r>
            <a:r>
              <a:rPr dirty="0" sz="1200" spc="-5">
                <a:latin typeface="Times New Roman"/>
                <a:cs typeface="Times New Roman"/>
              </a:rPr>
              <a:t>utilizing automatic </a:t>
            </a:r>
            <a:r>
              <a:rPr dirty="0" sz="1200">
                <a:latin typeface="Times New Roman"/>
                <a:cs typeface="Times New Roman"/>
              </a:rPr>
              <a:t>or user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 </a:t>
            </a:r>
            <a:r>
              <a:rPr dirty="0" sz="1200">
                <a:latin typeface="Times New Roman"/>
                <a:cs typeface="Times New Roman"/>
              </a:rPr>
              <a:t>relations to capture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intent.</a:t>
            </a:r>
            <a:endParaRPr sz="1200">
              <a:latin typeface="Times New Roman"/>
              <a:cs typeface="Times New Roman"/>
            </a:endParaRPr>
          </a:p>
          <a:p>
            <a:pPr algn="just" marL="76200" marR="70485">
              <a:lnSpc>
                <a:spcPct val="143800"/>
              </a:lnSpc>
              <a:spcBef>
                <a:spcPts val="1000"/>
              </a:spcBef>
            </a:pPr>
            <a:r>
              <a:rPr dirty="0" sz="1200" spc="-5">
                <a:latin typeface="Times New Roman"/>
                <a:cs typeface="Times New Roman"/>
              </a:rPr>
              <a:t>Parameters refer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constraints whose </a:t>
            </a:r>
            <a:r>
              <a:rPr dirty="0" sz="1200">
                <a:latin typeface="Times New Roman"/>
                <a:cs typeface="Times New Roman"/>
              </a:rPr>
              <a:t>values </a:t>
            </a:r>
            <a:r>
              <a:rPr dirty="0" sz="1200" spc="-5">
                <a:latin typeface="Times New Roman"/>
                <a:cs typeface="Times New Roman"/>
              </a:rPr>
              <a:t>determine </a:t>
            </a:r>
            <a:r>
              <a:rPr dirty="0" sz="1200">
                <a:latin typeface="Times New Roman"/>
                <a:cs typeface="Times New Roman"/>
              </a:rPr>
              <a:t>the shape or geometry of the model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assembly. Parameters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either </a:t>
            </a:r>
            <a:r>
              <a:rPr dirty="0" sz="1200">
                <a:latin typeface="Times New Roman"/>
                <a:cs typeface="Times New Roman"/>
              </a:rPr>
              <a:t>numeric parameters, such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line lengths or </a:t>
            </a:r>
            <a:r>
              <a:rPr dirty="0" sz="1200" spc="5">
                <a:latin typeface="Times New Roman"/>
                <a:cs typeface="Times New Roman"/>
              </a:rPr>
              <a:t>circle </a:t>
            </a:r>
            <a:r>
              <a:rPr dirty="0" sz="1200" spc="-5">
                <a:latin typeface="Times New Roman"/>
                <a:cs typeface="Times New Roman"/>
              </a:rPr>
              <a:t>diameters, 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geometric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parameters,</a:t>
            </a:r>
            <a:r>
              <a:rPr dirty="0" sz="1200">
                <a:latin typeface="Times New Roman"/>
                <a:cs typeface="Times New Roman"/>
              </a:rPr>
              <a:t> 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tangent,</a:t>
            </a:r>
            <a:r>
              <a:rPr dirty="0" sz="1200">
                <a:latin typeface="Times New Roman"/>
                <a:cs typeface="Times New Roman"/>
              </a:rPr>
              <a:t> parallel,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concentric,</a:t>
            </a:r>
            <a:r>
              <a:rPr dirty="0" sz="1200">
                <a:latin typeface="Times New Roman"/>
                <a:cs typeface="Times New Roman"/>
              </a:rPr>
              <a:t> horizontal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vertical,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Numeric parameters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associated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relations, which allow </a:t>
            </a:r>
            <a:r>
              <a:rPr dirty="0" sz="1200">
                <a:latin typeface="Times New Roman"/>
                <a:cs typeface="Times New Roman"/>
              </a:rPr>
              <a:t> them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capture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intent.</a:t>
            </a:r>
            <a:endParaRPr sz="1200">
              <a:latin typeface="Times New Roman"/>
              <a:cs typeface="Times New Roman"/>
            </a:endParaRPr>
          </a:p>
          <a:p>
            <a:pPr algn="just" marL="76200" marR="73025">
              <a:lnSpc>
                <a:spcPct val="144100"/>
              </a:lnSpc>
              <a:spcBef>
                <a:spcPts val="590"/>
              </a:spcBef>
            </a:pPr>
            <a:r>
              <a:rPr dirty="0" sz="1200" spc="-5">
                <a:latin typeface="Times New Roman"/>
                <a:cs typeface="Times New Roman"/>
              </a:rPr>
              <a:t>Design intent is </a:t>
            </a:r>
            <a:r>
              <a:rPr dirty="0" sz="1200">
                <a:latin typeface="Times New Roman"/>
                <a:cs typeface="Times New Roman"/>
              </a:rPr>
              <a:t>how the </a:t>
            </a:r>
            <a:r>
              <a:rPr dirty="0" sz="1200" spc="-5">
                <a:latin typeface="Times New Roman"/>
                <a:cs typeface="Times New Roman"/>
              </a:rPr>
              <a:t>creator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part wants </a:t>
            </a:r>
            <a:r>
              <a:rPr dirty="0" sz="1200">
                <a:latin typeface="Times New Roman"/>
                <a:cs typeface="Times New Roman"/>
              </a:rPr>
              <a:t>it to </a:t>
            </a:r>
            <a:r>
              <a:rPr dirty="0" sz="1200" spc="-5">
                <a:latin typeface="Times New Roman"/>
                <a:cs typeface="Times New Roman"/>
              </a:rPr>
              <a:t>respond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changes and </a:t>
            </a:r>
            <a:r>
              <a:rPr dirty="0" sz="1200">
                <a:latin typeface="Times New Roman"/>
                <a:cs typeface="Times New Roman"/>
              </a:rPr>
              <a:t>updates.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would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hole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of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beverage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stay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surface,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3185"/>
            <a:ext cx="5969635" cy="7132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9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regardless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height </a:t>
            </a:r>
            <a:r>
              <a:rPr dirty="0" sz="1200">
                <a:latin typeface="Times New Roman"/>
                <a:cs typeface="Times New Roman"/>
              </a:rPr>
              <a:t>or size of the </a:t>
            </a:r>
            <a:r>
              <a:rPr dirty="0" sz="1200" spc="-5">
                <a:latin typeface="Times New Roman"/>
                <a:cs typeface="Times New Roman"/>
              </a:rPr>
              <a:t>can. </a:t>
            </a:r>
            <a:r>
              <a:rPr dirty="0" sz="1200">
                <a:latin typeface="Times New Roman"/>
                <a:cs typeface="Times New Roman"/>
              </a:rPr>
              <a:t>Solid Works </a:t>
            </a:r>
            <a:r>
              <a:rPr dirty="0" sz="1200" spc="-5">
                <a:latin typeface="Times New Roman"/>
                <a:cs typeface="Times New Roman"/>
              </a:rPr>
              <a:t>allows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specify </a:t>
            </a:r>
            <a:r>
              <a:rPr dirty="0" sz="1200">
                <a:latin typeface="Times New Roman"/>
                <a:cs typeface="Times New Roman"/>
              </a:rPr>
              <a:t>that the hole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 </a:t>
            </a:r>
            <a:r>
              <a:rPr dirty="0" sz="1200">
                <a:latin typeface="Times New Roman"/>
                <a:cs typeface="Times New Roman"/>
              </a:rPr>
              <a:t>on the top </a:t>
            </a:r>
            <a:r>
              <a:rPr dirty="0" sz="1200" spc="-5">
                <a:latin typeface="Times New Roman"/>
                <a:cs typeface="Times New Roman"/>
              </a:rPr>
              <a:t>surface, and will </a:t>
            </a:r>
            <a:r>
              <a:rPr dirty="0" sz="1200">
                <a:latin typeface="Times New Roman"/>
                <a:cs typeface="Times New Roman"/>
              </a:rPr>
              <a:t>then honor </a:t>
            </a:r>
            <a:r>
              <a:rPr dirty="0" sz="1200" spc="-5">
                <a:latin typeface="Times New Roman"/>
                <a:cs typeface="Times New Roman"/>
              </a:rPr>
              <a:t>your design intent </a:t>
            </a:r>
            <a:r>
              <a:rPr dirty="0" sz="1200">
                <a:latin typeface="Times New Roman"/>
                <a:cs typeface="Times New Roman"/>
              </a:rPr>
              <a:t>no matter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height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 later gave </a:t>
            </a:r>
            <a:r>
              <a:rPr dirty="0" sz="1200">
                <a:latin typeface="Times New Roman"/>
                <a:cs typeface="Times New Roman"/>
              </a:rPr>
              <a:t>to the can. </a:t>
            </a:r>
            <a:r>
              <a:rPr dirty="0" sz="1200" spc="-5">
                <a:latin typeface="Times New Roman"/>
                <a:cs typeface="Times New Roman"/>
              </a:rPr>
              <a:t>several factors contribute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how we capture design </a:t>
            </a:r>
            <a:r>
              <a:rPr dirty="0" sz="1200" spc="-5">
                <a:latin typeface="Times New Roman"/>
                <a:cs typeface="Times New Roman"/>
              </a:rPr>
              <a:t>intent </a:t>
            </a:r>
            <a:r>
              <a:rPr dirty="0" sz="1200">
                <a:latin typeface="Times New Roman"/>
                <a:cs typeface="Times New Roman"/>
              </a:rPr>
              <a:t>are Automatic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Equations,</a:t>
            </a:r>
            <a:r>
              <a:rPr dirty="0" sz="1200">
                <a:latin typeface="Times New Roman"/>
                <a:cs typeface="Times New Roman"/>
              </a:rPr>
              <a:t> added </a:t>
            </a:r>
            <a:r>
              <a:rPr dirty="0" sz="1200" spc="-5">
                <a:latin typeface="Times New Roman"/>
                <a:cs typeface="Times New Roman"/>
              </a:rPr>
              <a:t>relations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dimensioning.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800"/>
              </a:lnSpc>
              <a:spcBef>
                <a:spcPts val="595"/>
              </a:spcBef>
            </a:pP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shapes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construct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part. Shape-based features </a:t>
            </a:r>
            <a:r>
              <a:rPr dirty="0" sz="1200">
                <a:latin typeface="Times New Roman"/>
                <a:cs typeface="Times New Roman"/>
              </a:rPr>
              <a:t>typically </a:t>
            </a:r>
            <a:r>
              <a:rPr dirty="0" sz="1200" spc="-5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2D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3D </a:t>
            </a:r>
            <a:r>
              <a:rPr dirty="0" sz="1200">
                <a:latin typeface="Times New Roman"/>
                <a:cs typeface="Times New Roman"/>
              </a:rPr>
              <a:t>sketch of </a:t>
            </a:r>
            <a:r>
              <a:rPr dirty="0" sz="1200" spc="-5">
                <a:latin typeface="Times New Roman"/>
                <a:cs typeface="Times New Roman"/>
              </a:rPr>
              <a:t>shapes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bosses, </a:t>
            </a:r>
            <a:r>
              <a:rPr dirty="0" sz="1200">
                <a:latin typeface="Times New Roman"/>
                <a:cs typeface="Times New Roman"/>
              </a:rPr>
              <a:t>holes, </a:t>
            </a:r>
            <a:r>
              <a:rPr dirty="0" sz="1200" spc="-5">
                <a:latin typeface="Times New Roman"/>
                <a:cs typeface="Times New Roman"/>
              </a:rPr>
              <a:t>slots, etc. </a:t>
            </a:r>
            <a:r>
              <a:rPr dirty="0" sz="1200">
                <a:latin typeface="Times New Roman"/>
                <a:cs typeface="Times New Roman"/>
              </a:rPr>
              <a:t>This shape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extruded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cut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remove </a:t>
            </a:r>
            <a:r>
              <a:rPr dirty="0" sz="1200" spc="-5">
                <a:latin typeface="Times New Roman"/>
                <a:cs typeface="Times New Roman"/>
              </a:rPr>
              <a:t>material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Operation-based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sketch-based,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include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such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fillets,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chamfers,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shells,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applying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draft to the</a:t>
            </a:r>
            <a:r>
              <a:rPr dirty="0" sz="1200" spc="-5">
                <a:latin typeface="Times New Roman"/>
                <a:cs typeface="Times New Roman"/>
              </a:rPr>
              <a:t> faces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part,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605"/>
              </a:spcBef>
            </a:pPr>
            <a:r>
              <a:rPr dirty="0" sz="1200" spc="-5">
                <a:latin typeface="Times New Roman"/>
                <a:cs typeface="Times New Roman"/>
              </a:rPr>
              <a:t>Building </a:t>
            </a:r>
            <a:r>
              <a:rPr dirty="0" sz="1200">
                <a:latin typeface="Times New Roman"/>
                <a:cs typeface="Times New Roman"/>
              </a:rPr>
              <a:t>a model in Solid Works usually </a:t>
            </a:r>
            <a:r>
              <a:rPr dirty="0" sz="1200" spc="-5">
                <a:latin typeface="Times New Roman"/>
                <a:cs typeface="Times New Roman"/>
              </a:rPr>
              <a:t>starts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2D </a:t>
            </a:r>
            <a:r>
              <a:rPr dirty="0" sz="1200">
                <a:latin typeface="Times New Roman"/>
                <a:cs typeface="Times New Roman"/>
              </a:rPr>
              <a:t>sketch </a:t>
            </a:r>
            <a:r>
              <a:rPr dirty="0" sz="1200" spc="-5">
                <a:latin typeface="Times New Roman"/>
                <a:cs typeface="Times New Roman"/>
              </a:rPr>
              <a:t>(although </a:t>
            </a:r>
            <a:r>
              <a:rPr dirty="0" sz="1200">
                <a:latin typeface="Times New Roman"/>
                <a:cs typeface="Times New Roman"/>
              </a:rPr>
              <a:t>3D </a:t>
            </a:r>
            <a:r>
              <a:rPr dirty="0" sz="1200" spc="-5">
                <a:latin typeface="Times New Roman"/>
                <a:cs typeface="Times New Roman"/>
              </a:rPr>
              <a:t>sketches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  <a:hlinkClick r:id="rId2"/>
              </a:rPr>
              <a:t>power users</a:t>
            </a:r>
            <a:r>
              <a:rPr dirty="0" sz="1200">
                <a:latin typeface="Times New Roman"/>
                <a:cs typeface="Times New Roman"/>
              </a:rPr>
              <a:t>). The </a:t>
            </a:r>
            <a:r>
              <a:rPr dirty="0" sz="1200" spc="-5">
                <a:latin typeface="Times New Roman"/>
                <a:cs typeface="Times New Roman"/>
              </a:rPr>
              <a:t>sketch consists </a:t>
            </a:r>
            <a:r>
              <a:rPr dirty="0" sz="1200">
                <a:latin typeface="Times New Roman"/>
                <a:cs typeface="Times New Roman"/>
              </a:rPr>
              <a:t>of geometry such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points, </a:t>
            </a:r>
            <a:r>
              <a:rPr dirty="0" sz="1200" spc="-5">
                <a:latin typeface="Times New Roman"/>
                <a:cs typeface="Times New Roman"/>
              </a:rPr>
              <a:t>lines, arcs, conics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(except </a:t>
            </a:r>
            <a:r>
              <a:rPr dirty="0" sz="1200">
                <a:latin typeface="Times New Roman"/>
                <a:cs typeface="Times New Roman"/>
              </a:rPr>
              <a:t>the hyperbola), </a:t>
            </a:r>
            <a:r>
              <a:rPr dirty="0" sz="1200" spc="-5">
                <a:latin typeface="Times New Roman"/>
                <a:cs typeface="Times New Roman"/>
              </a:rPr>
              <a:t>and spines. Dimensions are added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sketch </a:t>
            </a:r>
            <a:r>
              <a:rPr dirty="0" sz="1200">
                <a:latin typeface="Times New Roman"/>
                <a:cs typeface="Times New Roman"/>
              </a:rPr>
              <a:t>to define the size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geometry. Relations are </a:t>
            </a:r>
            <a:r>
              <a:rPr dirty="0" sz="1200">
                <a:latin typeface="Times New Roman"/>
                <a:cs typeface="Times New Roman"/>
              </a:rPr>
              <a:t>used to </a:t>
            </a:r>
            <a:r>
              <a:rPr dirty="0" sz="1200" spc="-5">
                <a:latin typeface="Times New Roman"/>
                <a:cs typeface="Times New Roman"/>
              </a:rPr>
              <a:t>define attributes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tangency, parallelism,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perpendicularity,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concentricity.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parametric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means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dimensions and relations drive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geometry, </a:t>
            </a:r>
            <a:r>
              <a:rPr dirty="0" sz="1200">
                <a:latin typeface="Times New Roman"/>
                <a:cs typeface="Times New Roman"/>
              </a:rPr>
              <a:t>not the other way </a:t>
            </a:r>
            <a:r>
              <a:rPr dirty="0" sz="1200" spc="-5">
                <a:latin typeface="Times New Roman"/>
                <a:cs typeface="Times New Roman"/>
              </a:rPr>
              <a:t>around.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dimensions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controlled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independently,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relationships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inside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outside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sketch.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Several ways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-5">
                <a:latin typeface="Times New Roman"/>
                <a:cs typeface="Times New Roman"/>
              </a:rPr>
              <a:t> can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builded </a:t>
            </a:r>
            <a:r>
              <a:rPr dirty="0" sz="1200">
                <a:latin typeface="Times New Roman"/>
                <a:cs typeface="Times New Roman"/>
              </a:rPr>
              <a:t>like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469265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Layer-cake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 indent="38100">
              <a:lnSpc>
                <a:spcPct val="144200"/>
              </a:lnSpc>
              <a:spcBef>
                <a:spcPts val="58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layer-cake </a:t>
            </a:r>
            <a:r>
              <a:rPr dirty="0" sz="1200">
                <a:latin typeface="Times New Roman"/>
                <a:cs typeface="Times New Roman"/>
              </a:rPr>
              <a:t>approach builds the </a:t>
            </a:r>
            <a:r>
              <a:rPr dirty="0" sz="1200" spc="-5">
                <a:latin typeface="Times New Roman"/>
                <a:cs typeface="Times New Roman"/>
              </a:rPr>
              <a:t>part </a:t>
            </a:r>
            <a:r>
              <a:rPr dirty="0" sz="1200">
                <a:latin typeface="Times New Roman"/>
                <a:cs typeface="Times New Roman"/>
              </a:rPr>
              <a:t>one piece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 time ,adding </a:t>
            </a:r>
            <a:r>
              <a:rPr dirty="0" sz="1200" spc="-5">
                <a:latin typeface="Times New Roman"/>
                <a:cs typeface="Times New Roman"/>
              </a:rPr>
              <a:t>each layer,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feature, </a:t>
            </a:r>
            <a:r>
              <a:rPr dirty="0" sz="1200">
                <a:latin typeface="Times New Roman"/>
                <a:cs typeface="Times New Roman"/>
              </a:rPr>
              <a:t>onto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previous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469265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Potter’s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900"/>
              </a:lnSpc>
              <a:spcBef>
                <a:spcPts val="60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potter’s wheel approach </a:t>
            </a:r>
            <a:r>
              <a:rPr dirty="0" sz="1200">
                <a:latin typeface="Times New Roman"/>
                <a:cs typeface="Times New Roman"/>
              </a:rPr>
              <a:t>builds the </a:t>
            </a:r>
            <a:r>
              <a:rPr dirty="0" sz="1200" spc="-5">
                <a:latin typeface="Times New Roman"/>
                <a:cs typeface="Times New Roman"/>
              </a:rPr>
              <a:t>part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revolved </a:t>
            </a:r>
            <a:r>
              <a:rPr dirty="0" sz="1200" spc="-5">
                <a:latin typeface="Times New Roman"/>
                <a:cs typeface="Times New Roman"/>
              </a:rPr>
              <a:t>feature.As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single sketch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cross </a:t>
            </a:r>
            <a:r>
              <a:rPr dirty="0" sz="1200">
                <a:latin typeface="Times New Roman"/>
                <a:cs typeface="Times New Roman"/>
              </a:rPr>
              <a:t>section </a:t>
            </a:r>
            <a:r>
              <a:rPr dirty="0" sz="1200" spc="-5">
                <a:latin typeface="Times New Roman"/>
                <a:cs typeface="Times New Roman"/>
              </a:rPr>
              <a:t>includes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information and dimensions </a:t>
            </a:r>
            <a:r>
              <a:rPr dirty="0" sz="1200">
                <a:latin typeface="Times New Roman"/>
                <a:cs typeface="Times New Roman"/>
              </a:rPr>
              <a:t>necessary to make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one</a:t>
            </a:r>
            <a:r>
              <a:rPr dirty="0" sz="1200" spc="-5">
                <a:latin typeface="Times New Roman"/>
                <a:cs typeface="Times New Roman"/>
              </a:rPr>
              <a:t> feature.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3957"/>
            <a:ext cx="5970270" cy="777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Manufacturing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800"/>
              </a:lnSpc>
              <a:spcBef>
                <a:spcPts val="605"/>
              </a:spcBef>
            </a:pPr>
            <a:r>
              <a:rPr dirty="0" sz="1200">
                <a:latin typeface="Times New Roman"/>
                <a:cs typeface="Times New Roman"/>
              </a:rPr>
              <a:t>The manufacturing </a:t>
            </a:r>
            <a:r>
              <a:rPr dirty="0" sz="1200" spc="-5">
                <a:latin typeface="Times New Roman"/>
                <a:cs typeface="Times New Roman"/>
              </a:rPr>
              <a:t>approach </a:t>
            </a:r>
            <a:r>
              <a:rPr dirty="0" sz="1200">
                <a:latin typeface="Times New Roman"/>
                <a:cs typeface="Times New Roman"/>
              </a:rPr>
              <a:t>to modeling mimics the way the part would be </a:t>
            </a:r>
            <a:r>
              <a:rPr dirty="0" sz="1200" spc="-5">
                <a:latin typeface="Times New Roman"/>
                <a:cs typeface="Times New Roman"/>
              </a:rPr>
              <a:t>manufactured. For </a:t>
            </a:r>
            <a:r>
              <a:rPr dirty="0" sz="1200">
                <a:latin typeface="Times New Roman"/>
                <a:cs typeface="Times New Roman"/>
              </a:rPr>
              <a:t> example ,if the </a:t>
            </a:r>
            <a:r>
              <a:rPr dirty="0" sz="1200" spc="-5">
                <a:latin typeface="Times New Roman"/>
                <a:cs typeface="Times New Roman"/>
              </a:rPr>
              <a:t>stepped shaft was turned </a:t>
            </a:r>
            <a:r>
              <a:rPr dirty="0" sz="1200">
                <a:latin typeface="Times New Roman"/>
                <a:cs typeface="Times New Roman"/>
              </a:rPr>
              <a:t>a lathe </a:t>
            </a:r>
            <a:r>
              <a:rPr dirty="0" sz="1200" spc="-5">
                <a:latin typeface="Times New Roman"/>
                <a:cs typeface="Times New Roman"/>
              </a:rPr>
              <a:t>,we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-5">
                <a:latin typeface="Times New Roman"/>
                <a:cs typeface="Times New Roman"/>
              </a:rPr>
              <a:t>start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piece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bar </a:t>
            </a:r>
            <a:r>
              <a:rPr dirty="0" sz="1200">
                <a:latin typeface="Times New Roman"/>
                <a:cs typeface="Times New Roman"/>
              </a:rPr>
              <a:t>stock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remove material</a:t>
            </a:r>
            <a:r>
              <a:rPr dirty="0" sz="1200">
                <a:latin typeface="Times New Roman"/>
                <a:cs typeface="Times New Roman"/>
              </a:rPr>
              <a:t> using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series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cuts.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900"/>
              </a:lnSpc>
              <a:spcBef>
                <a:spcPts val="590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assembly,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analogue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Just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tangency, parallelism, and </a:t>
            </a:r>
            <a:r>
              <a:rPr dirty="0" sz="1200">
                <a:latin typeface="Times New Roman"/>
                <a:cs typeface="Times New Roman"/>
              </a:rPr>
              <a:t>concentricity with respect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sketch geometry, </a:t>
            </a:r>
            <a:r>
              <a:rPr dirty="0" sz="1200">
                <a:latin typeface="Times New Roman"/>
                <a:cs typeface="Times New Roman"/>
              </a:rPr>
              <a:t> assembly mates </a:t>
            </a:r>
            <a:r>
              <a:rPr dirty="0" sz="1200" spc="-5">
                <a:latin typeface="Times New Roman"/>
                <a:cs typeface="Times New Roman"/>
              </a:rPr>
              <a:t>define </a:t>
            </a:r>
            <a:r>
              <a:rPr dirty="0" sz="1200">
                <a:latin typeface="Times New Roman"/>
                <a:cs typeface="Times New Roman"/>
              </a:rPr>
              <a:t>equivalent </a:t>
            </a:r>
            <a:r>
              <a:rPr dirty="0" sz="1200" spc="-5">
                <a:latin typeface="Times New Roman"/>
                <a:cs typeface="Times New Roman"/>
              </a:rPr>
              <a:t>relations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respect </a:t>
            </a:r>
            <a:r>
              <a:rPr dirty="0" sz="1200">
                <a:latin typeface="Times New Roman"/>
                <a:cs typeface="Times New Roman"/>
              </a:rPr>
              <a:t>to the individual </a:t>
            </a:r>
            <a:r>
              <a:rPr dirty="0" sz="1200" spc="-5">
                <a:latin typeface="Times New Roman"/>
                <a:cs typeface="Times New Roman"/>
              </a:rPr>
              <a:t>parts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components,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allowing </a:t>
            </a:r>
            <a:r>
              <a:rPr dirty="0" sz="1200">
                <a:latin typeface="Times New Roman"/>
                <a:cs typeface="Times New Roman"/>
              </a:rPr>
              <a:t>the easy </a:t>
            </a:r>
            <a:r>
              <a:rPr dirty="0" sz="1200" spc="-5">
                <a:latin typeface="Times New Roman"/>
                <a:cs typeface="Times New Roman"/>
              </a:rPr>
              <a:t>construction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assemblies. </a:t>
            </a:r>
            <a:r>
              <a:rPr dirty="0" sz="1200">
                <a:latin typeface="Times New Roman"/>
                <a:cs typeface="Times New Roman"/>
              </a:rPr>
              <a:t>Solid Works </a:t>
            </a:r>
            <a:r>
              <a:rPr dirty="0" sz="1200" spc="-5">
                <a:latin typeface="Times New Roman"/>
                <a:cs typeface="Times New Roman"/>
              </a:rPr>
              <a:t>also includes additional advanced </a:t>
            </a:r>
            <a:r>
              <a:rPr dirty="0" sz="1200">
                <a:latin typeface="Times New Roman"/>
                <a:cs typeface="Times New Roman"/>
              </a:rPr>
              <a:t> mating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gear and </a:t>
            </a:r>
            <a:r>
              <a:rPr dirty="0" sz="1200">
                <a:latin typeface="Times New Roman"/>
                <a:cs typeface="Times New Roman"/>
              </a:rPr>
              <a:t>cam follower mates, </a:t>
            </a:r>
            <a:r>
              <a:rPr dirty="0" sz="1200" spc="-5">
                <a:latin typeface="Times New Roman"/>
                <a:cs typeface="Times New Roman"/>
              </a:rPr>
              <a:t>which allow modeled gear assemblies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accurately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reproduce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movement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actual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700"/>
              </a:lnSpc>
              <a:spcBef>
                <a:spcPts val="595"/>
              </a:spcBef>
            </a:pPr>
            <a:r>
              <a:rPr dirty="0" sz="1200" spc="-5">
                <a:latin typeface="Times New Roman"/>
                <a:cs typeface="Times New Roman"/>
              </a:rPr>
              <a:t>Finally,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drawings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5">
                <a:latin typeface="Times New Roman"/>
                <a:cs typeface="Times New Roman"/>
              </a:rPr>
              <a:t>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>
                <a:latin typeface="Times New Roman"/>
                <a:cs typeface="Times New Roman"/>
              </a:rPr>
              <a:t> either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parts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assemblies.</a:t>
            </a:r>
            <a:r>
              <a:rPr dirty="0" sz="1200">
                <a:latin typeface="Times New Roman"/>
                <a:cs typeface="Times New Roman"/>
              </a:rPr>
              <a:t> Views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automatically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 from </a:t>
            </a:r>
            <a:r>
              <a:rPr dirty="0" sz="1200">
                <a:latin typeface="Times New Roman"/>
                <a:cs typeface="Times New Roman"/>
              </a:rPr>
              <a:t>the solid model,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notes, dimensions </a:t>
            </a:r>
            <a:r>
              <a:rPr dirty="0" sz="1200" spc="-5">
                <a:latin typeface="Times New Roman"/>
                <a:cs typeface="Times New Roman"/>
              </a:rPr>
              <a:t>and tolerances can </a:t>
            </a:r>
            <a:r>
              <a:rPr dirty="0" sz="1200">
                <a:latin typeface="Times New Roman"/>
                <a:cs typeface="Times New Roman"/>
              </a:rPr>
              <a:t>then be easily added 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drawing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drawing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includes most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sizes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assemblies,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drawings.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AutoNum type="arabicParenBoth"/>
              <a:tabLst>
                <a:tab pos="227965" algn="l"/>
              </a:tabLst>
            </a:pPr>
            <a:r>
              <a:rPr dirty="0" sz="1200" spc="-5">
                <a:latin typeface="Times New Roman"/>
                <a:cs typeface="Times New Roman"/>
              </a:rPr>
              <a:t>Part: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Individual</a:t>
            </a:r>
            <a:r>
              <a:rPr dirty="0" sz="1200">
                <a:latin typeface="Times New Roman"/>
                <a:cs typeface="Times New Roman"/>
              </a:rPr>
              <a:t> components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drawn 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part</a:t>
            </a:r>
            <a:r>
              <a:rPr dirty="0" sz="1200">
                <a:latin typeface="Times New Roman"/>
                <a:cs typeface="Times New Roman"/>
              </a:rPr>
              <a:t> drawings.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arenBoth"/>
            </a:pPr>
            <a:endParaRPr sz="14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227965" algn="l"/>
              </a:tabLst>
            </a:pPr>
            <a:r>
              <a:rPr dirty="0" sz="1200" spc="-5">
                <a:latin typeface="Times New Roman"/>
                <a:cs typeface="Times New Roman"/>
              </a:rPr>
              <a:t>Assembly: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 </a:t>
            </a:r>
            <a:r>
              <a:rPr dirty="0" sz="1200" spc="-5">
                <a:latin typeface="Times New Roman"/>
                <a:cs typeface="Times New Roman"/>
              </a:rPr>
              <a:t>parts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-5">
                <a:latin typeface="Times New Roman"/>
                <a:cs typeface="Times New Roman"/>
              </a:rPr>
              <a:t> assembled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this </a:t>
            </a:r>
            <a:r>
              <a:rPr dirty="0" sz="1200" spc="-5">
                <a:latin typeface="Times New Roman"/>
                <a:cs typeface="Times New Roman"/>
              </a:rPr>
              <a:t>region.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arenBoth"/>
            </a:pPr>
            <a:endParaRPr sz="14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AutoNum type="arabicParenBoth"/>
              <a:tabLst>
                <a:tab pos="227965" algn="l"/>
              </a:tabLst>
            </a:pPr>
            <a:r>
              <a:rPr dirty="0" sz="1200" spc="-5">
                <a:latin typeface="Times New Roman"/>
                <a:cs typeface="Times New Roman"/>
              </a:rPr>
              <a:t>Drawings: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assembly.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History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5" b="1">
                <a:latin typeface="Times New Roman"/>
                <a:cs typeface="Times New Roman"/>
              </a:rPr>
              <a:t> Solid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Works: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</a:pPr>
            <a:r>
              <a:rPr dirty="0" sz="1200">
                <a:latin typeface="Times New Roman"/>
                <a:cs typeface="Times New Roman"/>
              </a:rPr>
              <a:t>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Corporation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founded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December</a:t>
            </a:r>
            <a:r>
              <a:rPr dirty="0" sz="1200">
                <a:latin typeface="Times New Roman"/>
                <a:cs typeface="Times New Roman"/>
              </a:rPr>
              <a:t> 1993</a:t>
            </a:r>
            <a:r>
              <a:rPr dirty="0" sz="1200" spc="5">
                <a:latin typeface="Times New Roman"/>
                <a:cs typeface="Times New Roman"/>
              </a:rPr>
              <a:t> 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Massachusetts</a:t>
            </a:r>
            <a:r>
              <a:rPr dirty="0" sz="1200"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Institute</a:t>
            </a:r>
            <a:r>
              <a:rPr dirty="0" sz="1200">
                <a:latin typeface="Times New Roman"/>
                <a:cs typeface="Times New Roman"/>
                <a:hlinkClick r:id="rId2"/>
              </a:rPr>
              <a:t>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2"/>
              </a:rPr>
              <a:t>Technology </a:t>
            </a:r>
            <a:r>
              <a:rPr dirty="0" sz="1200" spc="-5">
                <a:latin typeface="Times New Roman"/>
                <a:cs typeface="Times New Roman"/>
              </a:rPr>
              <a:t>graduate </a:t>
            </a:r>
            <a:r>
              <a:rPr dirty="0" sz="1200">
                <a:latin typeface="Times New Roman"/>
                <a:cs typeface="Times New Roman"/>
              </a:rPr>
              <a:t>Jon </a:t>
            </a:r>
            <a:r>
              <a:rPr dirty="0" sz="1200" spc="-5">
                <a:latin typeface="Times New Roman"/>
                <a:cs typeface="Times New Roman"/>
              </a:rPr>
              <a:t>Hirschtick; Hirschtick </a:t>
            </a:r>
            <a:r>
              <a:rPr dirty="0" sz="1200">
                <a:latin typeface="Times New Roman"/>
                <a:cs typeface="Times New Roman"/>
              </a:rPr>
              <a:t>used $1 million he </a:t>
            </a:r>
            <a:r>
              <a:rPr dirty="0" sz="1200" spc="-5">
                <a:latin typeface="Times New Roman"/>
                <a:cs typeface="Times New Roman"/>
              </a:rPr>
              <a:t>had </a:t>
            </a:r>
            <a:r>
              <a:rPr dirty="0" sz="1200">
                <a:latin typeface="Times New Roman"/>
                <a:cs typeface="Times New Roman"/>
              </a:rPr>
              <a:t>made while a </a:t>
            </a:r>
            <a:r>
              <a:rPr dirty="0" sz="1200" spc="-5">
                <a:latin typeface="Times New Roman"/>
                <a:cs typeface="Times New Roman"/>
              </a:rPr>
              <a:t>member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MIT</a:t>
            </a:r>
            <a:r>
              <a:rPr dirty="0" sz="1200">
                <a:latin typeface="Times New Roman"/>
                <a:cs typeface="Times New Roman"/>
                <a:hlinkClick r:id="rId3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Blackjack </a:t>
            </a:r>
            <a:r>
              <a:rPr dirty="0" sz="1200">
                <a:latin typeface="Times New Roman"/>
                <a:cs typeface="Times New Roman"/>
                <a:hlinkClick r:id="rId3"/>
              </a:rPr>
              <a:t>Team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up the </a:t>
            </a:r>
            <a:r>
              <a:rPr dirty="0" sz="1200" spc="-5">
                <a:latin typeface="Times New Roman"/>
                <a:cs typeface="Times New Roman"/>
              </a:rPr>
              <a:t>company.</a:t>
            </a:r>
            <a:r>
              <a:rPr dirty="0" sz="1200">
                <a:latin typeface="Times New Roman"/>
                <a:cs typeface="Times New Roman"/>
              </a:rPr>
              <a:t> Initially based in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4"/>
              </a:rPr>
              <a:t>Waltham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  <a:hlinkClick r:id="rId5"/>
              </a:rPr>
              <a:t>Massachusetts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6"/>
              </a:rPr>
              <a:t>USA</a:t>
            </a:r>
            <a:r>
              <a:rPr dirty="0" sz="1200" spc="-5">
                <a:latin typeface="Times New Roman"/>
                <a:cs typeface="Times New Roman"/>
              </a:rPr>
              <a:t>, Hirschtick </a:t>
            </a:r>
            <a:r>
              <a:rPr dirty="0" sz="1200">
                <a:latin typeface="Times New Roman"/>
                <a:cs typeface="Times New Roman"/>
              </a:rPr>
              <a:t>recruited a </a:t>
            </a:r>
            <a:r>
              <a:rPr dirty="0" sz="1200" spc="-5">
                <a:latin typeface="Times New Roman"/>
                <a:cs typeface="Times New Roman"/>
              </a:rPr>
              <a:t>team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engineers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goal </a:t>
            </a:r>
            <a:r>
              <a:rPr dirty="0" sz="1200">
                <a:latin typeface="Times New Roman"/>
                <a:cs typeface="Times New Roman"/>
              </a:rPr>
              <a:t>of building 3D </a:t>
            </a:r>
            <a:r>
              <a:rPr dirty="0" sz="1200" spc="-5">
                <a:latin typeface="Times New Roman"/>
                <a:cs typeface="Times New Roman"/>
              </a:rPr>
              <a:t>CAD software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easy-to-use,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affordable,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Windows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desktop.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Operating</a:t>
            </a:r>
            <a:r>
              <a:rPr dirty="0" sz="1200">
                <a:latin typeface="Times New Roman"/>
                <a:cs typeface="Times New Roman"/>
              </a:rPr>
              <a:t> later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7"/>
              </a:rPr>
              <a:t>Concord, Massachusetts, </a:t>
            </a:r>
            <a:r>
              <a:rPr dirty="0" sz="1200">
                <a:latin typeface="Times New Roman"/>
                <a:cs typeface="Times New Roman"/>
              </a:rPr>
              <a:t>Solid Works </a:t>
            </a:r>
            <a:r>
              <a:rPr dirty="0" sz="1200" spc="-5">
                <a:latin typeface="Times New Roman"/>
                <a:cs typeface="Times New Roman"/>
              </a:rPr>
              <a:t>released its first product </a:t>
            </a: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</a:t>
            </a:r>
            <a:r>
              <a:rPr dirty="0" sz="1200">
                <a:latin typeface="Times New Roman"/>
                <a:cs typeface="Times New Roman"/>
              </a:rPr>
              <a:t>95, in 1995.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1997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Dassault, best </a:t>
            </a:r>
            <a:r>
              <a:rPr dirty="0" sz="1200">
                <a:latin typeface="Times New Roman"/>
                <a:cs typeface="Times New Roman"/>
              </a:rPr>
              <a:t>known for </a:t>
            </a:r>
            <a:r>
              <a:rPr dirty="0" sz="1200" spc="-5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  <a:hlinkClick r:id="rId8"/>
              </a:rPr>
              <a:t>CATIA </a:t>
            </a:r>
            <a:r>
              <a:rPr dirty="0" sz="1200">
                <a:latin typeface="Times New Roman"/>
                <a:cs typeface="Times New Roman"/>
              </a:rPr>
              <a:t>CAD </a:t>
            </a:r>
            <a:r>
              <a:rPr dirty="0" sz="1200" spc="-5">
                <a:latin typeface="Times New Roman"/>
                <a:cs typeface="Times New Roman"/>
              </a:rPr>
              <a:t>software, acquired </a:t>
            </a:r>
            <a:r>
              <a:rPr dirty="0" sz="1200">
                <a:latin typeface="Times New Roman"/>
                <a:cs typeface="Times New Roman"/>
              </a:rPr>
              <a:t>Solid Works for $310 million 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stock.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3185"/>
            <a:ext cx="5969000" cy="776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620">
              <a:lnSpc>
                <a:spcPct val="1442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Solid Works </a:t>
            </a:r>
            <a:r>
              <a:rPr dirty="0" sz="1200" spc="-5">
                <a:latin typeface="Times New Roman"/>
                <a:cs typeface="Times New Roman"/>
              </a:rPr>
              <a:t>currently markets several </a:t>
            </a:r>
            <a:r>
              <a:rPr dirty="0" sz="1200">
                <a:latin typeface="Times New Roman"/>
                <a:cs typeface="Times New Roman"/>
              </a:rPr>
              <a:t>versions of the Solid Works </a:t>
            </a:r>
            <a:r>
              <a:rPr dirty="0" sz="1200" spc="-5">
                <a:latin typeface="Times New Roman"/>
                <a:cs typeface="Times New Roman"/>
              </a:rPr>
              <a:t>CAD software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addition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eDrawings,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collaboration</a:t>
            </a:r>
            <a:r>
              <a:rPr dirty="0" sz="1200">
                <a:latin typeface="Times New Roman"/>
                <a:cs typeface="Times New Roman"/>
              </a:rPr>
              <a:t> tool,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DraftSight,</a:t>
            </a:r>
            <a:r>
              <a:rPr dirty="0" sz="1200" spc="10"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ct val="1433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Solid Works </a:t>
            </a:r>
            <a:r>
              <a:rPr dirty="0" sz="1200" spc="-5">
                <a:latin typeface="Times New Roman"/>
                <a:cs typeface="Times New Roman"/>
              </a:rPr>
              <a:t>was headed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John McEleney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2001 to </a:t>
            </a:r>
            <a:r>
              <a:rPr dirty="0" sz="1200" spc="5">
                <a:latin typeface="Times New Roman"/>
                <a:cs typeface="Times New Roman"/>
              </a:rPr>
              <a:t>July </a:t>
            </a:r>
            <a:r>
              <a:rPr dirty="0" sz="1200">
                <a:latin typeface="Times New Roman"/>
                <a:cs typeface="Times New Roman"/>
              </a:rPr>
              <a:t>2007 </a:t>
            </a:r>
            <a:r>
              <a:rPr dirty="0" sz="1200" spc="-5">
                <a:latin typeface="Times New Roman"/>
                <a:cs typeface="Times New Roman"/>
              </a:rPr>
              <a:t>and Jeff </a:t>
            </a:r>
            <a:r>
              <a:rPr dirty="0" sz="1200" spc="5">
                <a:latin typeface="Times New Roman"/>
                <a:cs typeface="Times New Roman"/>
              </a:rPr>
              <a:t>Ray </a:t>
            </a:r>
            <a:r>
              <a:rPr dirty="0" sz="1200">
                <a:latin typeface="Times New Roman"/>
                <a:cs typeface="Times New Roman"/>
              </a:rPr>
              <a:t>from 2007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January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2011.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 </a:t>
            </a:r>
            <a:r>
              <a:rPr dirty="0" sz="1200" spc="-5">
                <a:latin typeface="Times New Roman"/>
                <a:cs typeface="Times New Roman"/>
              </a:rPr>
              <a:t>CEO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Bertrand</a:t>
            </a:r>
            <a:r>
              <a:rPr dirty="0" sz="1200">
                <a:latin typeface="Times New Roman"/>
                <a:cs typeface="Times New Roman"/>
              </a:rPr>
              <a:t> Sicot.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SOLID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WORKS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3-D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MECHANICAL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DESIGN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APPLICATIONS:</a:t>
            </a:r>
            <a:endParaRPr sz="1200">
              <a:latin typeface="Times New Roman"/>
              <a:cs typeface="Times New Roman"/>
            </a:endParaRPr>
          </a:p>
          <a:p>
            <a:pPr algn="just" marL="12700" marR="4425315">
              <a:lnSpc>
                <a:spcPts val="3479"/>
              </a:lnSpc>
              <a:spcBef>
                <a:spcPts val="420"/>
              </a:spcBef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Standard </a:t>
            </a:r>
            <a:r>
              <a:rPr dirty="0" sz="1200">
                <a:latin typeface="Times New Roman"/>
                <a:cs typeface="Times New Roman"/>
              </a:rPr>
              <a:t> Solid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Professional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600"/>
              </a:lnSpc>
              <a:spcBef>
                <a:spcPts val="950"/>
              </a:spcBef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</a:t>
            </a:r>
            <a:r>
              <a:rPr dirty="0" sz="1200">
                <a:latin typeface="Times New Roman"/>
                <a:cs typeface="Times New Roman"/>
              </a:rPr>
              <a:t>Premium: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a suite of product </a:t>
            </a:r>
            <a:r>
              <a:rPr dirty="0" sz="1200" spc="-5">
                <a:latin typeface="Times New Roman"/>
                <a:cs typeface="Times New Roman"/>
              </a:rPr>
              <a:t>development </a:t>
            </a:r>
            <a:r>
              <a:rPr dirty="0" sz="1200">
                <a:latin typeface="Times New Roman"/>
                <a:cs typeface="Times New Roman"/>
              </a:rPr>
              <a:t>tools </a:t>
            </a:r>
            <a:r>
              <a:rPr dirty="0" sz="1200" spc="-5">
                <a:latin typeface="Times New Roman"/>
                <a:cs typeface="Times New Roman"/>
              </a:rPr>
              <a:t>mechanical design, design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verification,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management, and communication </a:t>
            </a:r>
            <a:r>
              <a:rPr dirty="0" sz="1200">
                <a:latin typeface="Times New Roman"/>
                <a:cs typeface="Times New Roman"/>
              </a:rPr>
              <a:t>tools. Solid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 Premium includes all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capabilities </a:t>
            </a:r>
            <a:r>
              <a:rPr dirty="0" sz="1200">
                <a:latin typeface="Times New Roman"/>
                <a:cs typeface="Times New Roman"/>
              </a:rPr>
              <a:t>of Solid </a:t>
            </a:r>
            <a:r>
              <a:rPr dirty="0" sz="1200" spc="-5">
                <a:latin typeface="Times New Roman"/>
                <a:cs typeface="Times New Roman"/>
              </a:rPr>
              <a:t>works Professional as </a:t>
            </a:r>
            <a:r>
              <a:rPr dirty="0" sz="1200">
                <a:latin typeface="Times New Roman"/>
                <a:cs typeface="Times New Roman"/>
              </a:rPr>
              <a:t>well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routing </a:t>
            </a:r>
            <a:r>
              <a:rPr dirty="0" sz="1200" spc="-5">
                <a:latin typeface="Times New Roman"/>
                <a:cs typeface="Times New Roman"/>
              </a:rPr>
              <a:t>and analysis </a:t>
            </a:r>
            <a:r>
              <a:rPr dirty="0" sz="1200">
                <a:latin typeface="Times New Roman"/>
                <a:cs typeface="Times New Roman"/>
              </a:rPr>
              <a:t>tools, </a:t>
            </a:r>
            <a:r>
              <a:rPr dirty="0" sz="1200" spc="-5">
                <a:latin typeface="Times New Roman"/>
                <a:cs typeface="Times New Roman"/>
              </a:rPr>
              <a:t>including Solid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 Routing,</a:t>
            </a:r>
            <a:r>
              <a:rPr dirty="0" sz="1200">
                <a:latin typeface="Times New Roman"/>
                <a:cs typeface="Times New Roman"/>
              </a:rPr>
              <a:t> Solid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Simulation, and Solid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Motion.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Education </a:t>
            </a:r>
            <a:r>
              <a:rPr dirty="0" sz="1200">
                <a:latin typeface="Times New Roman"/>
                <a:cs typeface="Times New Roman"/>
              </a:rPr>
              <a:t>Edition: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same design </a:t>
            </a:r>
            <a:r>
              <a:rPr dirty="0" sz="1200">
                <a:latin typeface="Times New Roman"/>
                <a:cs typeface="Times New Roman"/>
              </a:rPr>
              <a:t>functionality but </a:t>
            </a:r>
            <a:r>
              <a:rPr dirty="0" sz="1200" spc="-5">
                <a:latin typeface="Times New Roman"/>
                <a:cs typeface="Times New Roman"/>
              </a:rPr>
              <a:t>is configured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packaged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engineering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industrial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students.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Design Validation Tools: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42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</a:t>
            </a:r>
            <a:r>
              <a:rPr dirty="0" sz="1200">
                <a:latin typeface="Times New Roman"/>
                <a:cs typeface="Times New Roman"/>
              </a:rPr>
              <a:t>Simulation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design validation tool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shows engineers </a:t>
            </a:r>
            <a:r>
              <a:rPr dirty="0" sz="1200">
                <a:latin typeface="Times New Roman"/>
                <a:cs typeface="Times New Roman"/>
              </a:rPr>
              <a:t>how their </a:t>
            </a:r>
            <a:r>
              <a:rPr dirty="0" sz="1200" spc="-5">
                <a:latin typeface="Times New Roman"/>
                <a:cs typeface="Times New Roman"/>
              </a:rPr>
              <a:t>designs will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behave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physical</a:t>
            </a:r>
            <a:r>
              <a:rPr dirty="0" sz="1200">
                <a:latin typeface="Times New Roman"/>
                <a:cs typeface="Times New Roman"/>
              </a:rPr>
              <a:t> objects.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Motion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virtual prototyping </a:t>
            </a:r>
            <a:r>
              <a:rPr dirty="0" sz="1200">
                <a:latin typeface="Times New Roman"/>
                <a:cs typeface="Times New Roman"/>
              </a:rPr>
              <a:t>tool that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motion </a:t>
            </a:r>
            <a:r>
              <a:rPr dirty="0" sz="1200" spc="-5">
                <a:latin typeface="Times New Roman"/>
                <a:cs typeface="Times New Roman"/>
              </a:rPr>
              <a:t>simulation capabilities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designs</a:t>
            </a:r>
            <a:r>
              <a:rPr dirty="0" sz="1200">
                <a:latin typeface="Times New Roman"/>
                <a:cs typeface="Times New Roman"/>
              </a:rPr>
              <a:t> function </a:t>
            </a:r>
            <a:r>
              <a:rPr dirty="0" sz="1200" spc="-5">
                <a:latin typeface="Times New Roman"/>
                <a:cs typeface="Times New Roman"/>
              </a:rPr>
              <a:t>properly.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Flow Simulation is </a:t>
            </a:r>
            <a:r>
              <a:rPr dirty="0" sz="1200">
                <a:latin typeface="Times New Roman"/>
                <a:cs typeface="Times New Roman"/>
              </a:rPr>
              <a:t>a tool that </a:t>
            </a:r>
            <a:r>
              <a:rPr dirty="0" sz="1200" spc="-5">
                <a:latin typeface="Times New Roman"/>
                <a:cs typeface="Times New Roman"/>
              </a:rPr>
              <a:t>tests internal and external </a:t>
            </a:r>
            <a:r>
              <a:rPr dirty="0" sz="1200">
                <a:latin typeface="Times New Roman"/>
                <a:cs typeface="Times New Roman"/>
              </a:rPr>
              <a:t>fluid-flow simulation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thermal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>
                <a:latin typeface="Times New Roman"/>
                <a:cs typeface="Times New Roman"/>
              </a:rPr>
              <a:t> designers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conduct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tests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virtual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prototypes.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4200"/>
              </a:lnSpc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Simulation Premium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Finite Element Analysis (FEA) </a:t>
            </a:r>
            <a:r>
              <a:rPr dirty="0" sz="1200">
                <a:latin typeface="Times New Roman"/>
                <a:cs typeface="Times New Roman"/>
              </a:rPr>
              <a:t>design </a:t>
            </a:r>
            <a:r>
              <a:rPr dirty="0" sz="1200" spc="-5">
                <a:latin typeface="Times New Roman"/>
                <a:cs typeface="Times New Roman"/>
              </a:rPr>
              <a:t>validation </a:t>
            </a:r>
            <a:r>
              <a:rPr dirty="0" sz="1200">
                <a:latin typeface="Times New Roman"/>
                <a:cs typeface="Times New Roman"/>
              </a:rPr>
              <a:t>tool that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5">
                <a:latin typeface="Times New Roman"/>
                <a:cs typeface="Times New Roman"/>
              </a:rPr>
              <a:t> multiphysics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simulations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nonlinear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374393"/>
            <a:ext cx="5969635" cy="7500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Product Data Management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Tools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Workgroup PDM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PDM </a:t>
            </a:r>
            <a:r>
              <a:rPr dirty="0" sz="1200">
                <a:latin typeface="Times New Roman"/>
                <a:cs typeface="Times New Roman"/>
              </a:rPr>
              <a:t>tool that </a:t>
            </a:r>
            <a:r>
              <a:rPr dirty="0" sz="1200" spc="-5">
                <a:latin typeface="Times New Roman"/>
                <a:cs typeface="Times New Roman"/>
              </a:rPr>
              <a:t>allows </a:t>
            </a: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</a:t>
            </a:r>
            <a:r>
              <a:rPr dirty="0" sz="1200">
                <a:latin typeface="Times New Roman"/>
                <a:cs typeface="Times New Roman"/>
              </a:rPr>
              <a:t>users </a:t>
            </a:r>
            <a:r>
              <a:rPr dirty="0" sz="1200" spc="-5">
                <a:latin typeface="Times New Roman"/>
                <a:cs typeface="Times New Roman"/>
              </a:rPr>
              <a:t>operating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teams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less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>
                <a:latin typeface="Times New Roman"/>
                <a:cs typeface="Times New Roman"/>
              </a:rPr>
              <a:t> on </a:t>
            </a:r>
            <a:r>
              <a:rPr dirty="0" sz="1200" spc="-5">
                <a:latin typeface="Times New Roman"/>
                <a:cs typeface="Times New Roman"/>
              </a:rPr>
              <a:t>designs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concurrently.</a:t>
            </a:r>
            <a:r>
              <a:rPr dirty="0" sz="1200">
                <a:latin typeface="Times New Roman"/>
                <a:cs typeface="Times New Roman"/>
              </a:rPr>
              <a:t> With Solid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PDM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Workgroup,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search,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revise,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vault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history.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Enterprise </a:t>
            </a:r>
            <a:r>
              <a:rPr dirty="0" sz="1200">
                <a:latin typeface="Times New Roman"/>
                <a:cs typeface="Times New Roman"/>
              </a:rPr>
              <a:t>PDM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PDM </a:t>
            </a:r>
            <a:r>
              <a:rPr dirty="0" sz="1200">
                <a:latin typeface="Times New Roman"/>
                <a:cs typeface="Times New Roman"/>
              </a:rPr>
              <a:t>tool that </a:t>
            </a:r>
            <a:r>
              <a:rPr dirty="0" sz="1200" spc="-5">
                <a:latin typeface="Times New Roman"/>
                <a:cs typeface="Times New Roman"/>
              </a:rPr>
              <a:t>allows </a:t>
            </a: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users operating </a:t>
            </a:r>
            <a:r>
              <a:rPr dirty="0" sz="1200">
                <a:latin typeface="Times New Roman"/>
                <a:cs typeface="Times New Roman"/>
              </a:rPr>
              <a:t>in teams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 separate facilities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designs concurrently. </a:t>
            </a:r>
            <a:r>
              <a:rPr dirty="0" sz="1200">
                <a:latin typeface="Times New Roman"/>
                <a:cs typeface="Times New Roman"/>
              </a:rPr>
              <a:t>With Solid </a:t>
            </a:r>
            <a:r>
              <a:rPr dirty="0" sz="1200" spc="-5">
                <a:latin typeface="Times New Roman"/>
                <a:cs typeface="Times New Roman"/>
              </a:rPr>
              <a:t>works Enterprise PDM,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designers can search, </a:t>
            </a:r>
            <a:r>
              <a:rPr dirty="0" sz="1200">
                <a:latin typeface="Times New Roman"/>
                <a:cs typeface="Times New Roman"/>
              </a:rPr>
              <a:t>revise, </a:t>
            </a:r>
            <a:r>
              <a:rPr dirty="0" sz="1200" spc="-5">
                <a:latin typeface="Times New Roman"/>
                <a:cs typeface="Times New Roman"/>
              </a:rPr>
              <a:t>and vault CAD data </a:t>
            </a:r>
            <a:r>
              <a:rPr dirty="0" sz="1200">
                <a:latin typeface="Times New Roman"/>
                <a:cs typeface="Times New Roman"/>
              </a:rPr>
              <a:t>while maintaining </a:t>
            </a:r>
            <a:r>
              <a:rPr dirty="0" sz="1200" spc="-5">
                <a:latin typeface="Times New Roman"/>
                <a:cs typeface="Times New Roman"/>
              </a:rPr>
              <a:t>an accurate design history.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Enterprise PDM </a:t>
            </a:r>
            <a:r>
              <a:rPr dirty="0" sz="1200">
                <a:latin typeface="Times New Roman"/>
                <a:cs typeface="Times New Roman"/>
              </a:rPr>
              <a:t>maintains </a:t>
            </a:r>
            <a:r>
              <a:rPr dirty="0" sz="1200" spc="-5">
                <a:latin typeface="Times New Roman"/>
                <a:cs typeface="Times New Roman"/>
              </a:rPr>
              <a:t>an audit </a:t>
            </a:r>
            <a:r>
              <a:rPr dirty="0" sz="1200">
                <a:latin typeface="Times New Roman"/>
                <a:cs typeface="Times New Roman"/>
              </a:rPr>
              <a:t>trail,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compatible with a variety of </a:t>
            </a:r>
            <a:r>
              <a:rPr dirty="0" sz="1200" spc="-5">
                <a:latin typeface="Times New Roman"/>
                <a:cs typeface="Times New Roman"/>
              </a:rPr>
              <a:t>CAE packages (Auto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Desk, Siemens, </a:t>
            </a:r>
            <a:r>
              <a:rPr dirty="0" sz="1200">
                <a:latin typeface="Times New Roman"/>
                <a:cs typeface="Times New Roman"/>
              </a:rPr>
              <a:t>PTC, Catia, </a:t>
            </a:r>
            <a:r>
              <a:rPr dirty="0" sz="1200" spc="-5">
                <a:latin typeface="Times New Roman"/>
                <a:cs typeface="Times New Roman"/>
              </a:rPr>
              <a:t>etc.) </a:t>
            </a:r>
            <a:r>
              <a:rPr dirty="0" sz="1200">
                <a:latin typeface="Times New Roman"/>
                <a:cs typeface="Times New Roman"/>
              </a:rPr>
              <a:t>to maintain </a:t>
            </a:r>
            <a:r>
              <a:rPr dirty="0" sz="1200" spc="-5">
                <a:latin typeface="Times New Roman"/>
                <a:cs typeface="Times New Roman"/>
              </a:rPr>
              <a:t>interfile </a:t>
            </a:r>
            <a:r>
              <a:rPr dirty="0" sz="1200">
                <a:latin typeface="Times New Roman"/>
                <a:cs typeface="Times New Roman"/>
              </a:rPr>
              <a:t>relations, </a:t>
            </a:r>
            <a:r>
              <a:rPr dirty="0" sz="1200" spc="-5">
                <a:latin typeface="Times New Roman"/>
                <a:cs typeface="Times New Roman"/>
              </a:rPr>
              <a:t>and will manage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revisions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 document saved in the </a:t>
            </a:r>
            <a:r>
              <a:rPr dirty="0" sz="1200" spc="-5">
                <a:latin typeface="Times New Roman"/>
                <a:cs typeface="Times New Roman"/>
              </a:rPr>
              <a:t>vault. Enterprise PDM </a:t>
            </a:r>
            <a:r>
              <a:rPr dirty="0" sz="1200">
                <a:latin typeface="Times New Roman"/>
                <a:cs typeface="Times New Roman"/>
              </a:rPr>
              <a:t>also </a:t>
            </a:r>
            <a:r>
              <a:rPr dirty="0" sz="1200" spc="-5">
                <a:latin typeface="Times New Roman"/>
                <a:cs typeface="Times New Roman"/>
              </a:rPr>
              <a:t>uses </a:t>
            </a:r>
            <a:r>
              <a:rPr dirty="0" sz="1200">
                <a:latin typeface="Times New Roman"/>
                <a:cs typeface="Times New Roman"/>
              </a:rPr>
              <a:t>a workflow </a:t>
            </a:r>
            <a:r>
              <a:rPr dirty="0" sz="1200" spc="-5">
                <a:latin typeface="Times New Roman"/>
                <a:cs typeface="Times New Roman"/>
              </a:rPr>
              <a:t>diagram </a:t>
            </a:r>
            <a:r>
              <a:rPr dirty="0" sz="1200">
                <a:latin typeface="Times New Roman"/>
                <a:cs typeface="Times New Roman"/>
              </a:rPr>
              <a:t>to automatically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notify team members when a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moves from one </a:t>
            </a:r>
            <a:r>
              <a:rPr dirty="0" sz="1200" spc="-5">
                <a:latin typeface="Times New Roman"/>
                <a:cs typeface="Times New Roman"/>
              </a:rPr>
              <a:t>stage </a:t>
            </a:r>
            <a:r>
              <a:rPr dirty="0" sz="1200">
                <a:latin typeface="Times New Roman"/>
                <a:cs typeface="Times New Roman"/>
              </a:rPr>
              <a:t>to the next,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well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tracking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comments. Enterprise PDM is capable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interfacing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various MRP/ERP systems and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customers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supply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Design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Communication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Collaboration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Tools: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eDrawings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:An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e-mail-enabled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</a:t>
            </a:r>
            <a:r>
              <a:rPr dirty="0" sz="1200">
                <a:latin typeface="Times New Roman"/>
                <a:cs typeface="Times New Roman"/>
              </a:rPr>
              <a:t> tool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reviewing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across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extended</a:t>
            </a:r>
            <a:r>
              <a:rPr dirty="0" sz="1200">
                <a:latin typeface="Times New Roman"/>
                <a:cs typeface="Times New Roman"/>
              </a:rPr>
              <a:t> product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>
                <a:latin typeface="Times New Roman"/>
                <a:cs typeface="Times New Roman"/>
              </a:rPr>
              <a:t> team.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eDrawings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DWG</a:t>
            </a:r>
            <a:r>
              <a:rPr dirty="0" sz="1200">
                <a:latin typeface="Times New Roman"/>
                <a:cs typeface="Times New Roman"/>
              </a:rPr>
              <a:t> gateway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translation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AutoCAD software </a:t>
            </a:r>
            <a:r>
              <a:rPr dirty="0" sz="1200">
                <a:latin typeface="Times New Roman"/>
                <a:cs typeface="Times New Roman"/>
              </a:rPr>
              <a:t>user to </a:t>
            </a:r>
            <a:r>
              <a:rPr dirty="0" sz="1200" spc="-5">
                <a:latin typeface="Times New Roman"/>
                <a:cs typeface="Times New Roman"/>
              </a:rPr>
              <a:t>open and edit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DWG </a:t>
            </a:r>
            <a:r>
              <a:rPr dirty="0" sz="1200">
                <a:latin typeface="Times New Roman"/>
                <a:cs typeface="Times New Roman"/>
              </a:rPr>
              <a:t>file, </a:t>
            </a:r>
            <a:r>
              <a:rPr dirty="0" sz="1200" spc="-5">
                <a:latin typeface="Times New Roman"/>
                <a:cs typeface="Times New Roman"/>
              </a:rPr>
              <a:t>regardless </a:t>
            </a:r>
            <a:r>
              <a:rPr dirty="0" sz="1200">
                <a:latin typeface="Times New Roman"/>
                <a:cs typeface="Times New Roman"/>
              </a:rPr>
              <a:t>of the version of </a:t>
            </a:r>
            <a:r>
              <a:rPr dirty="0" sz="1200" spc="-5">
                <a:latin typeface="Times New Roman"/>
                <a:cs typeface="Times New Roman"/>
              </a:rPr>
              <a:t>AutoCAD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Mobile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eDrawings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Viewer: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plug-in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viewing 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assemblies,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drawings.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'3DVIA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Composer',</a:t>
            </a:r>
            <a:r>
              <a:rPr dirty="0" sz="1200">
                <a:latin typeface="Times New Roman"/>
                <a:cs typeface="Times New Roman"/>
              </a:rPr>
              <a:t> now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'Solid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Composer',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integrated</a:t>
            </a:r>
            <a:r>
              <a:rPr dirty="0" sz="1200">
                <a:latin typeface="Times New Roman"/>
                <a:cs typeface="Times New Roman"/>
              </a:rPr>
              <a:t> 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instructions,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manuals,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marketing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materials,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applications.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9282"/>
            <a:ext cx="5967730" cy="330263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 spc="-5" b="1">
                <a:latin typeface="Times New Roman"/>
                <a:cs typeface="Times New Roman"/>
              </a:rPr>
              <a:t>Classification Of Gears: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206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classified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shape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tooth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pair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disposition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spur,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double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straight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bevel,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spiral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bevel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hypoid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bevel,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worm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spiral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200" spc="-5">
                <a:latin typeface="Times New Roman"/>
                <a:cs typeface="Times New Roman"/>
              </a:rPr>
              <a:t>shown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Spur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gears: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900"/>
              </a:lnSpc>
              <a:spcBef>
                <a:spcPts val="965"/>
              </a:spcBef>
            </a:pPr>
            <a:r>
              <a:rPr dirty="0" sz="1200">
                <a:latin typeface="Times New Roman"/>
                <a:cs typeface="Times New Roman"/>
              </a:rPr>
              <a:t>Spur </a:t>
            </a:r>
            <a:r>
              <a:rPr dirty="0" sz="1200" spc="-5">
                <a:latin typeface="Times New Roman"/>
                <a:cs typeface="Times New Roman"/>
              </a:rPr>
              <a:t>gears have </a:t>
            </a:r>
            <a:r>
              <a:rPr dirty="0" sz="1200">
                <a:latin typeface="Times New Roman"/>
                <a:cs typeface="Times New Roman"/>
              </a:rPr>
              <a:t>their teeth </a:t>
            </a:r>
            <a:r>
              <a:rPr dirty="0" sz="1200" spc="-5">
                <a:latin typeface="Times New Roman"/>
                <a:cs typeface="Times New Roman"/>
              </a:rPr>
              <a:t>parallel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axis </a:t>
            </a:r>
            <a:r>
              <a:rPr dirty="0" sz="1200" spc="-10">
                <a:latin typeface="Times New Roman"/>
                <a:cs typeface="Times New Roman"/>
              </a:rPr>
              <a:t>Fig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are used for transmitting </a:t>
            </a:r>
            <a:r>
              <a:rPr dirty="0" sz="1200" spc="-5">
                <a:latin typeface="Times New Roman"/>
                <a:cs typeface="Times New Roman"/>
              </a:rPr>
              <a:t>power between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 parallel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shafts.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 are simple in </a:t>
            </a:r>
            <a:r>
              <a:rPr dirty="0" sz="1200" spc="-5">
                <a:latin typeface="Times New Roman"/>
                <a:cs typeface="Times New Roman"/>
              </a:rPr>
              <a:t>construction, </a:t>
            </a:r>
            <a:r>
              <a:rPr dirty="0" sz="1200">
                <a:latin typeface="Times New Roman"/>
                <a:cs typeface="Times New Roman"/>
              </a:rPr>
              <a:t>easy to </a:t>
            </a:r>
            <a:r>
              <a:rPr dirty="0" sz="1200" spc="-5">
                <a:latin typeface="Times New Roman"/>
                <a:cs typeface="Times New Roman"/>
              </a:rPr>
              <a:t>manufacture and cost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less.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highest </a:t>
            </a:r>
            <a:r>
              <a:rPr dirty="0" sz="1200">
                <a:latin typeface="Times New Roman"/>
                <a:cs typeface="Times New Roman"/>
              </a:rPr>
              <a:t>efficiency and </a:t>
            </a:r>
            <a:r>
              <a:rPr dirty="0" sz="1200" spc="-5">
                <a:latin typeface="Times New Roman"/>
                <a:cs typeface="Times New Roman"/>
              </a:rPr>
              <a:t>excellent precision </a:t>
            </a:r>
            <a:r>
              <a:rPr dirty="0" sz="1200">
                <a:latin typeface="Times New Roman"/>
                <a:cs typeface="Times New Roman"/>
              </a:rPr>
              <a:t>rating. They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used in high </a:t>
            </a:r>
            <a:r>
              <a:rPr dirty="0" sz="1200" spc="-5">
                <a:latin typeface="Times New Roman"/>
                <a:cs typeface="Times New Roman"/>
              </a:rPr>
              <a:t>speed and high </a:t>
            </a:r>
            <a:r>
              <a:rPr dirty="0" sz="1200">
                <a:latin typeface="Times New Roman"/>
                <a:cs typeface="Times New Roman"/>
              </a:rPr>
              <a:t>load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all types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trains and </a:t>
            </a:r>
            <a:r>
              <a:rPr dirty="0" sz="1200">
                <a:latin typeface="Times New Roman"/>
                <a:cs typeface="Times New Roman"/>
              </a:rPr>
              <a:t>a wide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>
                <a:latin typeface="Times New Roman"/>
                <a:cs typeface="Times New Roman"/>
              </a:rPr>
              <a:t>of velocity </a:t>
            </a:r>
            <a:r>
              <a:rPr dirty="0" sz="1200" spc="-5">
                <a:latin typeface="Times New Roman"/>
                <a:cs typeface="Times New Roman"/>
              </a:rPr>
              <a:t>ratios. Hence,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find wide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 right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clocks, household gadgets, </a:t>
            </a:r>
            <a:r>
              <a:rPr dirty="0" sz="1200">
                <a:latin typeface="Times New Roman"/>
                <a:cs typeface="Times New Roman"/>
              </a:rPr>
              <a:t>motor </a:t>
            </a:r>
            <a:r>
              <a:rPr dirty="0" sz="1200" spc="-5">
                <a:latin typeface="Times New Roman"/>
                <a:cs typeface="Times New Roman"/>
              </a:rPr>
              <a:t>cycles, </a:t>
            </a:r>
            <a:r>
              <a:rPr dirty="0" sz="1200">
                <a:latin typeface="Times New Roman"/>
                <a:cs typeface="Times New Roman"/>
              </a:rPr>
              <a:t>automobiles, </a:t>
            </a:r>
            <a:r>
              <a:rPr dirty="0" sz="1200" spc="-5">
                <a:latin typeface="Times New Roman"/>
                <a:cs typeface="Times New Roman"/>
              </a:rPr>
              <a:t>and railways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aircrafts.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Fig.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2195" y="6312789"/>
            <a:ext cx="586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spur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725" y="4504944"/>
            <a:ext cx="3810000" cy="16189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3185"/>
            <a:ext cx="5971540" cy="4070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2700">
              <a:lnSpc>
                <a:spcPct val="1442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views can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updated automatically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>
                <a:latin typeface="Times New Roman"/>
                <a:cs typeface="Times New Roman"/>
              </a:rPr>
              <a:t>updates, reducing the </a:t>
            </a:r>
            <a:r>
              <a:rPr dirty="0" sz="1200" spc="-5">
                <a:latin typeface="Times New Roman"/>
                <a:cs typeface="Times New Roman"/>
              </a:rPr>
              <a:t>workload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editing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Cad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Productivity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Tools: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</a:t>
            </a:r>
            <a:r>
              <a:rPr dirty="0" sz="1200">
                <a:latin typeface="Times New Roman"/>
                <a:cs typeface="Times New Roman"/>
              </a:rPr>
              <a:t>Toolbox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library of parts that uses </a:t>
            </a:r>
            <a:r>
              <a:rPr dirty="0" sz="1200" spc="-5">
                <a:latin typeface="Times New Roman"/>
                <a:cs typeface="Times New Roman"/>
              </a:rPr>
              <a:t>"Smart Part" </a:t>
            </a:r>
            <a:r>
              <a:rPr dirty="0" sz="1200">
                <a:latin typeface="Times New Roman"/>
                <a:cs typeface="Times New Roman"/>
              </a:rPr>
              <a:t>Technology to automatically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fasteners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assemble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 in the</a:t>
            </a:r>
            <a:r>
              <a:rPr dirty="0" sz="1200" spc="-5">
                <a:latin typeface="Times New Roman"/>
                <a:cs typeface="Times New Roman"/>
              </a:rPr>
              <a:t> desired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sequence.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500"/>
              </a:lnSpc>
            </a:pP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 Utilities is software </a:t>
            </a:r>
            <a:r>
              <a:rPr dirty="0" sz="1200">
                <a:latin typeface="Times New Roman"/>
                <a:cs typeface="Times New Roman"/>
              </a:rPr>
              <a:t>that lets designers find </a:t>
            </a:r>
            <a:r>
              <a:rPr dirty="0" sz="1200" spc="-5">
                <a:latin typeface="Times New Roman"/>
                <a:cs typeface="Times New Roman"/>
              </a:rPr>
              <a:t>differences </a:t>
            </a:r>
            <a:r>
              <a:rPr dirty="0" sz="1200">
                <a:latin typeface="Times New Roman"/>
                <a:cs typeface="Times New Roman"/>
              </a:rPr>
              <a:t>between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5">
                <a:latin typeface="Times New Roman"/>
                <a:cs typeface="Times New Roman"/>
              </a:rPr>
              <a:t>versions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part,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locate, </a:t>
            </a:r>
            <a:r>
              <a:rPr dirty="0" sz="1200" spc="-5">
                <a:latin typeface="Times New Roman"/>
                <a:cs typeface="Times New Roman"/>
              </a:rPr>
              <a:t>modify,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suppress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within a </a:t>
            </a:r>
            <a:r>
              <a:rPr dirty="0" sz="1200" spc="-5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43900"/>
              </a:lnSpc>
            </a:pP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>
                <a:latin typeface="Times New Roman"/>
                <a:cs typeface="Times New Roman"/>
              </a:rPr>
              <a:t> 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recognition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designers</a:t>
            </a:r>
            <a:r>
              <a:rPr dirty="0" sz="1200">
                <a:latin typeface="Times New Roman"/>
                <a:cs typeface="Times New Roman"/>
              </a:rPr>
              <a:t> 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static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geometric</a:t>
            </a:r>
            <a:r>
              <a:rPr dirty="0" sz="1200">
                <a:latin typeface="Times New Roman"/>
                <a:cs typeface="Times New Roman"/>
              </a:rPr>
              <a:t> data, increasing the value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translated</a:t>
            </a:r>
            <a:r>
              <a:rPr dirty="0" sz="1200">
                <a:latin typeface="Times New Roman"/>
                <a:cs typeface="Times New Roman"/>
              </a:rPr>
              <a:t> files.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>
                <a:latin typeface="Times New Roman"/>
                <a:cs typeface="Times New Roman"/>
              </a:rPr>
              <a:t> Works, designers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preserve </a:t>
            </a:r>
            <a:r>
              <a:rPr dirty="0" sz="1200">
                <a:latin typeface="Times New Roman"/>
                <a:cs typeface="Times New Roman"/>
              </a:rPr>
              <a:t>or introduce new </a:t>
            </a:r>
            <a:r>
              <a:rPr dirty="0" sz="1200" spc="-5">
                <a:latin typeface="Times New Roman"/>
                <a:cs typeface="Times New Roman"/>
              </a:rPr>
              <a:t>design intent when </a:t>
            </a:r>
            <a:r>
              <a:rPr dirty="0" sz="1200">
                <a:latin typeface="Times New Roman"/>
                <a:cs typeface="Times New Roman"/>
              </a:rPr>
              <a:t>bringing </a:t>
            </a:r>
            <a:r>
              <a:rPr dirty="0" sz="1200" spc="-5">
                <a:latin typeface="Times New Roman"/>
                <a:cs typeface="Times New Roman"/>
              </a:rPr>
              <a:t>3D </a:t>
            </a:r>
            <a:r>
              <a:rPr dirty="0" sz="1200">
                <a:latin typeface="Times New Roman"/>
                <a:cs typeface="Times New Roman"/>
              </a:rPr>
              <a:t>models created in other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SOLID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1135" y="8041385"/>
            <a:ext cx="1971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Figure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:solid</a:t>
            </a:r>
            <a:r>
              <a:rPr dirty="0" sz="1200" spc="-5">
                <a:latin typeface="Times New Roman"/>
                <a:cs typeface="Times New Roman"/>
              </a:rPr>
              <a:t> works interface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5181600"/>
            <a:ext cx="6381750" cy="262013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377442"/>
            <a:ext cx="8489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Feature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bar: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709418"/>
            <a:ext cx="3677285" cy="108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314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16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1.</a:t>
            </a:r>
            <a:r>
              <a:rPr dirty="0" sz="1200" spc="26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Extrude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4846192"/>
            <a:ext cx="5735955" cy="55372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21105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once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extruded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feature 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base, </a:t>
            </a:r>
            <a:r>
              <a:rPr dirty="0" sz="1200" spc="-5">
                <a:latin typeface="Times New Roman"/>
                <a:cs typeface="Times New Roman"/>
              </a:rPr>
              <a:t>boss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5">
                <a:latin typeface="Times New Roman"/>
                <a:cs typeface="Times New Roman"/>
              </a:rPr>
              <a:t> cut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5893689"/>
            <a:ext cx="1301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2.</a:t>
            </a:r>
            <a:r>
              <a:rPr dirty="0" sz="1200" spc="56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Revolve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6939153"/>
            <a:ext cx="5507990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71500">
              <a:lnSpc>
                <a:spcPct val="1439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revolve</a:t>
            </a:r>
            <a:r>
              <a:rPr dirty="0" sz="1200">
                <a:latin typeface="Times New Roman"/>
                <a:cs typeface="Times New Roman"/>
              </a:rPr>
              <a:t> options enables </a:t>
            </a:r>
            <a:r>
              <a:rPr dirty="0" sz="1200" spc="-5">
                <a:latin typeface="Times New Roman"/>
                <a:cs typeface="Times New Roman"/>
              </a:rPr>
              <a:t>us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 from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axis </a:t>
            </a:r>
            <a:r>
              <a:rPr dirty="0" sz="1200" spc="-5">
                <a:latin typeface="Times New Roman"/>
                <a:cs typeface="Times New Roman"/>
              </a:rPr>
              <a:t>symmetric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 and an </a:t>
            </a:r>
            <a:r>
              <a:rPr dirty="0" sz="1200">
                <a:latin typeface="Times New Roman"/>
                <a:cs typeface="Times New Roman"/>
              </a:rPr>
              <a:t>axis. This </a:t>
            </a:r>
            <a:r>
              <a:rPr dirty="0" sz="1200" spc="-5">
                <a:latin typeface="Times New Roman"/>
                <a:cs typeface="Times New Roman"/>
              </a:rPr>
              <a:t>feature </a:t>
            </a:r>
            <a:r>
              <a:rPr dirty="0" sz="1200">
                <a:latin typeface="Times New Roman"/>
                <a:cs typeface="Times New Roman"/>
              </a:rPr>
              <a:t>can be a base, </a:t>
            </a:r>
            <a:r>
              <a:rPr dirty="0" sz="1200" spc="-5">
                <a:latin typeface="Times New Roman"/>
                <a:cs typeface="Times New Roman"/>
              </a:rPr>
              <a:t>boss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cut feature..The </a:t>
            </a:r>
            <a:r>
              <a:rPr dirty="0" sz="1200">
                <a:latin typeface="Times New Roman"/>
                <a:cs typeface="Times New Roman"/>
              </a:rPr>
              <a:t>axis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centerline, line,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edge, axis or temporary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axis.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42516"/>
            <a:ext cx="5943600" cy="62788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4142866"/>
            <a:ext cx="1123950" cy="9525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6445250"/>
            <a:ext cx="571500" cy="73342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933957"/>
            <a:ext cx="5738495" cy="2541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3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Swept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3"/>
            </a:pPr>
            <a:endParaRPr sz="1100">
              <a:latin typeface="Times New Roman"/>
              <a:cs typeface="Times New Roman"/>
            </a:endParaRPr>
          </a:p>
          <a:p>
            <a:pPr marL="240665" marR="5080" indent="1257300">
              <a:lnSpc>
                <a:spcPct val="143300"/>
              </a:lnSpc>
            </a:pPr>
            <a:r>
              <a:rPr dirty="0" sz="1200" spc="-5">
                <a:latin typeface="Times New Roman"/>
                <a:cs typeface="Times New Roman"/>
              </a:rPr>
              <a:t>sweep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sketches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sweep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section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sweep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path.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section</a:t>
            </a:r>
            <a:r>
              <a:rPr dirty="0" sz="1200">
                <a:latin typeface="Times New Roman"/>
                <a:cs typeface="Times New Roman"/>
              </a:rPr>
              <a:t> is </a:t>
            </a:r>
            <a:r>
              <a:rPr dirty="0" sz="1200" spc="-5">
                <a:latin typeface="Times New Roman"/>
                <a:cs typeface="Times New Roman"/>
              </a:rPr>
              <a:t>moved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along </a:t>
            </a:r>
            <a:r>
              <a:rPr dirty="0" sz="1200">
                <a:latin typeface="Times New Roman"/>
                <a:cs typeface="Times New Roman"/>
              </a:rPr>
              <a:t>the path, creating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Font typeface="Times New Roman"/>
              <a:buAutoNum type="arabicPeriod" startAt="4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Loft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240665" marR="6350" indent="1336675">
              <a:lnSpc>
                <a:spcPct val="144400"/>
              </a:lnSpc>
            </a:pPr>
            <a:r>
              <a:rPr dirty="0" sz="1200" spc="-10">
                <a:latin typeface="Times New Roman"/>
                <a:cs typeface="Times New Roman"/>
              </a:rPr>
              <a:t>Loft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transitions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profiles.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loft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base,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boss,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cut,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-5">
                <a:latin typeface="Times New Roman"/>
                <a:cs typeface="Times New Roman"/>
              </a:rPr>
              <a:t>surface.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base, </a:t>
            </a:r>
            <a:r>
              <a:rPr dirty="0" sz="1200" spc="-5">
                <a:latin typeface="Times New Roman"/>
                <a:cs typeface="Times New Roman"/>
              </a:rPr>
              <a:t>boss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4055490"/>
            <a:ext cx="5736590" cy="134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0665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5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Boundary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just" marL="240665" marR="5080" indent="1505585">
              <a:lnSpc>
                <a:spcPct val="143300"/>
              </a:lnSpc>
              <a:spcBef>
                <a:spcPts val="695"/>
              </a:spcBef>
            </a:pPr>
            <a:r>
              <a:rPr dirty="0" sz="1200">
                <a:latin typeface="Times New Roman"/>
                <a:cs typeface="Times New Roman"/>
              </a:rPr>
              <a:t>Boundary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produces</a:t>
            </a:r>
            <a:r>
              <a:rPr dirty="0" sz="1200">
                <a:latin typeface="Times New Roman"/>
                <a:cs typeface="Times New Roman"/>
              </a:rPr>
              <a:t> very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useful </a:t>
            </a:r>
            <a:r>
              <a:rPr dirty="0" sz="1200">
                <a:latin typeface="Times New Roman"/>
                <a:cs typeface="Times New Roman"/>
              </a:rPr>
              <a:t>for creating complex </a:t>
            </a:r>
            <a:r>
              <a:rPr dirty="0" sz="1200" spc="-5">
                <a:latin typeface="Times New Roman"/>
                <a:cs typeface="Times New Roman"/>
              </a:rPr>
              <a:t>shapes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markets focused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consumer product design,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medical, aerospace,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molds.</a:t>
            </a:r>
            <a:endParaRPr sz="1200">
              <a:latin typeface="Times New Roman"/>
              <a:cs typeface="Times New Roman"/>
            </a:endParaRPr>
          </a:p>
          <a:p>
            <a:pPr algn="just" marL="240665" indent="-228600">
              <a:lnSpc>
                <a:spcPct val="100000"/>
              </a:lnSpc>
              <a:spcBef>
                <a:spcPts val="640"/>
              </a:spcBef>
              <a:buFont typeface="Times New Roman"/>
              <a:buAutoNum type="arabicPeriod" startAt="6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Fillet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6260973"/>
            <a:ext cx="5740400" cy="107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408305">
              <a:lnSpc>
                <a:spcPct val="143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Fillet/Round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rounded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fillet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</a:t>
            </a:r>
            <a:r>
              <a:rPr dirty="0" sz="1200">
                <a:latin typeface="Times New Roman"/>
                <a:cs typeface="Times New Roman"/>
              </a:rPr>
              <a:t> of a </a:t>
            </a:r>
            <a:r>
              <a:rPr dirty="0" sz="1200" spc="-5">
                <a:latin typeface="Times New Roman"/>
                <a:cs typeface="Times New Roman"/>
              </a:rPr>
              <a:t>face,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faces,</a:t>
            </a:r>
            <a:r>
              <a:rPr dirty="0" sz="1200">
                <a:latin typeface="Times New Roman"/>
                <a:cs typeface="Times New Roman"/>
              </a:rPr>
              <a:t> selected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edges,</a:t>
            </a:r>
            <a:r>
              <a:rPr dirty="0" sz="1200">
                <a:latin typeface="Times New Roman"/>
                <a:cs typeface="Times New Roman"/>
              </a:rPr>
              <a:t> or edge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loops.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7.</a:t>
            </a:r>
            <a:r>
              <a:rPr dirty="0" sz="1200" spc="27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Pattern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796021"/>
            <a:ext cx="5966460" cy="816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70280">
              <a:lnSpc>
                <a:spcPct val="1442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Patterns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instances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Linear,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circular,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mirror,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driven,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,curve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86153"/>
            <a:ext cx="1247775" cy="228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2886836"/>
            <a:ext cx="1295400" cy="2857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4344923"/>
            <a:ext cx="1419225" cy="21882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600" y="5745479"/>
            <a:ext cx="361950" cy="76187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47800" y="7416545"/>
            <a:ext cx="438150" cy="61912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7006"/>
            <a:ext cx="2033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Feature Manager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Design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Tree: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044440"/>
            <a:ext cx="141605" cy="1295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004" y="3162427"/>
            <a:ext cx="5972175" cy="374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Figure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17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5">
                <a:latin typeface="Times New Roman"/>
                <a:cs typeface="Times New Roman"/>
              </a:rPr>
              <a:t> feature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manager</a:t>
            </a:r>
            <a:r>
              <a:rPr dirty="0" sz="1200" spc="-5">
                <a:latin typeface="Times New Roman"/>
                <a:cs typeface="Times New Roman"/>
              </a:rPr>
              <a:t> design</a:t>
            </a:r>
            <a:r>
              <a:rPr dirty="0" sz="1200">
                <a:latin typeface="Times New Roman"/>
                <a:cs typeface="Times New Roman"/>
              </a:rPr>
              <a:t> tree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7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Feature </a:t>
            </a:r>
            <a:r>
              <a:rPr dirty="0" sz="1200">
                <a:latin typeface="Times New Roman"/>
                <a:cs typeface="Times New Roman"/>
              </a:rPr>
              <a:t>Manager </a:t>
            </a:r>
            <a:r>
              <a:rPr dirty="0" sz="1200" spc="-5">
                <a:latin typeface="Times New Roman"/>
                <a:cs typeface="Times New Roman"/>
              </a:rPr>
              <a:t>design tree </a:t>
            </a:r>
            <a:r>
              <a:rPr dirty="0" sz="1200">
                <a:latin typeface="Times New Roman"/>
                <a:cs typeface="Times New Roman"/>
              </a:rPr>
              <a:t>on the left side of the Solid </a:t>
            </a:r>
            <a:r>
              <a:rPr dirty="0" sz="1200" spc="-5">
                <a:latin typeface="Times New Roman"/>
                <a:cs typeface="Times New Roman"/>
              </a:rPr>
              <a:t>works window provides an </a:t>
            </a:r>
            <a:r>
              <a:rPr dirty="0" sz="1200">
                <a:latin typeface="Times New Roman"/>
                <a:cs typeface="Times New Roman"/>
              </a:rPr>
              <a:t>outline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 of the active </a:t>
            </a:r>
            <a:r>
              <a:rPr dirty="0" sz="1200" spc="-5">
                <a:latin typeface="Times New Roman"/>
                <a:cs typeface="Times New Roman"/>
              </a:rPr>
              <a:t>part, assembly,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drawing.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it easy to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how the model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assembly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constructed or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examine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sheets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views</a:t>
            </a:r>
            <a:r>
              <a:rPr dirty="0" sz="1200">
                <a:latin typeface="Times New Roman"/>
                <a:cs typeface="Times New Roman"/>
              </a:rPr>
              <a:t> in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Property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Manager In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Feature</a:t>
            </a:r>
            <a:r>
              <a:rPr dirty="0" sz="1200" b="1">
                <a:latin typeface="Times New Roman"/>
                <a:cs typeface="Times New Roman"/>
              </a:rPr>
              <a:t> Manager</a:t>
            </a:r>
            <a:r>
              <a:rPr dirty="0" sz="1200" spc="-5" b="1">
                <a:latin typeface="Times New Roman"/>
                <a:cs typeface="Times New Roman"/>
              </a:rPr>
              <a:t> Design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Tree</a:t>
            </a:r>
            <a:r>
              <a:rPr dirty="0" sz="1200" b="1">
                <a:latin typeface="Times New Roman"/>
                <a:cs typeface="Times New Roman"/>
              </a:rPr>
              <a:t> 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marL="4692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Property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options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>
              <a:lnSpc>
                <a:spcPct val="143300"/>
              </a:lnSpc>
              <a:spcBef>
                <a:spcPts val="700"/>
              </a:spcBef>
            </a:pPr>
            <a:r>
              <a:rPr dirty="0" sz="1200" spc="-5">
                <a:latin typeface="Times New Roman"/>
                <a:cs typeface="Times New Roman"/>
              </a:rPr>
              <a:t>works commands. </a:t>
            </a:r>
            <a:r>
              <a:rPr dirty="0" sz="1200">
                <a:latin typeface="Times New Roman"/>
                <a:cs typeface="Times New Roman"/>
              </a:rPr>
              <a:t>The Property Manager </a:t>
            </a:r>
            <a:r>
              <a:rPr dirty="0" sz="1200" spc="-5">
                <a:latin typeface="Times New Roman"/>
                <a:cs typeface="Times New Roman"/>
              </a:rPr>
              <a:t>appears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Property </a:t>
            </a:r>
            <a:r>
              <a:rPr dirty="0" sz="1200">
                <a:latin typeface="Times New Roman"/>
                <a:cs typeface="Times New Roman"/>
              </a:rPr>
              <a:t>Manager tab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panel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left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graphics area.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opens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select entities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commands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Modeling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5" b="1">
                <a:latin typeface="Times New Roman"/>
                <a:cs typeface="Times New Roman"/>
              </a:rPr>
              <a:t> helical gear: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Draw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401063"/>
            <a:ext cx="2990850" cy="15245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3640" y="5298185"/>
            <a:ext cx="247650" cy="2190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178934"/>
            <a:ext cx="2604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>
                <a:latin typeface="Times New Roman"/>
                <a:cs typeface="Times New Roman"/>
              </a:rPr>
              <a:t> plane</a:t>
            </a:r>
            <a:r>
              <a:rPr dirty="0" sz="1200" spc="-5">
                <a:latin typeface="Times New Roman"/>
                <a:cs typeface="Times New Roman"/>
              </a:rPr>
              <a:t> 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60500"/>
            <a:ext cx="5943600" cy="30422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586223"/>
            <a:ext cx="5943600" cy="317093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2433"/>
            <a:ext cx="18757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655946"/>
            <a:ext cx="1826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Draw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sketch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789619"/>
            <a:ext cx="3048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helix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spiral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curves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339850"/>
            <a:ext cx="5943600" cy="31386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061839"/>
            <a:ext cx="5943600" cy="317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695571"/>
            <a:ext cx="3349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Then draw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sketch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follows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sweep</a:t>
            </a:r>
            <a:r>
              <a:rPr dirty="0" sz="1200">
                <a:latin typeface="Times New Roman"/>
                <a:cs typeface="Times New Roman"/>
              </a:rPr>
              <a:t> it in</a:t>
            </a:r>
            <a:r>
              <a:rPr dirty="0" sz="1200" spc="-5">
                <a:latin typeface="Times New Roman"/>
                <a:cs typeface="Times New Roman"/>
              </a:rPr>
              <a:t> features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60500"/>
            <a:ext cx="5943600" cy="31786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102352"/>
            <a:ext cx="5943600" cy="31624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678807"/>
            <a:ext cx="4631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sweep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sketch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-5">
                <a:latin typeface="Times New Roman"/>
                <a:cs typeface="Times New Roman"/>
              </a:rPr>
              <a:t>cut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extrude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809431"/>
            <a:ext cx="5405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 </a:t>
            </a:r>
            <a:r>
              <a:rPr dirty="0" sz="1200" spc="-5">
                <a:latin typeface="Times New Roman"/>
                <a:cs typeface="Times New Roman"/>
              </a:rPr>
              <a:t>cut</a:t>
            </a:r>
            <a:r>
              <a:rPr dirty="0" sz="1200">
                <a:latin typeface="Times New Roman"/>
                <a:cs typeface="Times New Roman"/>
              </a:rPr>
              <a:t> extrude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-5">
                <a:latin typeface="Times New Roman"/>
                <a:cs typeface="Times New Roman"/>
              </a:rPr>
              <a:t> following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sketch</a:t>
            </a:r>
            <a:r>
              <a:rPr dirty="0" sz="1200" spc="5">
                <a:latin typeface="Times New Roman"/>
                <a:cs typeface="Times New Roman"/>
              </a:rPr>
              <a:t> 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extrude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cut</a:t>
            </a:r>
            <a:r>
              <a:rPr dirty="0" sz="1200">
                <a:latin typeface="Times New Roman"/>
                <a:cs typeface="Times New Roman"/>
              </a:rPr>
              <a:t> option in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60374"/>
            <a:ext cx="5943600" cy="31628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085969"/>
            <a:ext cx="5943600" cy="31668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690998"/>
            <a:ext cx="3499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-5">
                <a:latin typeface="Times New Roman"/>
                <a:cs typeface="Times New Roman"/>
              </a:rPr>
              <a:t> cut </a:t>
            </a:r>
            <a:r>
              <a:rPr dirty="0" sz="1200">
                <a:latin typeface="Times New Roman"/>
                <a:cs typeface="Times New Roman"/>
              </a:rPr>
              <a:t>extrude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sketch</a:t>
            </a:r>
            <a:r>
              <a:rPr dirty="0" sz="1200" spc="-5">
                <a:latin typeface="Times New Roman"/>
                <a:cs typeface="Times New Roman"/>
              </a:rPr>
              <a:t> as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449817"/>
            <a:ext cx="3308985" cy="58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Give chamfers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wherever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And make </a:t>
            </a:r>
            <a:r>
              <a:rPr dirty="0" sz="1200">
                <a:latin typeface="Times New Roman"/>
                <a:cs typeface="Times New Roman"/>
              </a:rPr>
              <a:t>another extrude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sketch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60500"/>
            <a:ext cx="5943600" cy="31746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097907"/>
            <a:ext cx="5943600" cy="31746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584319"/>
            <a:ext cx="4982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Draw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sketch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make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 extrude</a:t>
            </a:r>
            <a:r>
              <a:rPr dirty="0" sz="1200" spc="-5">
                <a:latin typeface="Times New Roman"/>
                <a:cs typeface="Times New Roman"/>
              </a:rPr>
              <a:t> cut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sketch in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347709"/>
            <a:ext cx="2821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And make circular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 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extrude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60500"/>
            <a:ext cx="5943600" cy="3068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991608"/>
            <a:ext cx="5943600" cy="317868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7006"/>
            <a:ext cx="5965825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internal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gears: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975"/>
              </a:spcBef>
            </a:pPr>
            <a:r>
              <a:rPr dirty="0" sz="1200" spc="-5">
                <a:latin typeface="Times New Roman"/>
                <a:cs typeface="Times New Roman"/>
              </a:rPr>
              <a:t>Internal </a:t>
            </a:r>
            <a:r>
              <a:rPr dirty="0" sz="1200">
                <a:latin typeface="Times New Roman"/>
                <a:cs typeface="Times New Roman"/>
              </a:rPr>
              <a:t>gears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used for </a:t>
            </a:r>
            <a:r>
              <a:rPr dirty="0" sz="1200" spc="-5">
                <a:latin typeface="Times New Roman"/>
                <a:cs typeface="Times New Roman"/>
              </a:rPr>
              <a:t>transmitting power between two parallel shafts.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gears, annular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wheels </a:t>
            </a:r>
            <a:r>
              <a:rPr dirty="0" sz="1200">
                <a:latin typeface="Times New Roman"/>
                <a:cs typeface="Times New Roman"/>
              </a:rPr>
              <a:t>are having teeth on the inner </a:t>
            </a:r>
            <a:r>
              <a:rPr dirty="0" sz="1200" spc="-5">
                <a:latin typeface="Times New Roman"/>
                <a:cs typeface="Times New Roman"/>
              </a:rPr>
              <a:t>periphery.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drive </a:t>
            </a:r>
            <a:r>
              <a:rPr dirty="0" sz="1200" spc="5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compact Fig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drives,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meshing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pinion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annular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running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099686"/>
            <a:ext cx="5969000" cy="322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717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gears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1000"/>
              </a:spcBef>
            </a:pPr>
            <a:r>
              <a:rPr dirty="0" sz="1200" spc="-5">
                <a:latin typeface="Times New Roman"/>
                <a:cs typeface="Times New Roman"/>
              </a:rPr>
              <a:t>Their precision </a:t>
            </a:r>
            <a:r>
              <a:rPr dirty="0" sz="1200">
                <a:latin typeface="Times New Roman"/>
                <a:cs typeface="Times New Roman"/>
              </a:rPr>
              <a:t>rating </a:t>
            </a:r>
            <a:r>
              <a:rPr dirty="0" sz="1200" spc="-5">
                <a:latin typeface="Times New Roman"/>
                <a:cs typeface="Times New Roman"/>
              </a:rPr>
              <a:t>is fair.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 useful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load and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speed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reduction </a:t>
            </a:r>
            <a:r>
              <a:rPr dirty="0" sz="1200">
                <a:latin typeface="Times New Roman"/>
                <a:cs typeface="Times New Roman"/>
              </a:rPr>
              <a:t>ratio. Applications of these </a:t>
            </a:r>
            <a:r>
              <a:rPr dirty="0" sz="1200" spc="-5">
                <a:latin typeface="Times New Roman"/>
                <a:cs typeface="Times New Roman"/>
              </a:rPr>
              <a:t>gears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seen </a:t>
            </a:r>
            <a:r>
              <a:rPr dirty="0" sz="1200">
                <a:latin typeface="Times New Roman"/>
                <a:cs typeface="Times New Roman"/>
              </a:rPr>
              <a:t>in planetary </a:t>
            </a:r>
            <a:r>
              <a:rPr dirty="0" sz="1200" spc="-5">
                <a:latin typeface="Times New Roman"/>
                <a:cs typeface="Times New Roman"/>
              </a:rPr>
              <a:t>gear drives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automobile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 transmissions-Fig, reduction gearboxes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cement </a:t>
            </a:r>
            <a:r>
              <a:rPr dirty="0" sz="1200">
                <a:latin typeface="Times New Roman"/>
                <a:cs typeface="Times New Roman"/>
              </a:rPr>
              <a:t>mills, step-up </a:t>
            </a:r>
            <a:r>
              <a:rPr dirty="0" sz="1200" spc="-5">
                <a:latin typeface="Times New Roman"/>
                <a:cs typeface="Times New Roman"/>
              </a:rPr>
              <a:t>drives </a:t>
            </a:r>
            <a:r>
              <a:rPr dirty="0" sz="1200">
                <a:latin typeface="Times New Roman"/>
                <a:cs typeface="Times New Roman"/>
              </a:rPr>
              <a:t>of wind mills.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 are not </a:t>
            </a:r>
            <a:r>
              <a:rPr dirty="0" sz="1200" spc="-5">
                <a:latin typeface="Times New Roman"/>
                <a:cs typeface="Times New Roman"/>
              </a:rPr>
              <a:t>recommended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precision meshes because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design, fabrication, and inspection </a:t>
            </a:r>
            <a:r>
              <a:rPr dirty="0" sz="1200">
                <a:latin typeface="Times New Roman"/>
                <a:cs typeface="Times New Roman"/>
              </a:rPr>
              <a:t> limitations.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5">
                <a:latin typeface="Times New Roman"/>
                <a:cs typeface="Times New Roman"/>
              </a:rPr>
              <a:t>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necessary.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today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precision</a:t>
            </a:r>
            <a:r>
              <a:rPr dirty="0" sz="1200">
                <a:latin typeface="Times New Roman"/>
                <a:cs typeface="Times New Roman"/>
              </a:rPr>
              <a:t> machining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capability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 led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>
                <a:latin typeface="Times New Roman"/>
                <a:cs typeface="Times New Roman"/>
              </a:rPr>
              <a:t> in position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devices like </a:t>
            </a:r>
            <a:r>
              <a:rPr dirty="0" sz="1200" spc="-5">
                <a:latin typeface="Times New Roman"/>
                <a:cs typeface="Times New Roman"/>
              </a:rPr>
              <a:t>antenna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Rack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Pinion: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06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Rack is </a:t>
            </a:r>
            <a:r>
              <a:rPr dirty="0" sz="1200">
                <a:latin typeface="Times New Roman"/>
                <a:cs typeface="Times New Roman"/>
              </a:rPr>
              <a:t>a segment of a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infinite diameter. The tooth can be spur as in </a:t>
            </a:r>
            <a:r>
              <a:rPr dirty="0" sz="1200" spc="-5">
                <a:latin typeface="Times New Roman"/>
                <a:cs typeface="Times New Roman"/>
              </a:rPr>
              <a:t>Fig. </a:t>
            </a:r>
            <a:r>
              <a:rPr dirty="0" sz="1200">
                <a:latin typeface="Times New Roman"/>
                <a:cs typeface="Times New Roman"/>
              </a:rPr>
              <a:t>This type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converting</a:t>
            </a:r>
            <a:r>
              <a:rPr dirty="0" sz="1200">
                <a:latin typeface="Times New Roman"/>
                <a:cs typeface="Times New Roman"/>
              </a:rPr>
              <a:t> rotary motion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translatory </a:t>
            </a:r>
            <a:r>
              <a:rPr dirty="0" sz="1200">
                <a:latin typeface="Times New Roman"/>
                <a:cs typeface="Times New Roman"/>
              </a:rPr>
              <a:t>motion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versa.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Typical </a:t>
            </a:r>
            <a:r>
              <a:rPr dirty="0" sz="1200">
                <a:latin typeface="Times New Roman"/>
                <a:cs typeface="Times New Roman"/>
              </a:rPr>
              <a:t> example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rack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pinion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shown in </a:t>
            </a:r>
            <a:r>
              <a:rPr dirty="0" sz="1200" spc="-5">
                <a:latin typeface="Times New Roman"/>
                <a:cs typeface="Times New Roman"/>
              </a:rPr>
              <a:t>Figs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9690" y="8879535"/>
            <a:ext cx="1032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Rock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pinion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550" y="2220859"/>
            <a:ext cx="2733675" cy="16897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8900" y="7406640"/>
            <a:ext cx="2543175" cy="126534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5056759"/>
            <a:ext cx="4238625" cy="58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necessary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chamfers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sketch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revolve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along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5">
                <a:latin typeface="Times New Roman"/>
                <a:cs typeface="Times New Roman"/>
              </a:rPr>
              <a:t> sketch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revolve option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features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60374"/>
            <a:ext cx="5943600" cy="316102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502022"/>
            <a:ext cx="4307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Thus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commands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161922"/>
            <a:ext cx="5943600" cy="31628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908803"/>
            <a:ext cx="5943600" cy="316623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1204" y="937006"/>
            <a:ext cx="5947410" cy="2602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255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CHAPTER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algn="ctr" marL="120650">
              <a:lnSpc>
                <a:spcPct val="100000"/>
              </a:lnSpc>
              <a:spcBef>
                <a:spcPts val="1150"/>
              </a:spcBef>
            </a:pPr>
            <a:r>
              <a:rPr dirty="0" sz="1200" spc="-5" b="1">
                <a:latin typeface="Times New Roman"/>
                <a:cs typeface="Times New Roman"/>
              </a:rPr>
              <a:t>INTRODUCTION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SOLIDWORKS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SIMULATION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63500" marR="55880">
              <a:lnSpc>
                <a:spcPct val="110300"/>
              </a:lnSpc>
              <a:spcBef>
                <a:spcPts val="970"/>
              </a:spcBef>
            </a:pPr>
            <a:r>
              <a:rPr dirty="0" sz="1200">
                <a:latin typeface="Times New Roman"/>
                <a:cs typeface="Times New Roman"/>
              </a:rPr>
              <a:t>SolidWorks</a:t>
            </a:r>
            <a:r>
              <a:rPr dirty="0" baseline="38194" sz="1200">
                <a:latin typeface="Times New Roman"/>
                <a:cs typeface="Times New Roman"/>
              </a:rPr>
              <a:t>®</a:t>
            </a:r>
            <a:r>
              <a:rPr dirty="0" baseline="38194" sz="1200" spc="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Simulation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design analysis system </a:t>
            </a:r>
            <a:r>
              <a:rPr dirty="0" sz="1200">
                <a:latin typeface="Times New Roman"/>
                <a:cs typeface="Times New Roman"/>
              </a:rPr>
              <a:t>fully </a:t>
            </a:r>
            <a:r>
              <a:rPr dirty="0" sz="1200" spc="-5">
                <a:latin typeface="Times New Roman"/>
                <a:cs typeface="Times New Roman"/>
              </a:rPr>
              <a:t>integrated </a:t>
            </a:r>
            <a:r>
              <a:rPr dirty="0" sz="1200">
                <a:latin typeface="Times New Roman"/>
                <a:cs typeface="Times New Roman"/>
              </a:rPr>
              <a:t>with SolidWorks.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SolidWorks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Simulation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simulation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solutions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linear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nonlinear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static,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frequency,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buckling,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thermal,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fatigue,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pressure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vessel,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drop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nonlinear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dynamic,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optimization</a:t>
            </a:r>
            <a:r>
              <a:rPr dirty="0" sz="1200" spc="-5">
                <a:latin typeface="Times New Roman"/>
                <a:cs typeface="Times New Roman"/>
              </a:rPr>
              <a:t> analyses.</a:t>
            </a:r>
            <a:endParaRPr sz="1200">
              <a:latin typeface="Times New Roman"/>
              <a:cs typeface="Times New Roman"/>
            </a:endParaRPr>
          </a:p>
          <a:p>
            <a:pPr marL="63500" marR="291465">
              <a:lnSpc>
                <a:spcPct val="110300"/>
              </a:lnSpc>
              <a:spcBef>
                <a:spcPts val="1000"/>
              </a:spcBef>
            </a:pPr>
            <a:r>
              <a:rPr dirty="0" sz="1200" spc="-5">
                <a:latin typeface="Times New Roman"/>
                <a:cs typeface="Times New Roman"/>
              </a:rPr>
              <a:t>Powered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fast and </a:t>
            </a:r>
            <a:r>
              <a:rPr dirty="0" sz="1200" spc="-5">
                <a:latin typeface="Times New Roman"/>
                <a:cs typeface="Times New Roman"/>
              </a:rPr>
              <a:t>accurate solvers, </a:t>
            </a:r>
            <a:r>
              <a:rPr dirty="0" sz="1200">
                <a:latin typeface="Times New Roman"/>
                <a:cs typeface="Times New Roman"/>
              </a:rPr>
              <a:t>SolidWorks Simulation </a:t>
            </a:r>
            <a:r>
              <a:rPr dirty="0" sz="1200" spc="-5">
                <a:latin typeface="Times New Roman"/>
                <a:cs typeface="Times New Roman"/>
              </a:rPr>
              <a:t>enables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solve </a:t>
            </a:r>
            <a:r>
              <a:rPr dirty="0" sz="1200" spc="-5">
                <a:latin typeface="Times New Roman"/>
                <a:cs typeface="Times New Roman"/>
              </a:rPr>
              <a:t>large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</a:t>
            </a:r>
            <a:r>
              <a:rPr dirty="0" sz="1200">
                <a:latin typeface="Times New Roman"/>
                <a:cs typeface="Times New Roman"/>
              </a:rPr>
              <a:t> intuitively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design. </a:t>
            </a:r>
            <a:r>
              <a:rPr dirty="0" sz="1200" spc="-5">
                <a:latin typeface="Times New Roman"/>
                <a:cs typeface="Times New Roman"/>
              </a:rPr>
              <a:t>SolidWorks</a:t>
            </a:r>
            <a:r>
              <a:rPr dirty="0" sz="1200">
                <a:latin typeface="Times New Roman"/>
                <a:cs typeface="Times New Roman"/>
              </a:rPr>
              <a:t> Simulation </a:t>
            </a:r>
            <a:r>
              <a:rPr dirty="0" sz="1200" spc="-5">
                <a:latin typeface="Times New Roman"/>
                <a:cs typeface="Times New Roman"/>
              </a:rPr>
              <a:t>comes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two</a:t>
            </a:r>
            <a:r>
              <a:rPr dirty="0" sz="1200">
                <a:latin typeface="Times New Roman"/>
                <a:cs typeface="Times New Roman"/>
              </a:rPr>
              <a:t> bundles: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SolidWorks Simulation </a:t>
            </a:r>
            <a:r>
              <a:rPr dirty="0" sz="1200" spc="-5">
                <a:latin typeface="Times New Roman"/>
                <a:cs typeface="Times New Roman"/>
              </a:rPr>
              <a:t>Professional </a:t>
            </a:r>
            <a:r>
              <a:rPr dirty="0" sz="1200">
                <a:latin typeface="Times New Roman"/>
                <a:cs typeface="Times New Roman"/>
              </a:rPr>
              <a:t>and SolidWorks Simulation </a:t>
            </a:r>
            <a:r>
              <a:rPr dirty="0" sz="1200" spc="-5">
                <a:latin typeface="Times New Roman"/>
                <a:cs typeface="Times New Roman"/>
              </a:rPr>
              <a:t>Premium to </a:t>
            </a:r>
            <a:r>
              <a:rPr dirty="0" sz="1200">
                <a:latin typeface="Times New Roman"/>
                <a:cs typeface="Times New Roman"/>
              </a:rPr>
              <a:t>satisfy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 analysis </a:t>
            </a:r>
            <a:r>
              <a:rPr dirty="0" sz="1200">
                <a:latin typeface="Times New Roman"/>
                <a:cs typeface="Times New Roman"/>
              </a:rPr>
              <a:t>needs. SolidWorks Simulation </a:t>
            </a:r>
            <a:r>
              <a:rPr dirty="0" sz="1200" spc="-5">
                <a:latin typeface="Times New Roman"/>
                <a:cs typeface="Times New Roman"/>
              </a:rPr>
              <a:t>shortens time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market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saving time </a:t>
            </a:r>
            <a:r>
              <a:rPr dirty="0" sz="1200" spc="-5">
                <a:latin typeface="Times New Roman"/>
                <a:cs typeface="Times New Roman"/>
              </a:rPr>
              <a:t>and effort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searching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optimum </a:t>
            </a:r>
            <a:r>
              <a:rPr dirty="0" sz="1200" spc="-5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870828"/>
            <a:ext cx="5843905" cy="311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Figure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46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simulation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200" spc="-5" b="1">
                <a:latin typeface="Times New Roman"/>
                <a:cs typeface="Times New Roman"/>
              </a:rPr>
              <a:t>Benefits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Simulation: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300"/>
              </a:lnSpc>
              <a:spcBef>
                <a:spcPts val="975"/>
              </a:spcBef>
            </a:pP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need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sure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performs</a:t>
            </a:r>
            <a:r>
              <a:rPr dirty="0" sz="1200">
                <a:latin typeface="Times New Roman"/>
                <a:cs typeface="Times New Roman"/>
              </a:rPr>
              <a:t> efficiently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field.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absence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analysis </a:t>
            </a:r>
            <a:r>
              <a:rPr dirty="0" sz="1200">
                <a:latin typeface="Times New Roman"/>
                <a:cs typeface="Times New Roman"/>
              </a:rPr>
              <a:t>tools, this task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answered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performing expensive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time-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consuming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 </a:t>
            </a:r>
            <a:r>
              <a:rPr dirty="0" sz="1200" spc="-5">
                <a:latin typeface="Times New Roman"/>
                <a:cs typeface="Times New Roman"/>
              </a:rPr>
              <a:t>cycles.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cycle</a:t>
            </a:r>
            <a:r>
              <a:rPr dirty="0" sz="1200">
                <a:latin typeface="Times New Roman"/>
                <a:cs typeface="Times New Roman"/>
              </a:rPr>
              <a:t> typically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includes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Building</a:t>
            </a:r>
            <a:r>
              <a:rPr dirty="0" sz="1200" spc="-10">
                <a:latin typeface="Times New Roman"/>
                <a:cs typeface="Times New Roman"/>
              </a:rPr>
              <a:t> your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Building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prototype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Testing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prototype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Evaluating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field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Modifying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design</a:t>
            </a:r>
            <a:r>
              <a:rPr dirty="0" sz="1200">
                <a:latin typeface="Times New Roman"/>
                <a:cs typeface="Times New Roman"/>
              </a:rPr>
              <a:t> based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field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3999610"/>
            <a:ext cx="5667375" cy="15049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15669"/>
            <a:ext cx="5958840" cy="328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260">
              <a:lnSpc>
                <a:spcPct val="11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until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satisfactory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reached.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accomplish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following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tasks:</a:t>
            </a:r>
            <a:endParaRPr sz="1200">
              <a:latin typeface="Times New Roman"/>
              <a:cs typeface="Times New Roman"/>
            </a:endParaRPr>
          </a:p>
          <a:p>
            <a:pPr marL="469265" marR="637540" indent="-228600">
              <a:lnSpc>
                <a:spcPct val="110000"/>
              </a:lnSpc>
              <a:spcBef>
                <a:spcPts val="100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Reduce cost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simulating the testing of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model on the </a:t>
            </a:r>
            <a:r>
              <a:rPr dirty="0" sz="1200" spc="-5">
                <a:latin typeface="Times New Roman"/>
                <a:cs typeface="Times New Roman"/>
              </a:rPr>
              <a:t>computer </a:t>
            </a:r>
            <a:r>
              <a:rPr dirty="0" sz="1200">
                <a:latin typeface="Times New Roman"/>
                <a:cs typeface="Times New Roman"/>
              </a:rPr>
              <a:t>instead 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expensive</a:t>
            </a:r>
            <a:r>
              <a:rPr dirty="0" sz="1200" spc="-5">
                <a:latin typeface="Times New Roman"/>
                <a:cs typeface="Times New Roman"/>
              </a:rPr>
              <a:t> field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5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Reduce </a:t>
            </a:r>
            <a:r>
              <a:rPr dirty="0" sz="1200">
                <a:latin typeface="Times New Roman"/>
                <a:cs typeface="Times New Roman"/>
              </a:rPr>
              <a:t>time to </a:t>
            </a:r>
            <a:r>
              <a:rPr dirty="0" sz="1200" spc="-5">
                <a:latin typeface="Times New Roman"/>
                <a:cs typeface="Times New Roman"/>
              </a:rPr>
              <a:t>market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of </a:t>
            </a:r>
            <a:r>
              <a:rPr dirty="0" sz="1200" spc="-5">
                <a:latin typeface="Times New Roman"/>
                <a:cs typeface="Times New Roman"/>
              </a:rPr>
              <a:t>product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>
                <a:latin typeface="Times New Roman"/>
                <a:cs typeface="Times New Roman"/>
              </a:rPr>
              <a:t> cycles.</a:t>
            </a:r>
            <a:endParaRPr sz="1200">
              <a:latin typeface="Times New Roman"/>
              <a:cs typeface="Times New Roman"/>
            </a:endParaRPr>
          </a:p>
          <a:p>
            <a:pPr marL="469265" marR="117475" indent="-228600">
              <a:lnSpc>
                <a:spcPct val="110800"/>
              </a:lnSpc>
              <a:spcBef>
                <a:spcPts val="98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Improve </a:t>
            </a:r>
            <a:r>
              <a:rPr dirty="0" sz="1200">
                <a:latin typeface="Times New Roman"/>
                <a:cs typeface="Times New Roman"/>
              </a:rPr>
              <a:t>products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concepts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scenarios</a:t>
            </a:r>
            <a:r>
              <a:rPr dirty="0" sz="1200">
                <a:latin typeface="Times New Roman"/>
                <a:cs typeface="Times New Roman"/>
              </a:rPr>
              <a:t> before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final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decision,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more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 to think of</a:t>
            </a:r>
            <a:r>
              <a:rPr dirty="0" sz="1200" spc="-5">
                <a:latin typeface="Times New Roman"/>
                <a:cs typeface="Times New Roman"/>
              </a:rPr>
              <a:t> new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200" b="1">
                <a:latin typeface="Times New Roman"/>
                <a:cs typeface="Times New Roman"/>
              </a:rPr>
              <a:t>Basic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Concepts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Analysis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98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(FEM).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numerical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analyzing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engineering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accepted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 generality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suitability for </a:t>
            </a:r>
            <a:r>
              <a:rPr dirty="0" sz="1200" spc="-5">
                <a:latin typeface="Times New Roman"/>
                <a:cs typeface="Times New Roman"/>
              </a:rPr>
              <a:t>computer </a:t>
            </a:r>
            <a:r>
              <a:rPr dirty="0" sz="1200">
                <a:latin typeface="Times New Roman"/>
                <a:cs typeface="Times New Roman"/>
              </a:rPr>
              <a:t>implementation. </a:t>
            </a:r>
            <a:r>
              <a:rPr dirty="0" sz="1200" spc="-5">
                <a:latin typeface="Times New Roman"/>
                <a:cs typeface="Times New Roman"/>
              </a:rPr>
              <a:t>FEM divides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model </a:t>
            </a:r>
            <a:r>
              <a:rPr dirty="0" sz="1200">
                <a:latin typeface="Times New Roman"/>
                <a:cs typeface="Times New Roman"/>
              </a:rPr>
              <a:t>into many small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shapes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replacing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5">
                <a:latin typeface="Times New Roman"/>
                <a:cs typeface="Times New Roman"/>
              </a:rPr>
              <a:t> 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many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>
                <a:latin typeface="Times New Roman"/>
                <a:cs typeface="Times New Roman"/>
              </a:rPr>
              <a:t> to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solved </a:t>
            </a:r>
            <a:r>
              <a:rPr dirty="0" sz="1200" spc="-5">
                <a:latin typeface="Times New Roman"/>
                <a:cs typeface="Times New Roman"/>
              </a:rPr>
              <a:t>simultaneously.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7704" y="6073859"/>
          <a:ext cx="5006975" cy="16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2755"/>
                <a:gridCol w="3283585"/>
              </a:tblGrid>
              <a:tr h="168771">
                <a:tc>
                  <a:txBody>
                    <a:bodyPr/>
                    <a:lstStyle/>
                    <a:p>
                      <a:pPr marL="127000">
                        <a:lnSpc>
                          <a:spcPts val="12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part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ts val="12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subdivided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pieces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(elements)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6393560"/>
            <a:ext cx="5953125" cy="2295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pieces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called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meshing.</a:t>
            </a:r>
            <a:endParaRPr sz="1200">
              <a:latin typeface="Times New Roman"/>
              <a:cs typeface="Times New Roman"/>
            </a:endParaRPr>
          </a:p>
          <a:p>
            <a:pPr marL="12700" marR="131445">
              <a:lnSpc>
                <a:spcPct val="110000"/>
              </a:lnSpc>
              <a:spcBef>
                <a:spcPts val="100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behavior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well-known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scenarios.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finite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>
                <a:latin typeface="Times New Roman"/>
                <a:cs typeface="Times New Roman"/>
              </a:rPr>
              <a:t> with different </a:t>
            </a:r>
            <a:r>
              <a:rPr dirty="0" sz="1200" spc="-5">
                <a:latin typeface="Times New Roman"/>
                <a:cs typeface="Times New Roman"/>
              </a:rPr>
              <a:t>shapes.</a:t>
            </a:r>
            <a:endParaRPr sz="1200">
              <a:latin typeface="Times New Roman"/>
              <a:cs typeface="Times New Roman"/>
            </a:endParaRPr>
          </a:p>
          <a:p>
            <a:pPr marL="12700" marR="135890">
              <a:lnSpc>
                <a:spcPct val="110200"/>
              </a:lnSpc>
              <a:spcBef>
                <a:spcPts val="101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response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5">
                <a:latin typeface="Times New Roman"/>
                <a:cs typeface="Times New Roman"/>
              </a:rPr>
              <a:t> any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interpolated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nodes.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node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fully </a:t>
            </a:r>
            <a:r>
              <a:rPr dirty="0" sz="1200">
                <a:latin typeface="Times New Roman"/>
                <a:cs typeface="Times New Roman"/>
              </a:rPr>
              <a:t>described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a number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parameters depending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analysis </a:t>
            </a:r>
            <a:r>
              <a:rPr dirty="0" sz="1200">
                <a:latin typeface="Times New Roman"/>
                <a:cs typeface="Times New Roman"/>
              </a:rPr>
              <a:t>type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node fully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thermal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response of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node</a:t>
            </a:r>
            <a:r>
              <a:rPr dirty="0" sz="1200" spc="-5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translations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rotations.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degrees</a:t>
            </a:r>
            <a:r>
              <a:rPr dirty="0" sz="1200" spc="5">
                <a:latin typeface="Times New Roman"/>
                <a:cs typeface="Times New Roman"/>
              </a:rPr>
              <a:t> 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freedom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(DOFs).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FEM 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Finite</a:t>
            </a:r>
            <a:r>
              <a:rPr dirty="0" sz="1200">
                <a:latin typeface="Times New Roman"/>
                <a:cs typeface="Times New Roman"/>
              </a:rPr>
              <a:t> Element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(FEA).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4418584"/>
            <a:ext cx="1752600" cy="1371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8450" y="4399534"/>
            <a:ext cx="1771650" cy="13716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2477769"/>
            <a:ext cx="5845175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tetrahedral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</a:t>
            </a:r>
            <a:r>
              <a:rPr dirty="0" sz="1200">
                <a:latin typeface="Times New Roman"/>
                <a:cs typeface="Times New Roman"/>
              </a:rPr>
              <a:t> nodes.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Edges</a:t>
            </a:r>
            <a:r>
              <a:rPr dirty="0" sz="1200" spc="5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curved</a:t>
            </a:r>
            <a:r>
              <a:rPr dirty="0" sz="1200" spc="5">
                <a:latin typeface="Times New Roman"/>
                <a:cs typeface="Times New Roman"/>
              </a:rPr>
              <a:t> or </a:t>
            </a:r>
            <a:r>
              <a:rPr dirty="0" sz="1200" spc="-5">
                <a:latin typeface="Times New Roman"/>
                <a:cs typeface="Times New Roman"/>
              </a:rPr>
              <a:t>straight.</a:t>
            </a:r>
            <a:endParaRPr sz="1200">
              <a:latin typeface="Times New Roman"/>
              <a:cs typeface="Times New Roman"/>
            </a:endParaRPr>
          </a:p>
          <a:p>
            <a:pPr marL="12700" marR="101600">
              <a:lnSpc>
                <a:spcPct val="110100"/>
              </a:lnSpc>
              <a:spcBef>
                <a:spcPts val="100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software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formulates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governing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behavior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taking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connectivity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equations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 </a:t>
            </a:r>
            <a:r>
              <a:rPr dirty="0" sz="1200">
                <a:latin typeface="Times New Roman"/>
                <a:cs typeface="Times New Roman"/>
              </a:rPr>
              <a:t>properties, </a:t>
            </a:r>
            <a:r>
              <a:rPr dirty="0" sz="1200" spc="-5">
                <a:latin typeface="Times New Roman"/>
                <a:cs typeface="Times New Roman"/>
              </a:rPr>
              <a:t>restraints,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loads.</a:t>
            </a:r>
            <a:endParaRPr sz="1200">
              <a:latin typeface="Times New Roman"/>
              <a:cs typeface="Times New Roman"/>
            </a:endParaRPr>
          </a:p>
          <a:p>
            <a:pPr marL="12700" marR="86995">
              <a:lnSpc>
                <a:spcPct val="110000"/>
              </a:lnSpc>
              <a:spcBef>
                <a:spcPts val="1010"/>
              </a:spcBef>
            </a:pPr>
            <a:r>
              <a:rPr dirty="0" sz="1200">
                <a:latin typeface="Times New Roman"/>
                <a:cs typeface="Times New Roman"/>
              </a:rPr>
              <a:t>Next,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simultaneous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algebraic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equations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solves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unknowns.</a:t>
            </a:r>
            <a:endParaRPr sz="1200">
              <a:latin typeface="Times New Roman"/>
              <a:cs typeface="Times New Roman"/>
            </a:endParaRPr>
          </a:p>
          <a:p>
            <a:pPr marL="12700" marR="261620">
              <a:lnSpc>
                <a:spcPct val="110000"/>
              </a:lnSpc>
              <a:spcBef>
                <a:spcPts val="1005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solver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finds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displacements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strains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stresses.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 offers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</a:t>
            </a:r>
            <a:r>
              <a:rPr dirty="0" sz="1200">
                <a:latin typeface="Times New Roman"/>
                <a:cs typeface="Times New Roman"/>
              </a:rPr>
              <a:t> of studies: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2888" y="5288153"/>
          <a:ext cx="5833110" cy="341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925"/>
                <a:gridCol w="1172845"/>
                <a:gridCol w="2277110"/>
                <a:gridCol w="423545"/>
              </a:tblGrid>
              <a:tr h="42316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9050">
                      <a:solidFill>
                        <a:srgbClr val="EFEFE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icon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EFEFE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Modal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History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25196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Frequency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EFEFE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Harmonic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23671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Buckling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EFEFE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Vibration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Thermal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EFEFE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Response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Spectrum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25576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Study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EFEFE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Drop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Nonlinear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Static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EFEFE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Fatigue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1905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425958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Nonlinear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Dynamic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EFEFE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Pressure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Vessel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19050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89075"/>
            <a:ext cx="1343025" cy="13430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0835" y="5772150"/>
            <a:ext cx="152400" cy="152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9520" y="5781675"/>
            <a:ext cx="152400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61310" y="6198473"/>
            <a:ext cx="152400" cy="152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19520" y="6198475"/>
            <a:ext cx="152400" cy="1521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1310" y="6624319"/>
            <a:ext cx="152400" cy="152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19520" y="6633844"/>
            <a:ext cx="152400" cy="1524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61310" y="7048118"/>
            <a:ext cx="152400" cy="1524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00470" y="7038593"/>
            <a:ext cx="171450" cy="1714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70835" y="7483729"/>
            <a:ext cx="152400" cy="1238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19520" y="7474204"/>
            <a:ext cx="152400" cy="1524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70835" y="7900768"/>
            <a:ext cx="152400" cy="15194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09995" y="7900768"/>
            <a:ext cx="152400" cy="15194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70835" y="8335898"/>
            <a:ext cx="152400" cy="1524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19520" y="8335898"/>
            <a:ext cx="152400" cy="1524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7006"/>
            <a:ext cx="5914390" cy="429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Analysis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Steps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287020">
              <a:lnSpc>
                <a:spcPct val="110000"/>
              </a:lnSpc>
              <a:spcBef>
                <a:spcPts val="98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perform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type.</a:t>
            </a:r>
            <a:r>
              <a:rPr dirty="0" sz="1200">
                <a:latin typeface="Times New Roman"/>
                <a:cs typeface="Times New Roman"/>
              </a:rPr>
              <a:t> 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following </a:t>
            </a:r>
            <a:r>
              <a:rPr dirty="0" sz="1200" spc="-5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5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study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5">
                <a:latin typeface="Times New Roman"/>
                <a:cs typeface="Times New Roman"/>
              </a:rPr>
              <a:t> analysis </a:t>
            </a:r>
            <a:r>
              <a:rPr dirty="0" sz="1200">
                <a:latin typeface="Times New Roman"/>
                <a:cs typeface="Times New Roman"/>
              </a:rPr>
              <a:t>type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options.</a:t>
            </a:r>
            <a:endParaRPr sz="1200">
              <a:latin typeface="Times New Roman"/>
              <a:cs typeface="Times New Roman"/>
            </a:endParaRPr>
          </a:p>
          <a:p>
            <a:pPr marL="469265" marR="351155" indent="-228600">
              <a:lnSpc>
                <a:spcPct val="110000"/>
              </a:lnSpc>
              <a:spcBef>
                <a:spcPts val="994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needed,</a:t>
            </a:r>
            <a:r>
              <a:rPr dirty="0" sz="1200">
                <a:latin typeface="Times New Roman"/>
                <a:cs typeface="Times New Roman"/>
              </a:rPr>
              <a:t> define parameters 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study.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 dimension,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 property,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force </a:t>
            </a:r>
            <a:r>
              <a:rPr dirty="0" sz="1200">
                <a:latin typeface="Times New Roman"/>
                <a:cs typeface="Times New Roman"/>
              </a:rPr>
              <a:t>value, 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 input.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5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Define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properties.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5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Specify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restraints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loads.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000"/>
              </a:lnSpc>
              <a:spcBef>
                <a:spcPts val="100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automatically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mixed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geometries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(solid,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shell,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etc.)</a:t>
            </a:r>
            <a:r>
              <a:rPr dirty="0" sz="1200">
                <a:latin typeface="Times New Roman"/>
                <a:cs typeface="Times New Roman"/>
              </a:rPr>
              <a:t> exist 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5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Define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contact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contact sets.</a:t>
            </a:r>
            <a:endParaRPr sz="1200">
              <a:latin typeface="Times New Roman"/>
              <a:cs typeface="Times New Roman"/>
            </a:endParaRPr>
          </a:p>
          <a:p>
            <a:pPr marL="469265" marR="26034" indent="-228600">
              <a:lnSpc>
                <a:spcPct val="110000"/>
              </a:lnSpc>
              <a:spcBef>
                <a:spcPts val="101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Mesh </a:t>
            </a:r>
            <a:r>
              <a:rPr dirty="0" sz="1200">
                <a:latin typeface="Times New Roman"/>
                <a:cs typeface="Times New Roman"/>
              </a:rPr>
              <a:t>the model to divide the model into many small </a:t>
            </a:r>
            <a:r>
              <a:rPr dirty="0" sz="1200" spc="-5">
                <a:latin typeface="Times New Roman"/>
                <a:cs typeface="Times New Roman"/>
              </a:rPr>
              <a:t>pieces called </a:t>
            </a:r>
            <a:r>
              <a:rPr dirty="0" sz="1200">
                <a:latin typeface="Times New Roman"/>
                <a:cs typeface="Times New Roman"/>
              </a:rPr>
              <a:t>elements. </a:t>
            </a:r>
            <a:r>
              <a:rPr dirty="0" sz="1200" spc="-5">
                <a:latin typeface="Times New Roman"/>
                <a:cs typeface="Times New Roman"/>
              </a:rPr>
              <a:t>Fatigue 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meshes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referenced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studies.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4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Run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study.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5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View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2433"/>
            <a:ext cx="2169795" cy="58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Material: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aluminum </a:t>
            </a:r>
            <a:r>
              <a:rPr dirty="0" sz="1200">
                <a:latin typeface="Times New Roman"/>
                <a:cs typeface="Times New Roman"/>
              </a:rPr>
              <a:t>silicon</a:t>
            </a:r>
            <a:r>
              <a:rPr dirty="0" sz="1200" spc="-5">
                <a:latin typeface="Times New Roman"/>
                <a:cs typeface="Times New Roman"/>
              </a:rPr>
              <a:t> carbide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Load: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force: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1000N.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999233"/>
            <a:ext cx="1272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Model</a:t>
            </a:r>
            <a:r>
              <a:rPr dirty="0" sz="1200" spc="-40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73784" y="2374645"/>
          <a:ext cx="6355080" cy="62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25"/>
                <a:gridCol w="1373505"/>
                <a:gridCol w="1797049"/>
                <a:gridCol w="1571625"/>
              </a:tblGrid>
              <a:tr h="341744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name:</a:t>
                      </a:r>
                      <a:r>
                        <a:rPr dirty="0" sz="12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Current Configuration: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Default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4216">
                <a:tc grid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Bodies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9475">
                <a:tc>
                  <a:txBody>
                    <a:bodyPr/>
                    <a:lstStyle/>
                    <a:p>
                      <a:pPr marL="656590" marR="102870" indent="-54610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_N 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87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Treated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Volumetric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488950" marR="99060" indent="-382905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Path/Date </a:t>
                      </a:r>
                      <a:r>
                        <a:rPr dirty="0" sz="1200" spc="-2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Modified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1091564"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Cut-Revolve2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r" marR="3327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Body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8120" marR="193040" indent="-1905">
                        <a:lnSpc>
                          <a:spcPts val="1380"/>
                        </a:lnSpc>
                        <a:spcBef>
                          <a:spcPts val="15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Mass:0.10896 kg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Volu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:3.7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333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e-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005 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m^3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07010" marR="204470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Density:2880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kg/m^3 </a:t>
                      </a:r>
                      <a:r>
                        <a:rPr dirty="0" sz="1200" spc="-2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Weight:1.06781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9850" marR="63500" indent="20955">
                        <a:lnSpc>
                          <a:spcPts val="1380"/>
                        </a:lnSpc>
                        <a:spcBef>
                          <a:spcPts val="85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C:\Users\Mech\Deskt </a:t>
                      </a:r>
                      <a:r>
                        <a:rPr dirty="0" sz="1200" spc="-2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\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_In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vol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t_H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li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sk_modsat_med_eger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.SLDPRT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May20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11:05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656590" marR="102870" indent="-54610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_N 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541020" marR="84455" indent="-44958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752475" marR="80010" indent="-66929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_Vo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lP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op/&gt;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06425" marR="102235" indent="-49530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_Dt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Md/&gt;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656590" marR="112395" indent="-53848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_N 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&lt;L_MdInf_CompBd_Props/&gt;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9476">
                <a:tc>
                  <a:txBody>
                    <a:bodyPr/>
                    <a:lstStyle/>
                    <a:p>
                      <a:pPr marL="656590" marR="97155" indent="-554990">
                        <a:lnSpc>
                          <a:spcPts val="1380"/>
                        </a:lnSpc>
                        <a:spcBef>
                          <a:spcPts val="1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_N 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541020" marR="76835" indent="-457200">
                        <a:lnSpc>
                          <a:spcPts val="1380"/>
                        </a:lnSpc>
                        <a:spcBef>
                          <a:spcPts val="1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_B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752475" marR="72390" indent="-678180">
                        <a:lnSpc>
                          <a:spcPts val="1380"/>
                        </a:lnSpc>
                        <a:spcBef>
                          <a:spcPts val="1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_Vol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op/&gt;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06425" marR="95885" indent="-504825">
                        <a:lnSpc>
                          <a:spcPts val="1380"/>
                        </a:lnSpc>
                        <a:spcBef>
                          <a:spcPts val="1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_B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_Dt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Md/&gt;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2300" y="2904422"/>
            <a:ext cx="3504590" cy="23735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080" y="6578600"/>
            <a:ext cx="1524508" cy="8874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240281"/>
            <a:ext cx="1120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Study</a:t>
            </a:r>
            <a:r>
              <a:rPr dirty="0" sz="1200" spc="-40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1440433"/>
          <a:ext cx="5955665" cy="436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200"/>
                <a:gridCol w="3044190"/>
              </a:tblGrid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Thermal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Effect: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Thermal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temperature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loads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Zero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strain temperature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298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Kelvin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79857">
                <a:tc>
                  <a:txBody>
                    <a:bodyPr/>
                    <a:lstStyle/>
                    <a:p>
                      <a:pPr marL="67945" marR="55118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fluid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pressure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effects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200" spc="-2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SOLIDWORKS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Simulation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Solver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FFEPlus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Inplane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Effect: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Soft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Spring: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Inertial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Relief: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Incompatible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bonding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options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Automatic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displacement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Compute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free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body forces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77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Friction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52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Adaptive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Method: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folder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1207135">
                        <a:lnSpc>
                          <a:spcPts val="1380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SOLIDWORKS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(C:\Users\Mech\Downloads)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6646544"/>
            <a:ext cx="373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Units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6228" y="6846696"/>
          <a:ext cx="5955665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6730"/>
                <a:gridCol w="2867024"/>
              </a:tblGrid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system: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(MKS)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77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Length/Displacement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6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Temperature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Kelvin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Angular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velocity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Rad/sec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Pressure/Stress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240281"/>
            <a:ext cx="1304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Material</a:t>
            </a:r>
            <a:r>
              <a:rPr dirty="0" sz="1200" spc="-35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3660" y="1469389"/>
            <a:ext cx="1868805" cy="248920"/>
          </a:xfrm>
          <a:custGeom>
            <a:avLst/>
            <a:gdLst/>
            <a:ahLst/>
            <a:cxnLst/>
            <a:rect l="l" t="t" r="r" b="b"/>
            <a:pathLst>
              <a:path w="1868805" h="248919">
                <a:moveTo>
                  <a:pt x="1868754" y="36576"/>
                </a:moveTo>
                <a:lnTo>
                  <a:pt x="1868678" y="0"/>
                </a:lnTo>
                <a:lnTo>
                  <a:pt x="1809318" y="0"/>
                </a:lnTo>
                <a:lnTo>
                  <a:pt x="1809318" y="36576"/>
                </a:lnTo>
                <a:lnTo>
                  <a:pt x="1809318" y="211836"/>
                </a:lnTo>
                <a:lnTo>
                  <a:pt x="1809242" y="36576"/>
                </a:lnTo>
                <a:lnTo>
                  <a:pt x="1809318" y="0"/>
                </a:lnTo>
                <a:lnTo>
                  <a:pt x="0" y="0"/>
                </a:lnTo>
                <a:lnTo>
                  <a:pt x="0" y="36576"/>
                </a:lnTo>
                <a:lnTo>
                  <a:pt x="0" y="211836"/>
                </a:lnTo>
                <a:lnTo>
                  <a:pt x="0" y="248412"/>
                </a:lnTo>
                <a:lnTo>
                  <a:pt x="1868678" y="248412"/>
                </a:lnTo>
                <a:lnTo>
                  <a:pt x="1868678" y="211836"/>
                </a:lnTo>
                <a:lnTo>
                  <a:pt x="1868754" y="36576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11910" y="1481073"/>
            <a:ext cx="1129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Model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Reference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9847" y="1469389"/>
            <a:ext cx="2757170" cy="248920"/>
          </a:xfrm>
          <a:custGeom>
            <a:avLst/>
            <a:gdLst/>
            <a:ahLst/>
            <a:cxnLst/>
            <a:rect l="l" t="t" r="r" b="b"/>
            <a:pathLst>
              <a:path w="2757170" h="248919">
                <a:moveTo>
                  <a:pt x="2757170" y="0"/>
                </a:moveTo>
                <a:lnTo>
                  <a:pt x="0" y="0"/>
                </a:lnTo>
                <a:lnTo>
                  <a:pt x="0" y="36576"/>
                </a:lnTo>
                <a:lnTo>
                  <a:pt x="0" y="211836"/>
                </a:lnTo>
                <a:lnTo>
                  <a:pt x="0" y="248412"/>
                </a:lnTo>
                <a:lnTo>
                  <a:pt x="2757170" y="248412"/>
                </a:lnTo>
                <a:lnTo>
                  <a:pt x="2757170" y="211836"/>
                </a:lnTo>
                <a:lnTo>
                  <a:pt x="2757170" y="36576"/>
                </a:lnTo>
                <a:lnTo>
                  <a:pt x="2757170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66515" y="1481073"/>
            <a:ext cx="700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spc="-5" b="1">
                <a:latin typeface="Times New Roman"/>
                <a:cs typeface="Times New Roman"/>
              </a:rPr>
              <a:t>op</a:t>
            </a:r>
            <a:r>
              <a:rPr dirty="0" sz="1200" spc="5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b="1">
                <a:latin typeface="Times New Roman"/>
                <a:cs typeface="Times New Roman"/>
              </a:rPr>
              <a:t>ti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4449" y="1469389"/>
            <a:ext cx="1670685" cy="248920"/>
          </a:xfrm>
          <a:custGeom>
            <a:avLst/>
            <a:gdLst/>
            <a:ahLst/>
            <a:cxnLst/>
            <a:rect l="l" t="t" r="r" b="b"/>
            <a:pathLst>
              <a:path w="1670684" h="248919">
                <a:moveTo>
                  <a:pt x="1670685" y="36576"/>
                </a:moveTo>
                <a:lnTo>
                  <a:pt x="1670558" y="36576"/>
                </a:lnTo>
                <a:lnTo>
                  <a:pt x="1670558" y="0"/>
                </a:lnTo>
                <a:lnTo>
                  <a:pt x="59817" y="0"/>
                </a:lnTo>
                <a:lnTo>
                  <a:pt x="59817" y="36576"/>
                </a:lnTo>
                <a:lnTo>
                  <a:pt x="59817" y="211836"/>
                </a:lnTo>
                <a:lnTo>
                  <a:pt x="59740" y="36576"/>
                </a:lnTo>
                <a:lnTo>
                  <a:pt x="59817" y="0"/>
                </a:lnTo>
                <a:lnTo>
                  <a:pt x="0" y="0"/>
                </a:lnTo>
                <a:lnTo>
                  <a:pt x="0" y="36576"/>
                </a:lnTo>
                <a:lnTo>
                  <a:pt x="0" y="211836"/>
                </a:lnTo>
                <a:lnTo>
                  <a:pt x="0" y="248412"/>
                </a:lnTo>
                <a:lnTo>
                  <a:pt x="1670558" y="248412"/>
                </a:lnTo>
                <a:lnTo>
                  <a:pt x="1670558" y="211836"/>
                </a:lnTo>
                <a:lnTo>
                  <a:pt x="1670685" y="211836"/>
                </a:lnTo>
                <a:lnTo>
                  <a:pt x="1670685" y="36576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37326" y="1481073"/>
            <a:ext cx="847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Components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6228" y="1440433"/>
            <a:ext cx="6407150" cy="277495"/>
            <a:chOff x="916228" y="1440433"/>
            <a:chExt cx="6407150" cy="277495"/>
          </a:xfrm>
        </p:grpSpPr>
        <p:sp>
          <p:nvSpPr>
            <p:cNvPr id="13" name="object 13"/>
            <p:cNvSpPr/>
            <p:nvPr/>
          </p:nvSpPr>
          <p:spPr>
            <a:xfrm>
              <a:off x="916228" y="1440433"/>
              <a:ext cx="27940" cy="66040"/>
            </a:xfrm>
            <a:custGeom>
              <a:avLst/>
              <a:gdLst/>
              <a:ahLst/>
              <a:cxnLst/>
              <a:rect l="l" t="t" r="r" b="b"/>
              <a:pathLst>
                <a:path w="27940" h="66040">
                  <a:moveTo>
                    <a:pt x="27431" y="0"/>
                  </a:moveTo>
                  <a:lnTo>
                    <a:pt x="0" y="0"/>
                  </a:lnTo>
                  <a:lnTo>
                    <a:pt x="0" y="65531"/>
                  </a:lnTo>
                  <a:lnTo>
                    <a:pt x="27431" y="65531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6228" y="1440446"/>
              <a:ext cx="1896110" cy="27940"/>
            </a:xfrm>
            <a:custGeom>
              <a:avLst/>
              <a:gdLst/>
              <a:ahLst/>
              <a:cxnLst/>
              <a:rect l="l" t="t" r="r" b="b"/>
              <a:pathLst>
                <a:path w="1896110" h="27940">
                  <a:moveTo>
                    <a:pt x="1896110" y="0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27419"/>
                  </a:lnTo>
                  <a:lnTo>
                    <a:pt x="27432" y="27419"/>
                  </a:lnTo>
                  <a:lnTo>
                    <a:pt x="1896110" y="27419"/>
                  </a:lnTo>
                  <a:lnTo>
                    <a:pt x="1896110" y="0"/>
                  </a:lnTo>
                  <a:close/>
                </a:path>
              </a:pathLst>
            </a:custGeom>
            <a:solidFill>
              <a:srgbClr val="365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43660" y="1467865"/>
              <a:ext cx="1868805" cy="38100"/>
            </a:xfrm>
            <a:custGeom>
              <a:avLst/>
              <a:gdLst/>
              <a:ahLst/>
              <a:cxnLst/>
              <a:rect l="l" t="t" r="r" b="b"/>
              <a:pathLst>
                <a:path w="1868805" h="38100">
                  <a:moveTo>
                    <a:pt x="186867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68677" y="38100"/>
                  </a:lnTo>
                  <a:lnTo>
                    <a:pt x="1868677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12414" y="1467865"/>
              <a:ext cx="27940" cy="38100"/>
            </a:xfrm>
            <a:custGeom>
              <a:avLst/>
              <a:gdLst/>
              <a:ahLst/>
              <a:cxnLst/>
              <a:rect l="l" t="t" r="r" b="b"/>
              <a:pathLst>
                <a:path w="27939" h="38100">
                  <a:moveTo>
                    <a:pt x="2743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431" y="3810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12415" y="1440446"/>
              <a:ext cx="2785110" cy="27940"/>
            </a:xfrm>
            <a:custGeom>
              <a:avLst/>
              <a:gdLst/>
              <a:ahLst/>
              <a:cxnLst/>
              <a:rect l="l" t="t" r="r" b="b"/>
              <a:pathLst>
                <a:path w="2785110" h="27940">
                  <a:moveTo>
                    <a:pt x="27419" y="0"/>
                  </a:moveTo>
                  <a:lnTo>
                    <a:pt x="0" y="0"/>
                  </a:lnTo>
                  <a:lnTo>
                    <a:pt x="0" y="27419"/>
                  </a:lnTo>
                  <a:lnTo>
                    <a:pt x="27419" y="27419"/>
                  </a:lnTo>
                  <a:lnTo>
                    <a:pt x="27419" y="0"/>
                  </a:lnTo>
                  <a:close/>
                </a:path>
                <a:path w="2785110" h="27940">
                  <a:moveTo>
                    <a:pt x="2784602" y="0"/>
                  </a:moveTo>
                  <a:lnTo>
                    <a:pt x="27432" y="0"/>
                  </a:lnTo>
                  <a:lnTo>
                    <a:pt x="27432" y="27419"/>
                  </a:lnTo>
                  <a:lnTo>
                    <a:pt x="2784602" y="27419"/>
                  </a:lnTo>
                  <a:lnTo>
                    <a:pt x="2784602" y="0"/>
                  </a:lnTo>
                  <a:close/>
                </a:path>
              </a:pathLst>
            </a:custGeom>
            <a:solidFill>
              <a:srgbClr val="365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39847" y="1467865"/>
              <a:ext cx="2757170" cy="38100"/>
            </a:xfrm>
            <a:custGeom>
              <a:avLst/>
              <a:gdLst/>
              <a:ahLst/>
              <a:cxnLst/>
              <a:rect l="l" t="t" r="r" b="b"/>
              <a:pathLst>
                <a:path w="2757170" h="38100">
                  <a:moveTo>
                    <a:pt x="27571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57170" y="38100"/>
                  </a:lnTo>
                  <a:lnTo>
                    <a:pt x="2757170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97017" y="1467865"/>
              <a:ext cx="27940" cy="38100"/>
            </a:xfrm>
            <a:custGeom>
              <a:avLst/>
              <a:gdLst/>
              <a:ahLst/>
              <a:cxnLst/>
              <a:rect l="l" t="t" r="r" b="b"/>
              <a:pathLst>
                <a:path w="27939" h="38100">
                  <a:moveTo>
                    <a:pt x="2743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432" y="3810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97017" y="1440446"/>
              <a:ext cx="1697989" cy="27940"/>
            </a:xfrm>
            <a:custGeom>
              <a:avLst/>
              <a:gdLst/>
              <a:ahLst/>
              <a:cxnLst/>
              <a:rect l="l" t="t" r="r" b="b"/>
              <a:pathLst>
                <a:path w="1697990" h="27940">
                  <a:moveTo>
                    <a:pt x="1697990" y="0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27419"/>
                  </a:lnTo>
                  <a:lnTo>
                    <a:pt x="27432" y="27419"/>
                  </a:lnTo>
                  <a:lnTo>
                    <a:pt x="1697990" y="27419"/>
                  </a:lnTo>
                  <a:lnTo>
                    <a:pt x="1697990" y="0"/>
                  </a:lnTo>
                  <a:close/>
                </a:path>
              </a:pathLst>
            </a:custGeom>
            <a:solidFill>
              <a:srgbClr val="365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24449" y="1467865"/>
              <a:ext cx="1670685" cy="38100"/>
            </a:xfrm>
            <a:custGeom>
              <a:avLst/>
              <a:gdLst/>
              <a:ahLst/>
              <a:cxnLst/>
              <a:rect l="l" t="t" r="r" b="b"/>
              <a:pathLst>
                <a:path w="1670684" h="38100">
                  <a:moveTo>
                    <a:pt x="167055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670557" y="38100"/>
                  </a:lnTo>
                  <a:lnTo>
                    <a:pt x="1670557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95133" y="1440433"/>
              <a:ext cx="27940" cy="66040"/>
            </a:xfrm>
            <a:custGeom>
              <a:avLst/>
              <a:gdLst/>
              <a:ahLst/>
              <a:cxnLst/>
              <a:rect l="l" t="t" r="r" b="b"/>
              <a:pathLst>
                <a:path w="27940" h="66040">
                  <a:moveTo>
                    <a:pt x="27736" y="0"/>
                  </a:moveTo>
                  <a:lnTo>
                    <a:pt x="0" y="0"/>
                  </a:lnTo>
                  <a:lnTo>
                    <a:pt x="0" y="65531"/>
                  </a:lnTo>
                  <a:lnTo>
                    <a:pt x="27736" y="65531"/>
                  </a:lnTo>
                  <a:lnTo>
                    <a:pt x="27736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95133" y="1440433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40">
                  <a:moveTo>
                    <a:pt x="27736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7736" y="27431"/>
                  </a:lnTo>
                  <a:lnTo>
                    <a:pt x="27736" y="0"/>
                  </a:lnTo>
                  <a:close/>
                </a:path>
              </a:pathLst>
            </a:custGeom>
            <a:solidFill>
              <a:srgbClr val="365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29944" y="1679701"/>
              <a:ext cx="1896110" cy="36830"/>
            </a:xfrm>
            <a:custGeom>
              <a:avLst/>
              <a:gdLst/>
              <a:ahLst/>
              <a:cxnLst/>
              <a:rect l="l" t="t" r="r" b="b"/>
              <a:pathLst>
                <a:path w="1896110" h="36830">
                  <a:moveTo>
                    <a:pt x="1896110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1896110" y="36575"/>
                  </a:lnTo>
                  <a:lnTo>
                    <a:pt x="1896110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16228" y="1505965"/>
              <a:ext cx="27940" cy="212090"/>
            </a:xfrm>
            <a:custGeom>
              <a:avLst/>
              <a:gdLst/>
              <a:ahLst/>
              <a:cxnLst/>
              <a:rect l="l" t="t" r="r" b="b"/>
              <a:pathLst>
                <a:path w="27940" h="212089">
                  <a:moveTo>
                    <a:pt x="2743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7431" y="211835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26130" y="1679701"/>
              <a:ext cx="2785110" cy="36830"/>
            </a:xfrm>
            <a:custGeom>
              <a:avLst/>
              <a:gdLst/>
              <a:ahLst/>
              <a:cxnLst/>
              <a:rect l="l" t="t" r="r" b="b"/>
              <a:pathLst>
                <a:path w="2785110" h="36830">
                  <a:moveTo>
                    <a:pt x="2784601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84601" y="36575"/>
                  </a:lnTo>
                  <a:lnTo>
                    <a:pt x="2784601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12414" y="1505965"/>
              <a:ext cx="27940" cy="212090"/>
            </a:xfrm>
            <a:custGeom>
              <a:avLst/>
              <a:gdLst/>
              <a:ahLst/>
              <a:cxnLst/>
              <a:rect l="l" t="t" r="r" b="b"/>
              <a:pathLst>
                <a:path w="27939" h="212089">
                  <a:moveTo>
                    <a:pt x="27431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7431" y="211835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10732" y="1679701"/>
              <a:ext cx="1698625" cy="36830"/>
            </a:xfrm>
            <a:custGeom>
              <a:avLst/>
              <a:gdLst/>
              <a:ahLst/>
              <a:cxnLst/>
              <a:rect l="l" t="t" r="r" b="b"/>
              <a:pathLst>
                <a:path w="1698625" h="36830">
                  <a:moveTo>
                    <a:pt x="1698370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1698370" y="36575"/>
                  </a:lnTo>
                  <a:lnTo>
                    <a:pt x="1698370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597017" y="1505965"/>
              <a:ext cx="1725930" cy="212090"/>
            </a:xfrm>
            <a:custGeom>
              <a:avLst/>
              <a:gdLst/>
              <a:ahLst/>
              <a:cxnLst/>
              <a:rect l="l" t="t" r="r" b="b"/>
              <a:pathLst>
                <a:path w="1725929" h="212089">
                  <a:moveTo>
                    <a:pt x="27432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7432" y="211836"/>
                  </a:lnTo>
                  <a:lnTo>
                    <a:pt x="27432" y="0"/>
                  </a:lnTo>
                  <a:close/>
                </a:path>
                <a:path w="1725929" h="212089">
                  <a:moveTo>
                    <a:pt x="1725841" y="0"/>
                  </a:moveTo>
                  <a:lnTo>
                    <a:pt x="1698117" y="0"/>
                  </a:lnTo>
                  <a:lnTo>
                    <a:pt x="1698117" y="211836"/>
                  </a:lnTo>
                  <a:lnTo>
                    <a:pt x="1725841" y="211836"/>
                  </a:lnTo>
                  <a:lnTo>
                    <a:pt x="1725841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924682" y="1784688"/>
          <a:ext cx="2668270" cy="192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/>
                <a:gridCol w="1376680"/>
              </a:tblGrid>
              <a:tr h="173539">
                <a:tc>
                  <a:txBody>
                    <a:bodyPr/>
                    <a:lstStyle/>
                    <a:p>
                      <a:pPr algn="r" marR="62230">
                        <a:lnSpc>
                          <a:spcPts val="126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8996">
                <a:tc>
                  <a:txBody>
                    <a:bodyPr/>
                    <a:lstStyle/>
                    <a:p>
                      <a:pPr algn="r" marR="62230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Linear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Elastic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35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Isotropic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52044">
                <a:tc>
                  <a:txBody>
                    <a:bodyPr/>
                    <a:lstStyle/>
                    <a:p>
                      <a:pPr algn="r" marR="60960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failure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criterion: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Mises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36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59">
                <a:tc>
                  <a:txBody>
                    <a:bodyPr/>
                    <a:lstStyle/>
                    <a:p>
                      <a:pPr algn="r" marR="62230">
                        <a:lnSpc>
                          <a:spcPts val="12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Yield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strength: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3.4e+008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59">
                <a:tc>
                  <a:txBody>
                    <a:bodyPr/>
                    <a:lstStyle/>
                    <a:p>
                      <a:pPr algn="r" marR="60960">
                        <a:lnSpc>
                          <a:spcPts val="12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Tensile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strength: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6.8e+008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450">
                <a:tc>
                  <a:txBody>
                    <a:bodyPr/>
                    <a:lstStyle/>
                    <a:p>
                      <a:pPr algn="r" marR="60960">
                        <a:lnSpc>
                          <a:spcPts val="128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Elastic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modulus: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1.15e+011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450">
                <a:tc>
                  <a:txBody>
                    <a:bodyPr/>
                    <a:lstStyle/>
                    <a:p>
                      <a:pPr algn="r" marR="62230">
                        <a:lnSpc>
                          <a:spcPts val="12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Poisson's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ratio: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59">
                <a:tc>
                  <a:txBody>
                    <a:bodyPr/>
                    <a:lstStyle/>
                    <a:p>
                      <a:pPr algn="r" marR="60960">
                        <a:lnSpc>
                          <a:spcPts val="12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Mass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density: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2880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kg/m^3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3539">
                <a:tc>
                  <a:txBody>
                    <a:bodyPr/>
                    <a:lstStyle/>
                    <a:p>
                      <a:pPr algn="r" marR="61594">
                        <a:lnSpc>
                          <a:spcPts val="126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Shear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modulus: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3.189e+008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5671565" y="1755393"/>
            <a:ext cx="1574800" cy="7340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715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SolidBody 1(Cut-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Revolve2)(Gear_Involut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_Helisk_modsat_med_eg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16228" y="1717801"/>
            <a:ext cx="6407150" cy="2321560"/>
            <a:chOff x="916228" y="1717801"/>
            <a:chExt cx="6407150" cy="2321560"/>
          </a:xfrm>
        </p:grpSpPr>
        <p:sp>
          <p:nvSpPr>
            <p:cNvPr id="33" name="object 33"/>
            <p:cNvSpPr/>
            <p:nvPr/>
          </p:nvSpPr>
          <p:spPr>
            <a:xfrm>
              <a:off x="923848" y="1745233"/>
              <a:ext cx="12700" cy="38100"/>
            </a:xfrm>
            <a:custGeom>
              <a:avLst/>
              <a:gdLst/>
              <a:ahLst/>
              <a:cxnLst/>
              <a:rect l="l" t="t" r="r" b="b"/>
              <a:pathLst>
                <a:path w="12700" h="38100">
                  <a:moveTo>
                    <a:pt x="1219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191" y="381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16228" y="1717801"/>
              <a:ext cx="1896110" cy="27940"/>
            </a:xfrm>
            <a:custGeom>
              <a:avLst/>
              <a:gdLst/>
              <a:ahLst/>
              <a:cxnLst/>
              <a:rect l="l" t="t" r="r" b="b"/>
              <a:pathLst>
                <a:path w="1896110" h="27939">
                  <a:moveTo>
                    <a:pt x="1896110" y="0"/>
                  </a:moveTo>
                  <a:lnTo>
                    <a:pt x="54864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27432" y="27432"/>
                  </a:lnTo>
                  <a:lnTo>
                    <a:pt x="54864" y="27432"/>
                  </a:lnTo>
                  <a:lnTo>
                    <a:pt x="1896110" y="27432"/>
                  </a:lnTo>
                  <a:lnTo>
                    <a:pt x="1896110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820035" y="1745233"/>
              <a:ext cx="12700" cy="38100"/>
            </a:xfrm>
            <a:custGeom>
              <a:avLst/>
              <a:gdLst/>
              <a:ahLst/>
              <a:cxnLst/>
              <a:rect l="l" t="t" r="r" b="b"/>
              <a:pathLst>
                <a:path w="12700" h="38100">
                  <a:moveTo>
                    <a:pt x="1219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191" y="381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812415" y="1717801"/>
              <a:ext cx="2785110" cy="27940"/>
            </a:xfrm>
            <a:custGeom>
              <a:avLst/>
              <a:gdLst/>
              <a:ahLst/>
              <a:cxnLst/>
              <a:rect l="l" t="t" r="r" b="b"/>
              <a:pathLst>
                <a:path w="2785110" h="27939">
                  <a:moveTo>
                    <a:pt x="27419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7419" y="27432"/>
                  </a:lnTo>
                  <a:lnTo>
                    <a:pt x="27419" y="0"/>
                  </a:lnTo>
                  <a:close/>
                </a:path>
                <a:path w="2785110" h="27939">
                  <a:moveTo>
                    <a:pt x="2784602" y="0"/>
                  </a:moveTo>
                  <a:lnTo>
                    <a:pt x="54864" y="0"/>
                  </a:lnTo>
                  <a:lnTo>
                    <a:pt x="27432" y="0"/>
                  </a:lnTo>
                  <a:lnTo>
                    <a:pt x="27432" y="27432"/>
                  </a:lnTo>
                  <a:lnTo>
                    <a:pt x="54864" y="27432"/>
                  </a:lnTo>
                  <a:lnTo>
                    <a:pt x="2784602" y="27432"/>
                  </a:lnTo>
                  <a:lnTo>
                    <a:pt x="2784602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604636" y="1745233"/>
              <a:ext cx="12700" cy="38100"/>
            </a:xfrm>
            <a:custGeom>
              <a:avLst/>
              <a:gdLst/>
              <a:ahLst/>
              <a:cxnLst/>
              <a:rect l="l" t="t" r="r" b="b"/>
              <a:pathLst>
                <a:path w="12700" h="38100">
                  <a:moveTo>
                    <a:pt x="1219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191" y="381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97017" y="1717801"/>
              <a:ext cx="1697989" cy="27940"/>
            </a:xfrm>
            <a:custGeom>
              <a:avLst/>
              <a:gdLst/>
              <a:ahLst/>
              <a:cxnLst/>
              <a:rect l="l" t="t" r="r" b="b"/>
              <a:pathLst>
                <a:path w="1697990" h="27939">
                  <a:moveTo>
                    <a:pt x="1697990" y="0"/>
                  </a:moveTo>
                  <a:lnTo>
                    <a:pt x="54864" y="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27432" y="27432"/>
                  </a:lnTo>
                  <a:lnTo>
                    <a:pt x="54864" y="27432"/>
                  </a:lnTo>
                  <a:lnTo>
                    <a:pt x="1697990" y="27432"/>
                  </a:lnTo>
                  <a:lnTo>
                    <a:pt x="1697990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302754" y="1745233"/>
              <a:ext cx="12700" cy="38100"/>
            </a:xfrm>
            <a:custGeom>
              <a:avLst/>
              <a:gdLst/>
              <a:ahLst/>
              <a:cxnLst/>
              <a:rect l="l" t="t" r="r" b="b"/>
              <a:pathLst>
                <a:path w="12700" h="38100">
                  <a:moveTo>
                    <a:pt x="1249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496" y="38100"/>
                  </a:lnTo>
                  <a:lnTo>
                    <a:pt x="12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295133" y="1717801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7736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7736" y="27431"/>
                  </a:lnTo>
                  <a:lnTo>
                    <a:pt x="27736" y="0"/>
                  </a:lnTo>
                  <a:close/>
                </a:path>
              </a:pathLst>
            </a:custGeom>
            <a:solidFill>
              <a:srgbClr val="538D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23848" y="1783473"/>
              <a:ext cx="6391910" cy="1964689"/>
            </a:xfrm>
            <a:custGeom>
              <a:avLst/>
              <a:gdLst/>
              <a:ahLst/>
              <a:cxnLst/>
              <a:rect l="l" t="t" r="r" b="b"/>
              <a:pathLst>
                <a:path w="6391909" h="1964689">
                  <a:moveTo>
                    <a:pt x="12192" y="0"/>
                  </a:moveTo>
                  <a:lnTo>
                    <a:pt x="0" y="0"/>
                  </a:lnTo>
                  <a:lnTo>
                    <a:pt x="0" y="1964677"/>
                  </a:lnTo>
                  <a:lnTo>
                    <a:pt x="12192" y="1964677"/>
                  </a:lnTo>
                  <a:lnTo>
                    <a:pt x="12192" y="0"/>
                  </a:lnTo>
                  <a:close/>
                </a:path>
                <a:path w="6391909" h="1964689">
                  <a:moveTo>
                    <a:pt x="1908365" y="0"/>
                  </a:moveTo>
                  <a:lnTo>
                    <a:pt x="1896186" y="0"/>
                  </a:lnTo>
                  <a:lnTo>
                    <a:pt x="1896186" y="1964677"/>
                  </a:lnTo>
                  <a:lnTo>
                    <a:pt x="1908365" y="1964677"/>
                  </a:lnTo>
                  <a:lnTo>
                    <a:pt x="1908365" y="0"/>
                  </a:lnTo>
                  <a:close/>
                </a:path>
                <a:path w="6391909" h="1964689">
                  <a:moveTo>
                    <a:pt x="4692967" y="0"/>
                  </a:moveTo>
                  <a:lnTo>
                    <a:pt x="4680788" y="0"/>
                  </a:lnTo>
                  <a:lnTo>
                    <a:pt x="4680788" y="1964677"/>
                  </a:lnTo>
                  <a:lnTo>
                    <a:pt x="4692967" y="1964677"/>
                  </a:lnTo>
                  <a:lnTo>
                    <a:pt x="4692967" y="0"/>
                  </a:lnTo>
                  <a:close/>
                </a:path>
                <a:path w="6391909" h="1964689">
                  <a:moveTo>
                    <a:pt x="6391402" y="0"/>
                  </a:moveTo>
                  <a:lnTo>
                    <a:pt x="6378905" y="0"/>
                  </a:lnTo>
                  <a:lnTo>
                    <a:pt x="6378905" y="1964677"/>
                  </a:lnTo>
                  <a:lnTo>
                    <a:pt x="6391402" y="1964677"/>
                  </a:lnTo>
                  <a:lnTo>
                    <a:pt x="6391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36040" y="3761866"/>
              <a:ext cx="6367145" cy="248920"/>
            </a:xfrm>
            <a:custGeom>
              <a:avLst/>
              <a:gdLst/>
              <a:ahLst/>
              <a:cxnLst/>
              <a:rect l="l" t="t" r="r" b="b"/>
              <a:pathLst>
                <a:path w="6367145" h="248920">
                  <a:moveTo>
                    <a:pt x="6366713" y="36576"/>
                  </a:moveTo>
                  <a:lnTo>
                    <a:pt x="6366637" y="0"/>
                  </a:lnTo>
                  <a:lnTo>
                    <a:pt x="6299657" y="0"/>
                  </a:lnTo>
                  <a:lnTo>
                    <a:pt x="6299657" y="36576"/>
                  </a:lnTo>
                  <a:lnTo>
                    <a:pt x="6299657" y="211836"/>
                  </a:lnTo>
                  <a:lnTo>
                    <a:pt x="6299581" y="36576"/>
                  </a:lnTo>
                  <a:lnTo>
                    <a:pt x="6299657" y="0"/>
                  </a:lnTo>
                  <a:lnTo>
                    <a:pt x="0" y="0"/>
                  </a:lnTo>
                  <a:lnTo>
                    <a:pt x="0" y="36576"/>
                  </a:lnTo>
                  <a:lnTo>
                    <a:pt x="0" y="211836"/>
                  </a:lnTo>
                  <a:lnTo>
                    <a:pt x="0" y="248412"/>
                  </a:lnTo>
                  <a:lnTo>
                    <a:pt x="6366637" y="248412"/>
                  </a:lnTo>
                  <a:lnTo>
                    <a:pt x="6366637" y="211836"/>
                  </a:lnTo>
                  <a:lnTo>
                    <a:pt x="6366713" y="36576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23848" y="3748150"/>
              <a:ext cx="1896110" cy="50800"/>
            </a:xfrm>
            <a:custGeom>
              <a:avLst/>
              <a:gdLst/>
              <a:ahLst/>
              <a:cxnLst/>
              <a:rect l="l" t="t" r="r" b="b"/>
              <a:pathLst>
                <a:path w="1896110" h="50800">
                  <a:moveTo>
                    <a:pt x="1896097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50292"/>
                  </a:lnTo>
                  <a:lnTo>
                    <a:pt x="12192" y="50292"/>
                  </a:lnTo>
                  <a:lnTo>
                    <a:pt x="12192" y="12192"/>
                  </a:lnTo>
                  <a:lnTo>
                    <a:pt x="1896097" y="12192"/>
                  </a:lnTo>
                  <a:lnTo>
                    <a:pt x="1896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36040" y="3760342"/>
              <a:ext cx="1896745" cy="38100"/>
            </a:xfrm>
            <a:custGeom>
              <a:avLst/>
              <a:gdLst/>
              <a:ahLst/>
              <a:cxnLst/>
              <a:rect l="l" t="t" r="r" b="b"/>
              <a:pathLst>
                <a:path w="1896745" h="38100">
                  <a:moveTo>
                    <a:pt x="188390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83905" y="38100"/>
                  </a:lnTo>
                  <a:lnTo>
                    <a:pt x="1883905" y="0"/>
                  </a:lnTo>
                  <a:close/>
                </a:path>
                <a:path w="1896745" h="38100">
                  <a:moveTo>
                    <a:pt x="1896173" y="0"/>
                  </a:moveTo>
                  <a:lnTo>
                    <a:pt x="1883994" y="0"/>
                  </a:lnTo>
                  <a:lnTo>
                    <a:pt x="1883994" y="38100"/>
                  </a:lnTo>
                  <a:lnTo>
                    <a:pt x="1896173" y="38100"/>
                  </a:lnTo>
                  <a:lnTo>
                    <a:pt x="1896173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20035" y="3748150"/>
              <a:ext cx="2785110" cy="12700"/>
            </a:xfrm>
            <a:custGeom>
              <a:avLst/>
              <a:gdLst/>
              <a:ahLst/>
              <a:cxnLst/>
              <a:rect l="l" t="t" r="r" b="b"/>
              <a:pathLst>
                <a:path w="2785110" h="12700">
                  <a:moveTo>
                    <a:pt x="12179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2179" y="12192"/>
                  </a:lnTo>
                  <a:lnTo>
                    <a:pt x="12179" y="0"/>
                  </a:lnTo>
                  <a:close/>
                </a:path>
                <a:path w="2785110" h="12700">
                  <a:moveTo>
                    <a:pt x="2784602" y="0"/>
                  </a:moveTo>
                  <a:lnTo>
                    <a:pt x="12192" y="0"/>
                  </a:lnTo>
                  <a:lnTo>
                    <a:pt x="12192" y="12192"/>
                  </a:lnTo>
                  <a:lnTo>
                    <a:pt x="2784602" y="12192"/>
                  </a:lnTo>
                  <a:lnTo>
                    <a:pt x="2784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32227" y="3760342"/>
              <a:ext cx="2785110" cy="38100"/>
            </a:xfrm>
            <a:custGeom>
              <a:avLst/>
              <a:gdLst/>
              <a:ahLst/>
              <a:cxnLst/>
              <a:rect l="l" t="t" r="r" b="b"/>
              <a:pathLst>
                <a:path w="2785110" h="38100">
                  <a:moveTo>
                    <a:pt x="2784589" y="0"/>
                  </a:moveTo>
                  <a:lnTo>
                    <a:pt x="277241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2772410" y="38100"/>
                  </a:lnTo>
                  <a:lnTo>
                    <a:pt x="2784589" y="38100"/>
                  </a:lnTo>
                  <a:lnTo>
                    <a:pt x="2784589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04637" y="3748150"/>
              <a:ext cx="1697989" cy="12700"/>
            </a:xfrm>
            <a:custGeom>
              <a:avLst/>
              <a:gdLst/>
              <a:ahLst/>
              <a:cxnLst/>
              <a:rect l="l" t="t" r="r" b="b"/>
              <a:pathLst>
                <a:path w="1697990" h="12700">
                  <a:moveTo>
                    <a:pt x="12179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2179" y="12192"/>
                  </a:lnTo>
                  <a:lnTo>
                    <a:pt x="12179" y="0"/>
                  </a:lnTo>
                  <a:close/>
                </a:path>
                <a:path w="1697990" h="12700">
                  <a:moveTo>
                    <a:pt x="1697990" y="0"/>
                  </a:moveTo>
                  <a:lnTo>
                    <a:pt x="12192" y="0"/>
                  </a:lnTo>
                  <a:lnTo>
                    <a:pt x="12192" y="12192"/>
                  </a:lnTo>
                  <a:lnTo>
                    <a:pt x="1697990" y="12192"/>
                  </a:lnTo>
                  <a:lnTo>
                    <a:pt x="1697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16829" y="3760342"/>
              <a:ext cx="1685925" cy="38100"/>
            </a:xfrm>
            <a:custGeom>
              <a:avLst/>
              <a:gdLst/>
              <a:ahLst/>
              <a:cxnLst/>
              <a:rect l="l" t="t" r="r" b="b"/>
              <a:pathLst>
                <a:path w="1685925" h="38100">
                  <a:moveTo>
                    <a:pt x="168579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685798" y="38100"/>
                  </a:lnTo>
                  <a:lnTo>
                    <a:pt x="1685798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302754" y="3748150"/>
              <a:ext cx="12700" cy="50800"/>
            </a:xfrm>
            <a:custGeom>
              <a:avLst/>
              <a:gdLst/>
              <a:ahLst/>
              <a:cxnLst/>
              <a:rect l="l" t="t" r="r" b="b"/>
              <a:pathLst>
                <a:path w="12700" h="50800">
                  <a:moveTo>
                    <a:pt x="12496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12496" y="50291"/>
                  </a:lnTo>
                  <a:lnTo>
                    <a:pt x="12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29944" y="3973702"/>
              <a:ext cx="6379210" cy="36830"/>
            </a:xfrm>
            <a:custGeom>
              <a:avLst/>
              <a:gdLst/>
              <a:ahLst/>
              <a:cxnLst/>
              <a:rect l="l" t="t" r="r" b="b"/>
              <a:pathLst>
                <a:path w="6379209" h="36829">
                  <a:moveTo>
                    <a:pt x="6379210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6379210" y="36575"/>
                  </a:lnTo>
                  <a:lnTo>
                    <a:pt x="6379210" y="0"/>
                  </a:lnTo>
                  <a:close/>
                </a:path>
              </a:pathLst>
            </a:custGeom>
            <a:solidFill>
              <a:srgbClr val="DB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23848" y="3798442"/>
              <a:ext cx="12700" cy="213360"/>
            </a:xfrm>
            <a:custGeom>
              <a:avLst/>
              <a:gdLst/>
              <a:ahLst/>
              <a:cxnLst/>
              <a:rect l="l" t="t" r="r" b="b"/>
              <a:pathLst>
                <a:path w="12700" h="213360">
                  <a:moveTo>
                    <a:pt x="1219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2191" y="21336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23848" y="4011802"/>
              <a:ext cx="6379210" cy="27940"/>
            </a:xfrm>
            <a:custGeom>
              <a:avLst/>
              <a:gdLst/>
              <a:ahLst/>
              <a:cxnLst/>
              <a:rect l="l" t="t" r="r" b="b"/>
              <a:pathLst>
                <a:path w="6379209" h="27939">
                  <a:moveTo>
                    <a:pt x="6378829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6378829" y="27432"/>
                  </a:lnTo>
                  <a:lnTo>
                    <a:pt x="6378829" y="0"/>
                  </a:lnTo>
                  <a:close/>
                </a:path>
              </a:pathLst>
            </a:custGeom>
            <a:solidFill>
              <a:srgbClr val="365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302754" y="3798442"/>
              <a:ext cx="12700" cy="213360"/>
            </a:xfrm>
            <a:custGeom>
              <a:avLst/>
              <a:gdLst/>
              <a:ahLst/>
              <a:cxnLst/>
              <a:rect l="l" t="t" r="r" b="b"/>
              <a:pathLst>
                <a:path w="12700" h="213360">
                  <a:moveTo>
                    <a:pt x="124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12496" y="213360"/>
                  </a:lnTo>
                  <a:lnTo>
                    <a:pt x="12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302754" y="4011802"/>
              <a:ext cx="12700" cy="27940"/>
            </a:xfrm>
            <a:custGeom>
              <a:avLst/>
              <a:gdLst/>
              <a:ahLst/>
              <a:cxnLst/>
              <a:rect l="l" t="t" r="r" b="b"/>
              <a:pathLst>
                <a:path w="12700" h="27939">
                  <a:moveTo>
                    <a:pt x="1249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12496" y="27432"/>
                  </a:lnTo>
                  <a:lnTo>
                    <a:pt x="12496" y="0"/>
                  </a:lnTo>
                  <a:close/>
                </a:path>
              </a:pathLst>
            </a:custGeom>
            <a:solidFill>
              <a:srgbClr val="365F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902004" y="3770503"/>
            <a:ext cx="119253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79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Curve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Data:N/A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365F91"/>
                </a:solidFill>
                <a:latin typeface="Times New Roman"/>
                <a:cs typeface="Times New Roman"/>
              </a:rPr>
              <a:t>Loads</a:t>
            </a:r>
            <a:r>
              <a:rPr dirty="0" sz="1200" spc="-15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65F91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65F91"/>
                </a:solidFill>
                <a:latin typeface="Times New Roman"/>
                <a:cs typeface="Times New Roman"/>
              </a:rPr>
              <a:t>Fixtures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916228" y="4525390"/>
          <a:ext cx="6238875" cy="2439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"/>
                <a:gridCol w="957580"/>
                <a:gridCol w="505459"/>
                <a:gridCol w="1089025"/>
                <a:gridCol w="124460"/>
                <a:gridCol w="965835"/>
                <a:gridCol w="1089660"/>
                <a:gridCol w="1139825"/>
                <a:gridCol w="259079"/>
              </a:tblGrid>
              <a:tr h="277368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Fixture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76923B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T w="28575">
                      <a:solidFill>
                        <a:srgbClr val="4D782F"/>
                      </a:solidFill>
                      <a:prstDash val="solid"/>
                    </a:lnT>
                    <a:lnB w="28575">
                      <a:solidFill>
                        <a:srgbClr val="76923B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Fixture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76923B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T w="28575">
                      <a:solidFill>
                        <a:srgbClr val="4D782F"/>
                      </a:solidFill>
                      <a:prstDash val="solid"/>
                    </a:lnT>
                    <a:lnB w="28575">
                      <a:solidFill>
                        <a:srgbClr val="76923B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Fixture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Details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76923B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T w="28575">
                      <a:solidFill>
                        <a:srgbClr val="4D782F"/>
                      </a:solidFill>
                      <a:prstDash val="solid"/>
                    </a:lnT>
                    <a:lnB w="28575">
                      <a:solidFill>
                        <a:srgbClr val="76923B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386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Fixed-1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76923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76923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257300">
                        <a:lnSpc>
                          <a:spcPts val="1410"/>
                        </a:lnSpc>
                        <a:spcBef>
                          <a:spcPts val="310"/>
                        </a:spcBef>
                        <a:tabLst>
                          <a:tab pos="194437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Entities: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face(s)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26210">
                        <a:lnSpc>
                          <a:spcPts val="1410"/>
                        </a:lnSpc>
                        <a:tabLst>
                          <a:tab pos="194437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Geometry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T w="28575">
                      <a:solidFill>
                        <a:srgbClr val="76923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0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5E2BB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2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Resultant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Forces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R w="28575">
                      <a:solidFill>
                        <a:srgbClr val="76923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5E2B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D5E2B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1310">
                        <a:lnSpc>
                          <a:spcPts val="135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Components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5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5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Resultant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B w="28575">
                      <a:solidFill>
                        <a:srgbClr val="4D782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</a:tr>
              <a:tr h="193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D5E2B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3670">
                        <a:lnSpc>
                          <a:spcPts val="14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Reaction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force(N)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-1529.58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5275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1740.96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-663.695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39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2410.62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B w="28575">
                      <a:solidFill>
                        <a:srgbClr val="4D782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</a:tr>
              <a:tr h="389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4D782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7970" marR="260350" indent="176530">
                        <a:lnSpc>
                          <a:spcPts val="138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Reaction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1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t(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B w="28575">
                      <a:solidFill>
                        <a:srgbClr val="4D782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</a:tr>
            </a:tbl>
          </a:graphicData>
        </a:graphic>
      </p:graphicFrame>
      <p:sp>
        <p:nvSpPr>
          <p:cNvPr id="57" name="object 57"/>
          <p:cNvSpPr/>
          <p:nvPr/>
        </p:nvSpPr>
        <p:spPr>
          <a:xfrm>
            <a:off x="1955546" y="5961252"/>
            <a:ext cx="5158740" cy="38100"/>
          </a:xfrm>
          <a:custGeom>
            <a:avLst/>
            <a:gdLst/>
            <a:ahLst/>
            <a:cxnLst/>
            <a:rect l="l" t="t" r="r" b="b"/>
            <a:pathLst>
              <a:path w="5158740" h="38100">
                <a:moveTo>
                  <a:pt x="12179" y="0"/>
                </a:moveTo>
                <a:lnTo>
                  <a:pt x="0" y="0"/>
                </a:lnTo>
                <a:lnTo>
                  <a:pt x="0" y="38100"/>
                </a:lnTo>
                <a:lnTo>
                  <a:pt x="12179" y="38100"/>
                </a:lnTo>
                <a:lnTo>
                  <a:pt x="12179" y="0"/>
                </a:lnTo>
                <a:close/>
              </a:path>
              <a:path w="5158740" h="38100">
                <a:moveTo>
                  <a:pt x="1716278" y="0"/>
                </a:moveTo>
                <a:lnTo>
                  <a:pt x="12192" y="0"/>
                </a:lnTo>
                <a:lnTo>
                  <a:pt x="12192" y="38100"/>
                </a:lnTo>
                <a:lnTo>
                  <a:pt x="1716278" y="38100"/>
                </a:lnTo>
                <a:lnTo>
                  <a:pt x="1716278" y="0"/>
                </a:lnTo>
                <a:close/>
              </a:path>
              <a:path w="5158740" h="38100">
                <a:moveTo>
                  <a:pt x="5158232" y="0"/>
                </a:moveTo>
                <a:lnTo>
                  <a:pt x="1728597" y="0"/>
                </a:lnTo>
                <a:lnTo>
                  <a:pt x="1716405" y="0"/>
                </a:lnTo>
                <a:lnTo>
                  <a:pt x="1716405" y="38100"/>
                </a:lnTo>
                <a:lnTo>
                  <a:pt x="1728597" y="38100"/>
                </a:lnTo>
                <a:lnTo>
                  <a:pt x="5158232" y="38100"/>
                </a:lnTo>
                <a:lnTo>
                  <a:pt x="5158232" y="0"/>
                </a:lnTo>
                <a:close/>
              </a:path>
            </a:pathLst>
          </a:custGeom>
          <a:solidFill>
            <a:srgbClr val="D5E2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43660" y="7247521"/>
            <a:ext cx="879475" cy="248920"/>
          </a:xfrm>
          <a:custGeom>
            <a:avLst/>
            <a:gdLst/>
            <a:ahLst/>
            <a:cxnLst/>
            <a:rect l="l" t="t" r="r" b="b"/>
            <a:pathLst>
              <a:path w="879475" h="248920">
                <a:moveTo>
                  <a:pt x="879335" y="211899"/>
                </a:moveTo>
                <a:lnTo>
                  <a:pt x="0" y="211899"/>
                </a:lnTo>
                <a:lnTo>
                  <a:pt x="0" y="248780"/>
                </a:lnTo>
                <a:lnTo>
                  <a:pt x="879335" y="248780"/>
                </a:lnTo>
                <a:lnTo>
                  <a:pt x="879335" y="211899"/>
                </a:lnTo>
                <a:close/>
              </a:path>
              <a:path w="879475" h="248920">
                <a:moveTo>
                  <a:pt x="879335" y="0"/>
                </a:moveTo>
                <a:lnTo>
                  <a:pt x="0" y="0"/>
                </a:lnTo>
                <a:lnTo>
                  <a:pt x="0" y="36563"/>
                </a:lnTo>
                <a:lnTo>
                  <a:pt x="0" y="211823"/>
                </a:lnTo>
                <a:lnTo>
                  <a:pt x="57912" y="211823"/>
                </a:lnTo>
                <a:lnTo>
                  <a:pt x="819861" y="211823"/>
                </a:lnTo>
                <a:lnTo>
                  <a:pt x="879297" y="211823"/>
                </a:lnTo>
                <a:lnTo>
                  <a:pt x="879297" y="36563"/>
                </a:lnTo>
                <a:lnTo>
                  <a:pt x="879335" y="0"/>
                </a:lnTo>
                <a:close/>
              </a:path>
            </a:pathLst>
          </a:custGeom>
          <a:solidFill>
            <a:srgbClr val="F1DF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002588" y="7259192"/>
            <a:ext cx="757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Load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851914" y="7247521"/>
            <a:ext cx="1748789" cy="248920"/>
          </a:xfrm>
          <a:custGeom>
            <a:avLst/>
            <a:gdLst/>
            <a:ahLst/>
            <a:cxnLst/>
            <a:rect l="l" t="t" r="r" b="b"/>
            <a:pathLst>
              <a:path w="1748789" h="248920">
                <a:moveTo>
                  <a:pt x="1748282" y="211899"/>
                </a:moveTo>
                <a:lnTo>
                  <a:pt x="0" y="211899"/>
                </a:lnTo>
                <a:lnTo>
                  <a:pt x="0" y="248780"/>
                </a:lnTo>
                <a:lnTo>
                  <a:pt x="1748282" y="248780"/>
                </a:lnTo>
                <a:lnTo>
                  <a:pt x="1748282" y="211899"/>
                </a:lnTo>
                <a:close/>
              </a:path>
              <a:path w="1748789" h="248920">
                <a:moveTo>
                  <a:pt x="1748409" y="36563"/>
                </a:moveTo>
                <a:lnTo>
                  <a:pt x="1748282" y="36563"/>
                </a:lnTo>
                <a:lnTo>
                  <a:pt x="1748282" y="0"/>
                </a:lnTo>
                <a:lnTo>
                  <a:pt x="0" y="0"/>
                </a:lnTo>
                <a:lnTo>
                  <a:pt x="0" y="36563"/>
                </a:lnTo>
                <a:lnTo>
                  <a:pt x="0" y="211823"/>
                </a:lnTo>
                <a:lnTo>
                  <a:pt x="57912" y="211823"/>
                </a:lnTo>
                <a:lnTo>
                  <a:pt x="1688833" y="211823"/>
                </a:lnTo>
                <a:lnTo>
                  <a:pt x="1688833" y="36563"/>
                </a:lnTo>
                <a:lnTo>
                  <a:pt x="1688973" y="36563"/>
                </a:lnTo>
                <a:lnTo>
                  <a:pt x="1688973" y="211823"/>
                </a:lnTo>
                <a:lnTo>
                  <a:pt x="1748409" y="211823"/>
                </a:lnTo>
                <a:lnTo>
                  <a:pt x="1748409" y="36563"/>
                </a:lnTo>
                <a:close/>
              </a:path>
            </a:pathLst>
          </a:custGeom>
          <a:solidFill>
            <a:srgbClr val="F1DF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320798" y="7259192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Load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Image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27755" y="7247521"/>
            <a:ext cx="3231515" cy="248920"/>
          </a:xfrm>
          <a:custGeom>
            <a:avLst/>
            <a:gdLst/>
            <a:ahLst/>
            <a:cxnLst/>
            <a:rect l="l" t="t" r="r" b="b"/>
            <a:pathLst>
              <a:path w="3231515" h="248920">
                <a:moveTo>
                  <a:pt x="3231502" y="211899"/>
                </a:moveTo>
                <a:lnTo>
                  <a:pt x="0" y="211899"/>
                </a:lnTo>
                <a:lnTo>
                  <a:pt x="0" y="248780"/>
                </a:lnTo>
                <a:lnTo>
                  <a:pt x="3231502" y="248780"/>
                </a:lnTo>
                <a:lnTo>
                  <a:pt x="3231502" y="211899"/>
                </a:lnTo>
                <a:close/>
              </a:path>
              <a:path w="3231515" h="248920">
                <a:moveTo>
                  <a:pt x="3231502" y="0"/>
                </a:moveTo>
                <a:lnTo>
                  <a:pt x="0" y="0"/>
                </a:lnTo>
                <a:lnTo>
                  <a:pt x="0" y="36563"/>
                </a:lnTo>
                <a:lnTo>
                  <a:pt x="0" y="211823"/>
                </a:lnTo>
                <a:lnTo>
                  <a:pt x="59436" y="211823"/>
                </a:lnTo>
                <a:lnTo>
                  <a:pt x="3172079" y="211823"/>
                </a:lnTo>
                <a:lnTo>
                  <a:pt x="3231502" y="211823"/>
                </a:lnTo>
                <a:lnTo>
                  <a:pt x="3231502" y="36563"/>
                </a:lnTo>
                <a:lnTo>
                  <a:pt x="3231502" y="0"/>
                </a:lnTo>
                <a:close/>
              </a:path>
            </a:pathLst>
          </a:custGeom>
          <a:solidFill>
            <a:srgbClr val="F1DF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817745" y="7259192"/>
            <a:ext cx="850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Load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43076" y="2206244"/>
            <a:ext cx="6929755" cy="6494145"/>
            <a:chOff x="843076" y="2206244"/>
            <a:chExt cx="6929755" cy="6494145"/>
          </a:xfrm>
        </p:grpSpPr>
        <p:sp>
          <p:nvSpPr>
            <p:cNvPr id="65" name="object 65"/>
            <p:cNvSpPr/>
            <p:nvPr/>
          </p:nvSpPr>
          <p:spPr>
            <a:xfrm>
              <a:off x="843076" y="4039234"/>
              <a:ext cx="6929755" cy="4661535"/>
            </a:xfrm>
            <a:custGeom>
              <a:avLst/>
              <a:gdLst/>
              <a:ahLst/>
              <a:cxnLst/>
              <a:rect l="l" t="t" r="r" b="b"/>
              <a:pathLst>
                <a:path w="6929755" h="4661534">
                  <a:moveTo>
                    <a:pt x="6929323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4654931"/>
                  </a:lnTo>
                  <a:lnTo>
                    <a:pt x="0" y="4661027"/>
                  </a:lnTo>
                  <a:lnTo>
                    <a:pt x="6096" y="4661027"/>
                  </a:lnTo>
                  <a:lnTo>
                    <a:pt x="6096" y="4654931"/>
                  </a:lnTo>
                  <a:lnTo>
                    <a:pt x="6096" y="6096"/>
                  </a:lnTo>
                  <a:lnTo>
                    <a:pt x="12192" y="6096"/>
                  </a:lnTo>
                  <a:lnTo>
                    <a:pt x="6929323" y="6096"/>
                  </a:lnTo>
                  <a:lnTo>
                    <a:pt x="69293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16228" y="7218565"/>
              <a:ext cx="906780" cy="66040"/>
            </a:xfrm>
            <a:custGeom>
              <a:avLst/>
              <a:gdLst/>
              <a:ahLst/>
              <a:cxnLst/>
              <a:rect l="l" t="t" r="r" b="b"/>
              <a:pathLst>
                <a:path w="906780" h="66040">
                  <a:moveTo>
                    <a:pt x="906767" y="0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27419"/>
                  </a:lnTo>
                  <a:lnTo>
                    <a:pt x="0" y="65519"/>
                  </a:lnTo>
                  <a:lnTo>
                    <a:pt x="27432" y="65519"/>
                  </a:lnTo>
                  <a:lnTo>
                    <a:pt x="27432" y="27419"/>
                  </a:lnTo>
                  <a:lnTo>
                    <a:pt x="906767" y="27419"/>
                  </a:lnTo>
                  <a:lnTo>
                    <a:pt x="906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43660" y="7245984"/>
              <a:ext cx="879475" cy="38100"/>
            </a:xfrm>
            <a:custGeom>
              <a:avLst/>
              <a:gdLst/>
              <a:ahLst/>
              <a:cxnLst/>
              <a:rect l="l" t="t" r="r" b="b"/>
              <a:pathLst>
                <a:path w="879475" h="38100">
                  <a:moveTo>
                    <a:pt x="87934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79347" y="38100"/>
                  </a:lnTo>
                  <a:lnTo>
                    <a:pt x="879347" y="0"/>
                  </a:lnTo>
                  <a:close/>
                </a:path>
              </a:pathLst>
            </a:custGeom>
            <a:solidFill>
              <a:srgbClr val="F1D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822958" y="7218565"/>
              <a:ext cx="1777364" cy="66040"/>
            </a:xfrm>
            <a:custGeom>
              <a:avLst/>
              <a:gdLst/>
              <a:ahLst/>
              <a:cxnLst/>
              <a:rect l="l" t="t" r="r" b="b"/>
              <a:pathLst>
                <a:path w="1777364" h="66040">
                  <a:moveTo>
                    <a:pt x="1777238" y="0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27419"/>
                  </a:lnTo>
                  <a:lnTo>
                    <a:pt x="0" y="65519"/>
                  </a:lnTo>
                  <a:lnTo>
                    <a:pt x="27432" y="65519"/>
                  </a:lnTo>
                  <a:lnTo>
                    <a:pt x="27432" y="27419"/>
                  </a:lnTo>
                  <a:lnTo>
                    <a:pt x="1777238" y="27419"/>
                  </a:lnTo>
                  <a:lnTo>
                    <a:pt x="177723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850390" y="7245984"/>
              <a:ext cx="1750060" cy="38100"/>
            </a:xfrm>
            <a:custGeom>
              <a:avLst/>
              <a:gdLst/>
              <a:ahLst/>
              <a:cxnLst/>
              <a:rect l="l" t="t" r="r" b="b"/>
              <a:pathLst>
                <a:path w="1750060" h="38100">
                  <a:moveTo>
                    <a:pt x="174980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749806" y="38100"/>
                  </a:lnTo>
                  <a:lnTo>
                    <a:pt x="1749806" y="0"/>
                  </a:lnTo>
                  <a:close/>
                </a:path>
              </a:pathLst>
            </a:custGeom>
            <a:solidFill>
              <a:srgbClr val="F1D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600323" y="7218565"/>
              <a:ext cx="3259454" cy="66040"/>
            </a:xfrm>
            <a:custGeom>
              <a:avLst/>
              <a:gdLst/>
              <a:ahLst/>
              <a:cxnLst/>
              <a:rect l="l" t="t" r="r" b="b"/>
              <a:pathLst>
                <a:path w="3259454" h="66040">
                  <a:moveTo>
                    <a:pt x="3258934" y="0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27419"/>
                  </a:lnTo>
                  <a:lnTo>
                    <a:pt x="0" y="65519"/>
                  </a:lnTo>
                  <a:lnTo>
                    <a:pt x="27432" y="65519"/>
                  </a:lnTo>
                  <a:lnTo>
                    <a:pt x="27432" y="27419"/>
                  </a:lnTo>
                  <a:lnTo>
                    <a:pt x="3258934" y="27419"/>
                  </a:lnTo>
                  <a:lnTo>
                    <a:pt x="325893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627755" y="7245984"/>
              <a:ext cx="3231515" cy="38100"/>
            </a:xfrm>
            <a:custGeom>
              <a:avLst/>
              <a:gdLst/>
              <a:ahLst/>
              <a:cxnLst/>
              <a:rect l="l" t="t" r="r" b="b"/>
              <a:pathLst>
                <a:path w="3231515" h="38100">
                  <a:moveTo>
                    <a:pt x="323151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231514" y="38100"/>
                  </a:lnTo>
                  <a:lnTo>
                    <a:pt x="3231514" y="0"/>
                  </a:lnTo>
                  <a:close/>
                </a:path>
              </a:pathLst>
            </a:custGeom>
            <a:solidFill>
              <a:srgbClr val="F1D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859270" y="7218565"/>
              <a:ext cx="27940" cy="66040"/>
            </a:xfrm>
            <a:custGeom>
              <a:avLst/>
              <a:gdLst/>
              <a:ahLst/>
              <a:cxnLst/>
              <a:rect l="l" t="t" r="r" b="b"/>
              <a:pathLst>
                <a:path w="27940" h="66040">
                  <a:moveTo>
                    <a:pt x="27432" y="0"/>
                  </a:moveTo>
                  <a:lnTo>
                    <a:pt x="0" y="0"/>
                  </a:lnTo>
                  <a:lnTo>
                    <a:pt x="0" y="27419"/>
                  </a:lnTo>
                  <a:lnTo>
                    <a:pt x="0" y="65519"/>
                  </a:lnTo>
                  <a:lnTo>
                    <a:pt x="27432" y="65519"/>
                  </a:lnTo>
                  <a:lnTo>
                    <a:pt x="27432" y="27419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29944" y="7457897"/>
              <a:ext cx="906780" cy="37465"/>
            </a:xfrm>
            <a:custGeom>
              <a:avLst/>
              <a:gdLst/>
              <a:ahLst/>
              <a:cxnLst/>
              <a:rect l="l" t="t" r="r" b="b"/>
              <a:pathLst>
                <a:path w="906780" h="37465">
                  <a:moveTo>
                    <a:pt x="906780" y="0"/>
                  </a:moveTo>
                  <a:lnTo>
                    <a:pt x="0" y="0"/>
                  </a:lnTo>
                  <a:lnTo>
                    <a:pt x="0" y="36880"/>
                  </a:lnTo>
                  <a:lnTo>
                    <a:pt x="906780" y="36880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F1D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16228" y="7284161"/>
              <a:ext cx="27940" cy="212725"/>
            </a:xfrm>
            <a:custGeom>
              <a:avLst/>
              <a:gdLst/>
              <a:ahLst/>
              <a:cxnLst/>
              <a:rect l="l" t="t" r="r" b="b"/>
              <a:pathLst>
                <a:path w="27940" h="212725">
                  <a:moveTo>
                    <a:pt x="27431" y="0"/>
                  </a:moveTo>
                  <a:lnTo>
                    <a:pt x="0" y="0"/>
                  </a:lnTo>
                  <a:lnTo>
                    <a:pt x="0" y="212140"/>
                  </a:lnTo>
                  <a:lnTo>
                    <a:pt x="27431" y="21214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836674" y="7457897"/>
              <a:ext cx="1777364" cy="37465"/>
            </a:xfrm>
            <a:custGeom>
              <a:avLst/>
              <a:gdLst/>
              <a:ahLst/>
              <a:cxnLst/>
              <a:rect l="l" t="t" r="r" b="b"/>
              <a:pathLst>
                <a:path w="1777364" h="37465">
                  <a:moveTo>
                    <a:pt x="1777238" y="0"/>
                  </a:moveTo>
                  <a:lnTo>
                    <a:pt x="0" y="0"/>
                  </a:lnTo>
                  <a:lnTo>
                    <a:pt x="0" y="36880"/>
                  </a:lnTo>
                  <a:lnTo>
                    <a:pt x="1777238" y="36880"/>
                  </a:lnTo>
                  <a:lnTo>
                    <a:pt x="1777238" y="0"/>
                  </a:lnTo>
                  <a:close/>
                </a:path>
              </a:pathLst>
            </a:custGeom>
            <a:solidFill>
              <a:srgbClr val="F1D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822958" y="7284161"/>
              <a:ext cx="27940" cy="212725"/>
            </a:xfrm>
            <a:custGeom>
              <a:avLst/>
              <a:gdLst/>
              <a:ahLst/>
              <a:cxnLst/>
              <a:rect l="l" t="t" r="r" b="b"/>
              <a:pathLst>
                <a:path w="27939" h="212725">
                  <a:moveTo>
                    <a:pt x="27431" y="0"/>
                  </a:moveTo>
                  <a:lnTo>
                    <a:pt x="0" y="0"/>
                  </a:lnTo>
                  <a:lnTo>
                    <a:pt x="0" y="212140"/>
                  </a:lnTo>
                  <a:lnTo>
                    <a:pt x="27431" y="21214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3614039" y="7457897"/>
              <a:ext cx="3259454" cy="37465"/>
            </a:xfrm>
            <a:custGeom>
              <a:avLst/>
              <a:gdLst/>
              <a:ahLst/>
              <a:cxnLst/>
              <a:rect l="l" t="t" r="r" b="b"/>
              <a:pathLst>
                <a:path w="3259454" h="37465">
                  <a:moveTo>
                    <a:pt x="3258947" y="0"/>
                  </a:moveTo>
                  <a:lnTo>
                    <a:pt x="0" y="0"/>
                  </a:lnTo>
                  <a:lnTo>
                    <a:pt x="0" y="36880"/>
                  </a:lnTo>
                  <a:lnTo>
                    <a:pt x="3258947" y="36880"/>
                  </a:lnTo>
                  <a:lnTo>
                    <a:pt x="3258947" y="0"/>
                  </a:lnTo>
                  <a:close/>
                </a:path>
              </a:pathLst>
            </a:custGeom>
            <a:solidFill>
              <a:srgbClr val="F1D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16228" y="7284161"/>
              <a:ext cx="5970905" cy="278130"/>
            </a:xfrm>
            <a:custGeom>
              <a:avLst/>
              <a:gdLst/>
              <a:ahLst/>
              <a:cxnLst/>
              <a:rect l="l" t="t" r="r" b="b"/>
              <a:pathLst>
                <a:path w="5970905" h="278129">
                  <a:moveTo>
                    <a:pt x="906767" y="212140"/>
                  </a:moveTo>
                  <a:lnTo>
                    <a:pt x="27432" y="212140"/>
                  </a:lnTo>
                  <a:lnTo>
                    <a:pt x="0" y="212140"/>
                  </a:lnTo>
                  <a:lnTo>
                    <a:pt x="0" y="277672"/>
                  </a:lnTo>
                  <a:lnTo>
                    <a:pt x="27432" y="277672"/>
                  </a:lnTo>
                  <a:lnTo>
                    <a:pt x="27432" y="239572"/>
                  </a:lnTo>
                  <a:lnTo>
                    <a:pt x="906767" y="239572"/>
                  </a:lnTo>
                  <a:lnTo>
                    <a:pt x="906767" y="212140"/>
                  </a:lnTo>
                  <a:close/>
                </a:path>
                <a:path w="5970905" h="278129">
                  <a:moveTo>
                    <a:pt x="2711526" y="0"/>
                  </a:moveTo>
                  <a:lnTo>
                    <a:pt x="2684094" y="0"/>
                  </a:lnTo>
                  <a:lnTo>
                    <a:pt x="2684094" y="212140"/>
                  </a:lnTo>
                  <a:lnTo>
                    <a:pt x="2711526" y="212140"/>
                  </a:lnTo>
                  <a:lnTo>
                    <a:pt x="2711526" y="0"/>
                  </a:lnTo>
                  <a:close/>
                </a:path>
                <a:path w="5970905" h="278129">
                  <a:moveTo>
                    <a:pt x="5970473" y="0"/>
                  </a:moveTo>
                  <a:lnTo>
                    <a:pt x="5943041" y="0"/>
                  </a:lnTo>
                  <a:lnTo>
                    <a:pt x="5943041" y="212140"/>
                  </a:lnTo>
                  <a:lnTo>
                    <a:pt x="5970473" y="212140"/>
                  </a:lnTo>
                  <a:lnTo>
                    <a:pt x="597047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835150" y="7523734"/>
              <a:ext cx="3175" cy="38100"/>
            </a:xfrm>
            <a:custGeom>
              <a:avLst/>
              <a:gdLst/>
              <a:ahLst/>
              <a:cxnLst/>
              <a:rect l="l" t="t" r="r" b="b"/>
              <a:pathLst>
                <a:path w="3175" h="38100">
                  <a:moveTo>
                    <a:pt x="304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048" y="381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822958" y="7496301"/>
              <a:ext cx="1777364" cy="27940"/>
            </a:xfrm>
            <a:custGeom>
              <a:avLst/>
              <a:gdLst/>
              <a:ahLst/>
              <a:cxnLst/>
              <a:rect l="l" t="t" r="r" b="b"/>
              <a:pathLst>
                <a:path w="1777364" h="27940">
                  <a:moveTo>
                    <a:pt x="54851" y="0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27432" y="27432"/>
                  </a:lnTo>
                  <a:lnTo>
                    <a:pt x="54851" y="27432"/>
                  </a:lnTo>
                  <a:lnTo>
                    <a:pt x="54851" y="0"/>
                  </a:lnTo>
                  <a:close/>
                </a:path>
                <a:path w="1777364" h="27940">
                  <a:moveTo>
                    <a:pt x="1777238" y="0"/>
                  </a:moveTo>
                  <a:lnTo>
                    <a:pt x="54864" y="0"/>
                  </a:lnTo>
                  <a:lnTo>
                    <a:pt x="54864" y="27432"/>
                  </a:lnTo>
                  <a:lnTo>
                    <a:pt x="1777238" y="27432"/>
                  </a:lnTo>
                  <a:lnTo>
                    <a:pt x="177723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612514" y="7523734"/>
              <a:ext cx="3175" cy="38100"/>
            </a:xfrm>
            <a:custGeom>
              <a:avLst/>
              <a:gdLst/>
              <a:ahLst/>
              <a:cxnLst/>
              <a:rect l="l" t="t" r="r" b="b"/>
              <a:pathLst>
                <a:path w="3175" h="38100">
                  <a:moveTo>
                    <a:pt x="304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047" y="3810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16228" y="7496301"/>
              <a:ext cx="5970905" cy="1198245"/>
            </a:xfrm>
            <a:custGeom>
              <a:avLst/>
              <a:gdLst/>
              <a:ahLst/>
              <a:cxnLst/>
              <a:rect l="l" t="t" r="r" b="b"/>
              <a:pathLst>
                <a:path w="5970905" h="1198245">
                  <a:moveTo>
                    <a:pt x="27432" y="65544"/>
                  </a:moveTo>
                  <a:lnTo>
                    <a:pt x="0" y="65544"/>
                  </a:lnTo>
                  <a:lnTo>
                    <a:pt x="0" y="1185672"/>
                  </a:lnTo>
                  <a:lnTo>
                    <a:pt x="27432" y="1185672"/>
                  </a:lnTo>
                  <a:lnTo>
                    <a:pt x="27432" y="65544"/>
                  </a:lnTo>
                  <a:close/>
                </a:path>
                <a:path w="5970905" h="1198245">
                  <a:moveTo>
                    <a:pt x="918972" y="1185684"/>
                  </a:moveTo>
                  <a:lnTo>
                    <a:pt x="0" y="1185684"/>
                  </a:lnTo>
                  <a:lnTo>
                    <a:pt x="0" y="1197864"/>
                  </a:lnTo>
                  <a:lnTo>
                    <a:pt x="918972" y="1197864"/>
                  </a:lnTo>
                  <a:lnTo>
                    <a:pt x="918972" y="1185684"/>
                  </a:lnTo>
                  <a:close/>
                </a:path>
                <a:path w="5970905" h="1198245">
                  <a:moveTo>
                    <a:pt x="5970473" y="0"/>
                  </a:moveTo>
                  <a:lnTo>
                    <a:pt x="5943041" y="0"/>
                  </a:lnTo>
                  <a:lnTo>
                    <a:pt x="2738958" y="0"/>
                  </a:lnTo>
                  <a:lnTo>
                    <a:pt x="2711526" y="0"/>
                  </a:lnTo>
                  <a:lnTo>
                    <a:pt x="2684094" y="0"/>
                  </a:lnTo>
                  <a:lnTo>
                    <a:pt x="2684094" y="27432"/>
                  </a:lnTo>
                  <a:lnTo>
                    <a:pt x="2711526" y="27432"/>
                  </a:lnTo>
                  <a:lnTo>
                    <a:pt x="2738958" y="27432"/>
                  </a:lnTo>
                  <a:lnTo>
                    <a:pt x="5943041" y="27432"/>
                  </a:lnTo>
                  <a:lnTo>
                    <a:pt x="5943041" y="65532"/>
                  </a:lnTo>
                  <a:lnTo>
                    <a:pt x="5970473" y="65532"/>
                  </a:lnTo>
                  <a:lnTo>
                    <a:pt x="597047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835150" y="7561834"/>
              <a:ext cx="3175" cy="1120140"/>
            </a:xfrm>
            <a:custGeom>
              <a:avLst/>
              <a:gdLst/>
              <a:ahLst/>
              <a:cxnLst/>
              <a:rect l="l" t="t" r="r" b="b"/>
              <a:pathLst>
                <a:path w="3175" h="1120140">
                  <a:moveTo>
                    <a:pt x="3048" y="0"/>
                  </a:moveTo>
                  <a:lnTo>
                    <a:pt x="0" y="0"/>
                  </a:lnTo>
                  <a:lnTo>
                    <a:pt x="0" y="1120139"/>
                  </a:lnTo>
                  <a:lnTo>
                    <a:pt x="3048" y="1120139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835150" y="8681986"/>
              <a:ext cx="1777364" cy="12700"/>
            </a:xfrm>
            <a:custGeom>
              <a:avLst/>
              <a:gdLst/>
              <a:ahLst/>
              <a:cxnLst/>
              <a:rect l="l" t="t" r="r" b="b"/>
              <a:pathLst>
                <a:path w="1777364" h="12700">
                  <a:moveTo>
                    <a:pt x="1777238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79"/>
                  </a:lnTo>
                  <a:lnTo>
                    <a:pt x="12192" y="12179"/>
                  </a:lnTo>
                  <a:lnTo>
                    <a:pt x="1777238" y="12179"/>
                  </a:lnTo>
                  <a:lnTo>
                    <a:pt x="177723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612514" y="7561834"/>
              <a:ext cx="3175" cy="1120140"/>
            </a:xfrm>
            <a:custGeom>
              <a:avLst/>
              <a:gdLst/>
              <a:ahLst/>
              <a:cxnLst/>
              <a:rect l="l" t="t" r="r" b="b"/>
              <a:pathLst>
                <a:path w="3175" h="1120140">
                  <a:moveTo>
                    <a:pt x="3047" y="0"/>
                  </a:moveTo>
                  <a:lnTo>
                    <a:pt x="0" y="0"/>
                  </a:lnTo>
                  <a:lnTo>
                    <a:pt x="0" y="1120139"/>
                  </a:lnTo>
                  <a:lnTo>
                    <a:pt x="3047" y="11201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3612515" y="7561846"/>
              <a:ext cx="3274695" cy="1132840"/>
            </a:xfrm>
            <a:custGeom>
              <a:avLst/>
              <a:gdLst/>
              <a:ahLst/>
              <a:cxnLst/>
              <a:rect l="l" t="t" r="r" b="b"/>
              <a:pathLst>
                <a:path w="3274695" h="1132840">
                  <a:moveTo>
                    <a:pt x="12179" y="1120140"/>
                  </a:moveTo>
                  <a:lnTo>
                    <a:pt x="0" y="1120140"/>
                  </a:lnTo>
                  <a:lnTo>
                    <a:pt x="0" y="1132319"/>
                  </a:lnTo>
                  <a:lnTo>
                    <a:pt x="12179" y="1132319"/>
                  </a:lnTo>
                  <a:lnTo>
                    <a:pt x="12179" y="1120140"/>
                  </a:lnTo>
                  <a:close/>
                </a:path>
                <a:path w="3274695" h="1132840">
                  <a:moveTo>
                    <a:pt x="3274187" y="1120140"/>
                  </a:moveTo>
                  <a:lnTo>
                    <a:pt x="3246755" y="1120140"/>
                  </a:lnTo>
                  <a:lnTo>
                    <a:pt x="12192" y="1120140"/>
                  </a:lnTo>
                  <a:lnTo>
                    <a:pt x="12192" y="1132319"/>
                  </a:lnTo>
                  <a:lnTo>
                    <a:pt x="3246755" y="1132319"/>
                  </a:lnTo>
                  <a:lnTo>
                    <a:pt x="3274187" y="1132319"/>
                  </a:lnTo>
                  <a:lnTo>
                    <a:pt x="3274187" y="1120140"/>
                  </a:lnTo>
                  <a:close/>
                </a:path>
                <a:path w="3274695" h="1132840">
                  <a:moveTo>
                    <a:pt x="3274187" y="0"/>
                  </a:moveTo>
                  <a:lnTo>
                    <a:pt x="3246755" y="0"/>
                  </a:lnTo>
                  <a:lnTo>
                    <a:pt x="3246755" y="1120127"/>
                  </a:lnTo>
                  <a:lnTo>
                    <a:pt x="3274187" y="1120127"/>
                  </a:lnTo>
                  <a:lnTo>
                    <a:pt x="32741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49172" y="8694165"/>
              <a:ext cx="6923405" cy="6350"/>
            </a:xfrm>
            <a:custGeom>
              <a:avLst/>
              <a:gdLst/>
              <a:ahLst/>
              <a:cxnLst/>
              <a:rect l="l" t="t" r="r" b="b"/>
              <a:pathLst>
                <a:path w="6923405" h="6350">
                  <a:moveTo>
                    <a:pt x="0" y="6096"/>
                  </a:moveTo>
                  <a:lnTo>
                    <a:pt x="6923227" y="6096"/>
                  </a:lnTo>
                  <a:lnTo>
                    <a:pt x="6923227" y="0"/>
                  </a:lnTo>
                  <a:lnTo>
                    <a:pt x="0" y="0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715" y="2206244"/>
              <a:ext cx="1864740" cy="108204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130" y="7560564"/>
              <a:ext cx="1754378" cy="1083056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1132128" y="7988045"/>
            <a:ext cx="497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Times New Roman"/>
                <a:cs typeface="Times New Roman"/>
              </a:rPr>
              <a:t>F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 spc="5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e-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4642484" y="7563187"/>
          <a:ext cx="2142490" cy="52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125"/>
                <a:gridCol w="1396364"/>
              </a:tblGrid>
              <a:tr h="173539">
                <a:tc>
                  <a:txBody>
                    <a:bodyPr/>
                    <a:lstStyle/>
                    <a:p>
                      <a:pPr algn="r" marR="60325">
                        <a:lnSpc>
                          <a:spcPts val="126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Entities: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face(s)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59">
                <a:tc>
                  <a:txBody>
                    <a:bodyPr/>
                    <a:lstStyle/>
                    <a:p>
                      <a:pPr algn="r" marR="60960">
                        <a:lnSpc>
                          <a:spcPts val="12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Apply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normal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3539">
                <a:tc>
                  <a:txBody>
                    <a:bodyPr/>
                    <a:lstStyle/>
                    <a:p>
                      <a:pPr algn="r" marR="60325">
                        <a:lnSpc>
                          <a:spcPts val="126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Value: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1000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4808601" y="4869645"/>
          <a:ext cx="1938020" cy="347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125"/>
                <a:gridCol w="1191895"/>
              </a:tblGrid>
              <a:tr h="173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3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93" name="object 9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954" y="4867655"/>
            <a:ext cx="1683893" cy="1006220"/>
          </a:xfrm>
          <a:prstGeom prst="rect">
            <a:avLst/>
          </a:prstGeom>
        </p:spPr>
      </p:pic>
      <p:sp>
        <p:nvSpPr>
          <p:cNvPr id="94" name="object 9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240281"/>
            <a:ext cx="1196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Mesh</a:t>
            </a:r>
            <a:r>
              <a:rPr dirty="0" sz="1200" spc="-40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1440433"/>
          <a:ext cx="6205220" cy="196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1655"/>
                <a:gridCol w="3081655"/>
              </a:tblGrid>
              <a:tr h="24231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Mesher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Used: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Automatic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Transition: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 Auto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Loops: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Jacobian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points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Size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1.67909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Tolerance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0.0839547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4422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Quality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3738498"/>
            <a:ext cx="1774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Mesh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information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6228" y="4116959"/>
          <a:ext cx="6188710" cy="449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765"/>
                <a:gridCol w="3074669"/>
              </a:tblGrid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Nodes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94385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4079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Elements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59818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Aspect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Ratio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57.854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%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Aspect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Ratio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86.4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36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%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elements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Aspect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Ratio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0.149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409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distorted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elements(Jacobian)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complete mesh(hh;mm;ss):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00:00:17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MECH-PC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5439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077" y="6064503"/>
            <a:ext cx="5787517" cy="251409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9282"/>
            <a:ext cx="5966460" cy="133477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 spc="-5" b="1">
                <a:latin typeface="Times New Roman"/>
                <a:cs typeface="Times New Roman"/>
              </a:rPr>
              <a:t>Straight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Bevel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Gear: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ts val="2060"/>
              </a:lnSpc>
              <a:spcBef>
                <a:spcPts val="165"/>
              </a:spcBef>
            </a:pPr>
            <a:r>
              <a:rPr dirty="0" sz="1200" spc="-5">
                <a:latin typeface="Times New Roman"/>
                <a:cs typeface="Times New Roman"/>
              </a:rPr>
              <a:t>Straight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bevel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transmitting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intersecting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shafts,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Fig.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They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speeds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loads.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precision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rating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suitable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60"/>
              </a:lnSpc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1:1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higher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velocity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ratios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right-angle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meshes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angles.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choice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for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particularly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ratios.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927474"/>
            <a:ext cx="5968365" cy="3169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8255">
              <a:lnSpc>
                <a:spcPct val="1436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complicated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fabrication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achievement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precision.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They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located at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less critical meshes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train. </a:t>
            </a:r>
            <a:r>
              <a:rPr dirty="0" sz="1200">
                <a:latin typeface="Times New Roman"/>
                <a:cs typeface="Times New Roman"/>
              </a:rPr>
              <a:t>Wide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straight </a:t>
            </a:r>
            <a:r>
              <a:rPr dirty="0" sz="1200">
                <a:latin typeface="Times New Roman"/>
                <a:cs typeface="Times New Roman"/>
              </a:rPr>
              <a:t>bevel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drives is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automotive differentials, right angle drives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blenders and conveyors. A typical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straight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bevel 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differential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Fig.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Hypoid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bevel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gear: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975"/>
              </a:spcBef>
            </a:pPr>
            <a:r>
              <a:rPr dirty="0" sz="1200" spc="-5">
                <a:latin typeface="Times New Roman"/>
                <a:cs typeface="Times New Roman"/>
              </a:rPr>
              <a:t>These gears are also </a:t>
            </a:r>
            <a:r>
              <a:rPr dirty="0" sz="1200">
                <a:latin typeface="Times New Roman"/>
                <a:cs typeface="Times New Roman"/>
              </a:rPr>
              <a:t>used for </a:t>
            </a:r>
            <a:r>
              <a:rPr dirty="0" sz="1200" spc="-5">
                <a:latin typeface="Times New Roman"/>
                <a:cs typeface="Times New Roman"/>
              </a:rPr>
              <a:t>right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 </a:t>
            </a:r>
            <a:r>
              <a:rPr dirty="0" sz="1200">
                <a:latin typeface="Times New Roman"/>
                <a:cs typeface="Times New Roman"/>
              </a:rPr>
              <a:t>drive 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axes do not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intersect. </a:t>
            </a:r>
            <a:r>
              <a:rPr dirty="0" sz="1200">
                <a:latin typeface="Times New Roman"/>
                <a:cs typeface="Times New Roman"/>
              </a:rPr>
              <a:t>This permits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lowering of the pinion axis </a:t>
            </a:r>
            <a:r>
              <a:rPr dirty="0" sz="1200" spc="-5">
                <a:latin typeface="Times New Roman"/>
                <a:cs typeface="Times New Roman"/>
              </a:rPr>
              <a:t>which is an added advantage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automobile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avoiding </a:t>
            </a:r>
            <a:r>
              <a:rPr dirty="0" sz="1200">
                <a:latin typeface="Times New Roman"/>
                <a:cs typeface="Times New Roman"/>
              </a:rPr>
              <a:t>hump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inside the </a:t>
            </a:r>
            <a:r>
              <a:rPr dirty="0" sz="1200" spc="-5">
                <a:latin typeface="Times New Roman"/>
                <a:cs typeface="Times New Roman"/>
              </a:rPr>
              <a:t>automobile </a:t>
            </a:r>
            <a:r>
              <a:rPr dirty="0" sz="1200">
                <a:latin typeface="Times New Roman"/>
                <a:cs typeface="Times New Roman"/>
              </a:rPr>
              <a:t>drive line power </a:t>
            </a:r>
            <a:r>
              <a:rPr dirty="0" sz="1200" spc="-5">
                <a:latin typeface="Times New Roman"/>
                <a:cs typeface="Times New Roman"/>
              </a:rPr>
              <a:t>transmission. However, </a:t>
            </a:r>
            <a:r>
              <a:rPr dirty="0" sz="1200">
                <a:latin typeface="Times New Roman"/>
                <a:cs typeface="Times New Roman"/>
              </a:rPr>
              <a:t>the non </a:t>
            </a:r>
            <a:r>
              <a:rPr dirty="0" sz="1200" spc="-5">
                <a:latin typeface="Times New Roman"/>
                <a:cs typeface="Times New Roman"/>
              </a:rPr>
              <a:t>intersection introduces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considerable amount </a:t>
            </a:r>
            <a:r>
              <a:rPr dirty="0" sz="1200">
                <a:latin typeface="Times New Roman"/>
                <a:cs typeface="Times New Roman"/>
              </a:rPr>
              <a:t>of sliding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drive </a:t>
            </a:r>
            <a:r>
              <a:rPr dirty="0" sz="1200" spc="-5">
                <a:latin typeface="Times New Roman"/>
                <a:cs typeface="Times New Roman"/>
              </a:rPr>
              <a:t>requires good lubrication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reduce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friction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wear.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efficiency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lower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bevel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gears.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widely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current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automobile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 transmission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0254" y="8783522"/>
            <a:ext cx="1149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Hypoid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bevel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875" y="2536656"/>
            <a:ext cx="3848100" cy="1045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814" y="7178040"/>
            <a:ext cx="4232222" cy="139226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77316"/>
            <a:ext cx="920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Study</a:t>
            </a:r>
            <a:r>
              <a:rPr dirty="0" sz="1200" spc="-40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1252982"/>
          <a:ext cx="5955665" cy="364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275"/>
                <a:gridCol w="1612264"/>
                <a:gridCol w="1336039"/>
                <a:gridCol w="1398904"/>
              </a:tblGrid>
              <a:tr h="20269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VON: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Mises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13081.5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82238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1.18489e+008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 marR="531495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Nod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72459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860928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1-Stress-Stress1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73556" y="5074030"/>
          <a:ext cx="6039485" cy="358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9580"/>
                <a:gridCol w="1875155"/>
                <a:gridCol w="1077594"/>
                <a:gridCol w="1326514"/>
              </a:tblGrid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8206">
                <a:tc>
                  <a:txBody>
                    <a:bodyPr/>
                    <a:lstStyle/>
                    <a:p>
                      <a:pPr marL="69850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76910">
                        <a:lnSpc>
                          <a:spcPts val="1380"/>
                        </a:lnSpc>
                        <a:spcBef>
                          <a:spcPts val="8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URES:</a:t>
                      </a:r>
                      <a:r>
                        <a:rPr dirty="0" sz="12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Resultant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519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0.0238414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3517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97370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635" y="2039111"/>
            <a:ext cx="5867272" cy="26563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057" y="5684773"/>
            <a:ext cx="5601842" cy="297154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7272" y="973836"/>
            <a:ext cx="5998210" cy="285750"/>
          </a:xfrm>
          <a:prstGeom prst="rect">
            <a:avLst/>
          </a:prstGeom>
          <a:ln w="27431">
            <a:solidFill>
              <a:srgbClr val="538DD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7594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Gear_Involut_Helisk_modsat_med_eger-Static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1-Displacement-Displacement1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1448053"/>
          <a:ext cx="5955665" cy="3813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345"/>
                <a:gridCol w="1733550"/>
                <a:gridCol w="1327784"/>
                <a:gridCol w="1363345"/>
              </a:tblGrid>
              <a:tr h="2042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33070">
                        <a:lnSpc>
                          <a:spcPts val="1380"/>
                        </a:lnSpc>
                        <a:spcBef>
                          <a:spcPts val="8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ESTRN: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Equivalent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1.17757e-007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31076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0.000663873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20546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20382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1-Strain-Strain1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635" y="2058923"/>
            <a:ext cx="5768974" cy="299885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5481"/>
            <a:ext cx="2011045" cy="96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Material: GRAY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IRON</a:t>
            </a:r>
            <a:endParaRPr sz="1200">
              <a:latin typeface="Times New Roman"/>
              <a:cs typeface="Times New Roman"/>
            </a:endParaRPr>
          </a:p>
          <a:p>
            <a:pPr marL="12700" marR="668020">
              <a:lnSpc>
                <a:spcPct val="207500"/>
              </a:lnSpc>
            </a:pPr>
            <a:r>
              <a:rPr dirty="0" sz="1200" b="1">
                <a:latin typeface="Times New Roman"/>
                <a:cs typeface="Times New Roman"/>
              </a:rPr>
              <a:t>Load: </a:t>
            </a:r>
            <a:r>
              <a:rPr dirty="0" sz="1200" spc="-5" b="1">
                <a:latin typeface="Times New Roman"/>
                <a:cs typeface="Times New Roman"/>
              </a:rPr>
              <a:t>1000N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Material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properties: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2370073"/>
          <a:ext cx="6473825" cy="3650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0"/>
                <a:gridCol w="2807335"/>
                <a:gridCol w="1713230"/>
              </a:tblGrid>
              <a:tr h="277367"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Reference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365F91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365F91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Components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365F91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074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6720">
                        <a:lnSpc>
                          <a:spcPts val="1410"/>
                        </a:lnSpc>
                        <a:spcBef>
                          <a:spcPts val="310"/>
                        </a:spcBef>
                        <a:tabLst>
                          <a:tab pos="568325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Name: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Gray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Cast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Iron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481330">
                        <a:lnSpc>
                          <a:spcPts val="1370"/>
                        </a:lnSpc>
                        <a:tabLst>
                          <a:tab pos="920115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type: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Linear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Elastic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7056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Isotropic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tabLst>
                          <a:tab pos="108966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dirty="0" sz="12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failure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Mohr-Coulomb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251460">
                        <a:lnSpc>
                          <a:spcPts val="1380"/>
                        </a:lnSpc>
                        <a:tabLst>
                          <a:tab pos="75438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criterion: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217804">
                        <a:lnSpc>
                          <a:spcPts val="1370"/>
                        </a:lnSpc>
                        <a:tabLst>
                          <a:tab pos="1232535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Tensile</a:t>
                      </a:r>
                      <a:r>
                        <a:rPr dirty="0" sz="12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strength: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1.51658e+008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54991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3020">
                        <a:lnSpc>
                          <a:spcPts val="1390"/>
                        </a:lnSpc>
                        <a:tabLst>
                          <a:tab pos="100711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Compressive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5.72165e+008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172085">
                        <a:lnSpc>
                          <a:spcPts val="1380"/>
                        </a:lnSpc>
                        <a:tabLst>
                          <a:tab pos="729615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strength: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210185">
                        <a:lnSpc>
                          <a:spcPts val="1370"/>
                        </a:lnSpc>
                        <a:tabLst>
                          <a:tab pos="1224915" algn="l"/>
                        </a:tabLst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Elastic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modulus: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6.61781e+010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54991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726440">
                        <a:lnSpc>
                          <a:spcPts val="1390"/>
                        </a:lnSpc>
                        <a:tabLst>
                          <a:tab pos="1132205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Poisson's</a:t>
                      </a:r>
                      <a:r>
                        <a:rPr dirty="0" sz="12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ratio: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0.27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88265">
                        <a:lnSpc>
                          <a:spcPts val="1380"/>
                        </a:lnSpc>
                        <a:tabLst>
                          <a:tab pos="1029969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Mass</a:t>
                      </a:r>
                      <a:r>
                        <a:rPr dirty="0" sz="12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density: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7200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kg/m^3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7545" marR="298450" indent="-375285">
                        <a:lnSpc>
                          <a:spcPts val="1380"/>
                        </a:lnSpc>
                        <a:spcBef>
                          <a:spcPts val="65"/>
                        </a:spcBef>
                        <a:tabLst>
                          <a:tab pos="1380490" algn="l"/>
                          <a:tab pos="1468755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Shear</a:t>
                      </a:r>
                      <a:r>
                        <a:rPr dirty="0" sz="12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modulus:	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5e+010 N/m^2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Thermal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1.2e-005 /Kelvin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expansion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12140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coefficient: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135255">
                        <a:lnSpc>
                          <a:spcPts val="1380"/>
                        </a:lnSpc>
                        <a:spcBef>
                          <a:spcPts val="3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SolidBody 1(Cut-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Revolve2)(Gear_Involut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025" marR="83185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_Helisk_modsat_med_eg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er)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271">
                <a:tc gridSpan="3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Curve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Data:N/A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65F91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50591" y="2714328"/>
          <a:ext cx="2519045" cy="297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/>
                <a:gridCol w="1226820"/>
              </a:tblGrid>
              <a:tr h="173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9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52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52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24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3661664"/>
            <a:ext cx="1880616" cy="10820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240281"/>
            <a:ext cx="920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Study</a:t>
            </a:r>
            <a:r>
              <a:rPr dirty="0" sz="1200" spc="-40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1615694"/>
          <a:ext cx="5930900" cy="399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0"/>
                <a:gridCol w="1924050"/>
                <a:gridCol w="1283335"/>
                <a:gridCol w="1266825"/>
              </a:tblGrid>
              <a:tr h="2042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55473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VON: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Mises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13081.5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82238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1.18489e+008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 marR="399415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Nod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 72459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2086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1-Stress-Stress1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6228" y="5785992"/>
          <a:ext cx="5913120" cy="59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970"/>
                <a:gridCol w="1917700"/>
                <a:gridCol w="1278254"/>
                <a:gridCol w="1263650"/>
              </a:tblGrid>
              <a:tr h="2042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718820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URES:</a:t>
                      </a:r>
                      <a:r>
                        <a:rPr dirty="0" sz="12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Resultant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519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0.04143 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 3517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154" y="2607436"/>
            <a:ext cx="5497830" cy="259562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9944" y="973836"/>
            <a:ext cx="5871845" cy="2789555"/>
          </a:xfrm>
          <a:prstGeom prst="rect">
            <a:avLst/>
          </a:prstGeom>
          <a:ln w="27431">
            <a:solidFill>
              <a:srgbClr val="538DD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Gear_Involut_Helisk_modsat_med_eger-Static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1-Displacement-Displacement1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3952366"/>
          <a:ext cx="6130925" cy="474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/>
                <a:gridCol w="1850389"/>
                <a:gridCol w="1353185"/>
                <a:gridCol w="1519554"/>
              </a:tblGrid>
              <a:tr h="2042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ESTRN: Equivalent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2.0463e-007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31076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0.00115364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20546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413067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1-Strain-Strain1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942" y="1142364"/>
            <a:ext cx="5619496" cy="227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635" y="4692650"/>
            <a:ext cx="5786882" cy="366826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7006"/>
            <a:ext cx="305117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Load: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1500N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Material: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ALUMINIUM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SILICON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CARBIDE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999233"/>
            <a:ext cx="1272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Model</a:t>
            </a:r>
            <a:r>
              <a:rPr dirty="0" sz="1200" spc="-40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6228" y="2374645"/>
          <a:ext cx="5925185" cy="620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/>
                <a:gridCol w="1280795"/>
                <a:gridCol w="1675130"/>
                <a:gridCol w="1464945"/>
              </a:tblGrid>
              <a:tr h="33610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  <a:spcBef>
                          <a:spcPts val="105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name:</a:t>
                      </a:r>
                      <a:r>
                        <a:rPr dirty="0" sz="12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Current Configuration: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Default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2691">
                <a:tc grid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Bodies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9475">
                <a:tc>
                  <a:txBody>
                    <a:bodyPr/>
                    <a:lstStyle/>
                    <a:p>
                      <a:pPr marL="548005" marR="102870" indent="-436245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Nm/&gt;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24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Treated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Volumetric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85090" indent="307975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Path/Date</a:t>
                      </a:r>
                      <a:r>
                        <a:rPr dirty="0" sz="12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Modified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1091184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Cut-Revolve2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r" marR="28702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Body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6525" marR="130810" indent="-2540">
                        <a:lnSpc>
                          <a:spcPct val="9540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Mass:0.10896 kg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Volu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:3.7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333e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005 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m^3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46050" marR="143510">
                        <a:lnSpc>
                          <a:spcPts val="1380"/>
                        </a:lnSpc>
                        <a:spcBef>
                          <a:spcPts val="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Density:2880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kg/m^3 </a:t>
                      </a:r>
                      <a:r>
                        <a:rPr dirty="0" sz="1200" spc="-2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Weight:1.06781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71120" marR="66675" indent="33020">
                        <a:lnSpc>
                          <a:spcPct val="95400"/>
                        </a:lnSpc>
                        <a:spcBef>
                          <a:spcPts val="13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C:\Users\Mech\Des </a:t>
                      </a:r>
                      <a:r>
                        <a:rPr dirty="0" sz="1200" spc="-2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ktop\Gear_Involut_ </a:t>
                      </a:r>
                      <a:r>
                        <a:rPr dirty="0" sz="1200" spc="-2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Helis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odsat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_eger.SLDPRT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11:10:50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379856">
                <a:tc>
                  <a:txBody>
                    <a:bodyPr/>
                    <a:lstStyle/>
                    <a:p>
                      <a:pPr marL="548005" marR="102870" indent="-436245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Nm/&gt;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&lt;L_MdIn_ShlBd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_Fr/&gt;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10870" marR="97155" indent="-50927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_Vol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527685" marR="75565" indent="-44577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_D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tMd/&gt;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548005" marR="111760" indent="-428625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Nm/&gt;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&lt;L_MdInf_CompBd_Props/&gt;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9476">
                <a:tc>
                  <a:txBody>
                    <a:bodyPr/>
                    <a:lstStyle/>
                    <a:p>
                      <a:pPr marL="548005" marR="96520" indent="-445134">
                        <a:lnSpc>
                          <a:spcPts val="1380"/>
                        </a:lnSpc>
                        <a:spcBef>
                          <a:spcPts val="1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Nm/&gt;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&lt;L_MdIn_BmBd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_Fr/&gt;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10870" marR="89535" indent="-516890">
                        <a:lnSpc>
                          <a:spcPts val="1380"/>
                        </a:lnSpc>
                        <a:spcBef>
                          <a:spcPts val="1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_Vol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527685" marR="67310" indent="-453390">
                        <a:lnSpc>
                          <a:spcPts val="1380"/>
                        </a:lnSpc>
                        <a:spcBef>
                          <a:spcPts val="1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&lt;L_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dIn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_B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_D 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tMd/&gt;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580" y="2894871"/>
            <a:ext cx="3504338" cy="23282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635" y="6520815"/>
            <a:ext cx="1417192" cy="8873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240281"/>
            <a:ext cx="1120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Study</a:t>
            </a:r>
            <a:r>
              <a:rPr dirty="0" sz="1200" spc="-40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1440433"/>
          <a:ext cx="5955665" cy="436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200"/>
                <a:gridCol w="3044190"/>
              </a:tblGrid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Thermal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Effect: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Thermal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temperature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loads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Zero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strain temperature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298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Kelvin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79857">
                <a:tc>
                  <a:txBody>
                    <a:bodyPr/>
                    <a:lstStyle/>
                    <a:p>
                      <a:pPr marL="67945" marR="551180">
                        <a:lnSpc>
                          <a:spcPts val="1380"/>
                        </a:lnSpc>
                        <a:spcBef>
                          <a:spcPts val="1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fluid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pressure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effects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200" spc="-2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SOLIDWORKS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Simulation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Solver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FFEPlus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Inplane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Effect: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Soft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Spring: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Inertial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Relief: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Incompatible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bonding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options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Automatic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displacement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Compute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free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body forces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77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Friction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52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Adaptive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Method: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folder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1207135">
                        <a:lnSpc>
                          <a:spcPts val="1380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SOLIDWORKS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(C:\Users\Mech\Downloads)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6646544"/>
            <a:ext cx="373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Units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6228" y="6846696"/>
          <a:ext cx="5955665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6730"/>
                <a:gridCol w="2867024"/>
              </a:tblGrid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system: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5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(MKS)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774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Length/Displacement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6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Temperature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Kelvin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Angular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velocity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Rad/sec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Pressure/Stress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240281"/>
            <a:ext cx="1304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Material</a:t>
            </a:r>
            <a:r>
              <a:rPr dirty="0" sz="1200" spc="-35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1440433"/>
          <a:ext cx="6447790" cy="2599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730"/>
                <a:gridCol w="2796540"/>
                <a:gridCol w="1705610"/>
              </a:tblGrid>
              <a:tr h="277367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Reference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365F91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Properties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365F91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Components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365F91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2022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985">
                        <a:lnSpc>
                          <a:spcPts val="1410"/>
                        </a:lnSpc>
                        <a:spcBef>
                          <a:spcPts val="310"/>
                        </a:spcBef>
                        <a:tabLst>
                          <a:tab pos="146431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43560">
                        <a:lnSpc>
                          <a:spcPts val="1370"/>
                        </a:lnSpc>
                        <a:tabLst>
                          <a:tab pos="146431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type: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Linear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Elastic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431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Isotropic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74650">
                        <a:lnSpc>
                          <a:spcPts val="1390"/>
                        </a:lnSpc>
                        <a:tabLst>
                          <a:tab pos="146431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dirty="0" sz="12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failure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von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Mises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09930">
                        <a:lnSpc>
                          <a:spcPts val="1380"/>
                        </a:lnSpc>
                        <a:tabLst>
                          <a:tab pos="146431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criterion: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231140" marR="219075" indent="116839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Yield strength: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3.4e+008 N/m^2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Tensile strength: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6.8e+008 N/m^2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Elastic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modulus:</a:t>
                      </a:r>
                      <a:r>
                        <a:rPr dirty="0" sz="1200" spc="1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1.15e+011 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332105">
                        <a:lnSpc>
                          <a:spcPts val="131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Poisson's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ratio:</a:t>
                      </a:r>
                      <a:r>
                        <a:rPr dirty="0" sz="1200" spc="4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0.27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433705">
                        <a:lnSpc>
                          <a:spcPts val="138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Mass density:</a:t>
                      </a:r>
                      <a:r>
                        <a:rPr dirty="0" sz="1200" spc="4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2880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kg/m^3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298450">
                        <a:lnSpc>
                          <a:spcPts val="14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Shear modulus:</a:t>
                      </a:r>
                      <a:r>
                        <a:rPr dirty="0" sz="12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3.189e+008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499109">
                        <a:lnSpc>
                          <a:spcPts val="1380"/>
                        </a:lnSpc>
                        <a:spcBef>
                          <a:spcPts val="3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Body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1(Cut-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Revolve2)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272">
                <a:tc gridSpan="3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Curve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Data:N/A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65F91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316095"/>
            <a:ext cx="1192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5F91"/>
                </a:solidFill>
                <a:latin typeface="Times New Roman"/>
                <a:cs typeface="Times New Roman"/>
              </a:rPr>
              <a:t>Loads</a:t>
            </a:r>
            <a:r>
              <a:rPr dirty="0" sz="1200" spc="-15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65F91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65F91"/>
                </a:solidFill>
                <a:latin typeface="Times New Roman"/>
                <a:cs typeface="Times New Roman"/>
              </a:rPr>
              <a:t>Fixtures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6228" y="4519295"/>
          <a:ext cx="6193155" cy="241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"/>
                <a:gridCol w="949960"/>
                <a:gridCol w="551179"/>
                <a:gridCol w="1136015"/>
                <a:gridCol w="1097914"/>
                <a:gridCol w="1117600"/>
                <a:gridCol w="1226820"/>
              </a:tblGrid>
              <a:tr h="277368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Fixture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76923B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T w="28575">
                      <a:solidFill>
                        <a:srgbClr val="4D782F"/>
                      </a:solidFill>
                      <a:prstDash val="solid"/>
                    </a:lnT>
                    <a:lnB w="28575">
                      <a:solidFill>
                        <a:srgbClr val="76923B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Fixture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76923B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T w="28575">
                      <a:solidFill>
                        <a:srgbClr val="4D782F"/>
                      </a:solidFill>
                      <a:prstDash val="solid"/>
                    </a:lnT>
                    <a:lnB w="28575">
                      <a:solidFill>
                        <a:srgbClr val="76923B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Fixture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Details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76923B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T w="28575">
                      <a:solidFill>
                        <a:srgbClr val="4D782F"/>
                      </a:solidFill>
                      <a:prstDash val="solid"/>
                    </a:lnT>
                    <a:lnB w="28575">
                      <a:solidFill>
                        <a:srgbClr val="76923B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2953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Fixed-1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76923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76923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263650">
                        <a:lnSpc>
                          <a:spcPts val="1410"/>
                        </a:lnSpc>
                        <a:spcBef>
                          <a:spcPts val="310"/>
                        </a:spcBef>
                        <a:tabLst>
                          <a:tab pos="1948814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Entities: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face(s)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32560">
                        <a:lnSpc>
                          <a:spcPts val="1410"/>
                        </a:lnSpc>
                        <a:tabLst>
                          <a:tab pos="1948814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Type:	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Geometry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76923B"/>
                      </a:solidFill>
                      <a:prstDash val="solid"/>
                    </a:lnR>
                    <a:lnT w="28575">
                      <a:solidFill>
                        <a:srgbClr val="76923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0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5E2BB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Bef>
                          <a:spcPts val="24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Resultant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Forces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R w="28575">
                      <a:solidFill>
                        <a:srgbClr val="76923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D5E2B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39725">
                        <a:lnSpc>
                          <a:spcPts val="134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Components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ts val="134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34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340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134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Resultant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D5E2BB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D5E2B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3355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Reaction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force(N)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-2294.37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2611.44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-995.543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3615.92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D5E2BB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6923B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4D782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7655" marR="279400" indent="175260">
                        <a:lnSpc>
                          <a:spcPts val="138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Reaction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1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t(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14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D5E2BB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D5E2B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6228" y="7189596"/>
          <a:ext cx="6182360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/>
                <a:gridCol w="1836420"/>
                <a:gridCol w="3365500"/>
              </a:tblGrid>
              <a:tr h="277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C0504D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F1DFD2"/>
                    </a:solidFill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Image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C0504D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F1DF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Details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C0504D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  <a:solidFill>
                      <a:srgbClr val="F1DFD2"/>
                    </a:solidFill>
                  </a:tcPr>
                </a:tc>
              </a:tr>
              <a:tr h="1353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Force-1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504D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0">
                        <a:lnSpc>
                          <a:spcPts val="1410"/>
                        </a:lnSpc>
                        <a:spcBef>
                          <a:spcPts val="310"/>
                        </a:spcBef>
                        <a:tabLst>
                          <a:tab pos="189865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Entities: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face(s)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82395">
                        <a:lnSpc>
                          <a:spcPts val="1380"/>
                        </a:lnSpc>
                        <a:tabLst>
                          <a:tab pos="189865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Type: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Apply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normal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32230">
                        <a:lnSpc>
                          <a:spcPts val="1410"/>
                        </a:lnSpc>
                        <a:tabLst>
                          <a:tab pos="1898650" algn="l"/>
                        </a:tabLst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Value:	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1500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31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76596" y="4863549"/>
          <a:ext cx="1936114" cy="347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855"/>
                <a:gridCol w="1190625"/>
              </a:tblGrid>
              <a:tr h="173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3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947926" y="5946012"/>
            <a:ext cx="5120640" cy="38100"/>
          </a:xfrm>
          <a:custGeom>
            <a:avLst/>
            <a:gdLst/>
            <a:ahLst/>
            <a:cxnLst/>
            <a:rect l="l" t="t" r="r" b="b"/>
            <a:pathLst>
              <a:path w="5120640" h="38100">
                <a:moveTo>
                  <a:pt x="12179" y="0"/>
                </a:moveTo>
                <a:lnTo>
                  <a:pt x="0" y="0"/>
                </a:lnTo>
                <a:lnTo>
                  <a:pt x="0" y="38100"/>
                </a:lnTo>
                <a:lnTo>
                  <a:pt x="12179" y="38100"/>
                </a:lnTo>
                <a:lnTo>
                  <a:pt x="12179" y="0"/>
                </a:lnTo>
                <a:close/>
              </a:path>
              <a:path w="5120640" h="38100">
                <a:moveTo>
                  <a:pt x="1704086" y="0"/>
                </a:moveTo>
                <a:lnTo>
                  <a:pt x="12192" y="0"/>
                </a:lnTo>
                <a:lnTo>
                  <a:pt x="12192" y="38100"/>
                </a:lnTo>
                <a:lnTo>
                  <a:pt x="1704086" y="38100"/>
                </a:lnTo>
                <a:lnTo>
                  <a:pt x="1704086" y="0"/>
                </a:lnTo>
                <a:close/>
              </a:path>
              <a:path w="5120640" h="38100">
                <a:moveTo>
                  <a:pt x="5120132" y="0"/>
                </a:moveTo>
                <a:lnTo>
                  <a:pt x="1716405" y="0"/>
                </a:lnTo>
                <a:lnTo>
                  <a:pt x="1704213" y="0"/>
                </a:lnTo>
                <a:lnTo>
                  <a:pt x="1704213" y="38100"/>
                </a:lnTo>
                <a:lnTo>
                  <a:pt x="1716405" y="38100"/>
                </a:lnTo>
                <a:lnTo>
                  <a:pt x="5120132" y="38100"/>
                </a:lnTo>
                <a:lnTo>
                  <a:pt x="5120132" y="0"/>
                </a:lnTo>
                <a:close/>
              </a:path>
            </a:pathLst>
          </a:custGeom>
          <a:solidFill>
            <a:srgbClr val="D5E2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5970" y="4861559"/>
            <a:ext cx="1672589" cy="1005967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38398" y="1784688"/>
          <a:ext cx="2668270" cy="192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/>
                <a:gridCol w="1376680"/>
              </a:tblGrid>
              <a:tr h="173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52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3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714" y="2206244"/>
            <a:ext cx="1872361" cy="1082040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791836" y="7534232"/>
          <a:ext cx="2141220" cy="52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855"/>
                <a:gridCol w="1395095"/>
              </a:tblGrid>
              <a:tr h="173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3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0245" y="7531607"/>
            <a:ext cx="1814703" cy="1082801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7006"/>
            <a:ext cx="1196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Mesh</a:t>
            </a:r>
            <a:r>
              <a:rPr dirty="0" sz="1200" spc="-40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2408" y="1161541"/>
          <a:ext cx="625856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7690"/>
                <a:gridCol w="3109594"/>
              </a:tblGrid>
              <a:tr h="23926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Mesher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Used: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Automatic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Transition: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 Auto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Loops: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Off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Jacobian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points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Points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774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Size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1.67909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Tolerance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0.0839547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Quality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High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3455034"/>
            <a:ext cx="1774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Mesh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information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-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32408" y="3833495"/>
          <a:ext cx="6135370" cy="42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6730"/>
                <a:gridCol w="3046730"/>
              </a:tblGrid>
              <a:tr h="23926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Nodes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94385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Elements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59818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Maximum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Aspect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Ratio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57.854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%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Aspect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Ratio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86.4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%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Aspect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Ratio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0.149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distorted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elements(Jacobian)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952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complete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mesh(hh;mm;ss):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00:00:17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MECH-PC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32448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5777484"/>
            <a:ext cx="6046470" cy="22936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240281"/>
            <a:ext cx="920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Study</a:t>
            </a:r>
            <a:r>
              <a:rPr dirty="0" sz="1200" spc="-40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2804" y="1615694"/>
          <a:ext cx="5880735" cy="391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/>
                <a:gridCol w="1907540"/>
                <a:gridCol w="1273175"/>
                <a:gridCol w="1255395"/>
              </a:tblGrid>
              <a:tr h="2042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55473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VON: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Mises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19622.2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82238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1.77733e+008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 marR="387350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Nod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 72459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12483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1-Stress-Stress1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6228" y="5702172"/>
          <a:ext cx="5854700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/>
                <a:gridCol w="1898014"/>
                <a:gridCol w="1266189"/>
                <a:gridCol w="1251585"/>
              </a:tblGrid>
              <a:tr h="20269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99135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URES:</a:t>
                      </a:r>
                      <a:r>
                        <a:rPr dirty="0" sz="12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Resultant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519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0.0357621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3517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057" y="2402332"/>
            <a:ext cx="5593080" cy="291973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59282"/>
            <a:ext cx="5970270" cy="159829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 b="1">
                <a:latin typeface="Times New Roman"/>
                <a:cs typeface="Times New Roman"/>
              </a:rPr>
              <a:t>Worm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Gear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2060"/>
              </a:lnSpc>
              <a:spcBef>
                <a:spcPts val="165"/>
              </a:spcBef>
            </a:pPr>
            <a:r>
              <a:rPr dirty="0" sz="1200">
                <a:latin typeface="Times New Roman"/>
                <a:cs typeface="Times New Roman"/>
              </a:rPr>
              <a:t>Worm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pair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worm,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Fig.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right-angle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skew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shafts.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gears,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6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engagement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occurs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shock.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sliding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action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prevalent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resulting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quieter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considerable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frictional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heat.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reduction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ratios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200">
                <a:latin typeface="Times New Roman"/>
                <a:cs typeface="Times New Roman"/>
              </a:rPr>
              <a:t>400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886326"/>
            <a:ext cx="5969000" cy="3044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3700"/>
              </a:lnSpc>
              <a:spcBef>
                <a:spcPts val="105"/>
              </a:spcBef>
            </a:pPr>
            <a:r>
              <a:rPr dirty="0" sz="1200">
                <a:latin typeface="Times New Roman"/>
                <a:cs typeface="Times New Roman"/>
              </a:rPr>
              <a:t>Efficiency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gears is low anywhere from </a:t>
            </a:r>
            <a:r>
              <a:rPr dirty="0" sz="1200">
                <a:latin typeface="Times New Roman"/>
                <a:cs typeface="Times New Roman"/>
              </a:rPr>
              <a:t>90% to 40 </a:t>
            </a:r>
            <a:r>
              <a:rPr dirty="0" sz="1200" spc="-5">
                <a:latin typeface="Times New Roman"/>
                <a:cs typeface="Times New Roman"/>
              </a:rPr>
              <a:t>%. Higher </a:t>
            </a:r>
            <a:r>
              <a:rPr dirty="0" sz="1200">
                <a:latin typeface="Times New Roman"/>
                <a:cs typeface="Times New Roman"/>
              </a:rPr>
              <a:t>speed </a:t>
            </a:r>
            <a:r>
              <a:rPr dirty="0" sz="1200" spc="-5">
                <a:latin typeface="Times New Roman"/>
                <a:cs typeface="Times New Roman"/>
              </a:rPr>
              <a:t>ratio gears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10">
                <a:latin typeface="Times New Roman"/>
                <a:cs typeface="Times New Roman"/>
              </a:rPr>
              <a:t>non-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reversible. Their precision </a:t>
            </a:r>
            <a:r>
              <a:rPr dirty="0" sz="1200">
                <a:latin typeface="Times New Roman"/>
                <a:cs typeface="Times New Roman"/>
              </a:rPr>
              <a:t>rating </a:t>
            </a:r>
            <a:r>
              <a:rPr dirty="0" sz="1200" spc="-5">
                <a:latin typeface="Times New Roman"/>
                <a:cs typeface="Times New Roman"/>
              </a:rPr>
              <a:t>is fair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good. </a:t>
            </a:r>
            <a:r>
              <a:rPr dirty="0" sz="1200">
                <a:latin typeface="Times New Roman"/>
                <a:cs typeface="Times New Roman"/>
              </a:rPr>
              <a:t>They need </a:t>
            </a:r>
            <a:r>
              <a:rPr dirty="0" sz="1200" spc="-5">
                <a:latin typeface="Times New Roman"/>
                <a:cs typeface="Times New Roman"/>
              </a:rPr>
              <a:t>good </a:t>
            </a:r>
            <a:r>
              <a:rPr dirty="0" sz="1200">
                <a:latin typeface="Times New Roman"/>
                <a:cs typeface="Times New Roman"/>
              </a:rPr>
              <a:t>lubrication for </a:t>
            </a:r>
            <a:r>
              <a:rPr dirty="0" sz="1200" spc="-5">
                <a:latin typeface="Times New Roman"/>
                <a:cs typeface="Times New Roman"/>
              </a:rPr>
              <a:t>heat </a:t>
            </a:r>
            <a:r>
              <a:rPr dirty="0" sz="1200">
                <a:latin typeface="Times New Roman"/>
                <a:cs typeface="Times New Roman"/>
              </a:rPr>
              <a:t>dissipation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improving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efficiency.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drives 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very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Spiral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gears: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700"/>
              </a:lnSpc>
              <a:spcBef>
                <a:spcPts val="985"/>
              </a:spcBef>
            </a:pPr>
            <a:r>
              <a:rPr dirty="0" sz="1200" spc="-5">
                <a:latin typeface="Times New Roman"/>
                <a:cs typeface="Times New Roman"/>
              </a:rPr>
              <a:t>Spiral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>
                <a:latin typeface="Times New Roman"/>
                <a:cs typeface="Times New Roman"/>
              </a:rPr>
              <a:t> are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known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crossed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Fig.</a:t>
            </a:r>
            <a:r>
              <a:rPr dirty="0" sz="1200">
                <a:latin typeface="Times New Roman"/>
                <a:cs typeface="Times New Roman"/>
              </a:rPr>
              <a:t> They 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helix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power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non-intersecting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non-parallel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shafts.</a:t>
            </a:r>
            <a:r>
              <a:rPr dirty="0" sz="1200">
                <a:latin typeface="Times New Roman"/>
                <a:cs typeface="Times New Roman"/>
              </a:rPr>
              <a:t> They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initially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considerable</a:t>
            </a:r>
            <a:r>
              <a:rPr dirty="0" sz="1200">
                <a:latin typeface="Times New Roman"/>
                <a:cs typeface="Times New Roman"/>
              </a:rPr>
              <a:t> sliding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velocities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finally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contact.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Hence,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they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light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load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low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instruments,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sewing </a:t>
            </a:r>
            <a:r>
              <a:rPr dirty="0" sz="1200">
                <a:latin typeface="Times New Roman"/>
                <a:cs typeface="Times New Roman"/>
              </a:rPr>
              <a:t>machine </a:t>
            </a:r>
            <a:r>
              <a:rPr dirty="0" sz="1200" spc="-5">
                <a:latin typeface="Times New Roman"/>
                <a:cs typeface="Times New Roman"/>
              </a:rPr>
              <a:t>etc.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precision rating is </a:t>
            </a:r>
            <a:r>
              <a:rPr dirty="0" sz="1200">
                <a:latin typeface="Times New Roman"/>
                <a:cs typeface="Times New Roman"/>
              </a:rPr>
              <a:t>poor. </a:t>
            </a:r>
            <a:r>
              <a:rPr dirty="0" sz="1200" spc="-5">
                <a:latin typeface="Times New Roman"/>
                <a:cs typeface="Times New Roman"/>
              </a:rPr>
              <a:t>An application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spiral gear </a:t>
            </a:r>
            <a:r>
              <a:rPr dirty="0" sz="1200">
                <a:latin typeface="Times New Roman"/>
                <a:cs typeface="Times New Roman"/>
              </a:rPr>
              <a:t>used in textile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Fig.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6550" y="2806924"/>
            <a:ext cx="2028825" cy="109264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9944" y="973836"/>
            <a:ext cx="5814060" cy="3972560"/>
          </a:xfrm>
          <a:prstGeom prst="rect">
            <a:avLst/>
          </a:prstGeom>
          <a:ln w="27431">
            <a:solidFill>
              <a:srgbClr val="538DD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Gear_Involut_Helisk_modsat_med_eger-Static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1-Displacement-Displacement1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4224" y="5134990"/>
          <a:ext cx="6019800" cy="397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910"/>
                <a:gridCol w="1951354"/>
                <a:gridCol w="1303019"/>
                <a:gridCol w="1285239"/>
              </a:tblGrid>
              <a:tr h="20447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ESTRN: Equivalent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1.76635e-007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31076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0.00099581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20546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36227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1-Strain-Strain1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635" y="1439036"/>
            <a:ext cx="5751448" cy="28668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4885" y="5745772"/>
            <a:ext cx="5874512" cy="315709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5481"/>
            <a:ext cx="2011045" cy="69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Material: GRAY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CAST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IRON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Study</a:t>
            </a:r>
            <a:r>
              <a:rPr dirty="0" sz="1200" spc="-25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6228" y="1790954"/>
          <a:ext cx="5955665" cy="3618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65"/>
                <a:gridCol w="1931670"/>
                <a:gridCol w="1287780"/>
                <a:gridCol w="1273175"/>
              </a:tblGrid>
              <a:tr h="2042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VON: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Mises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19622.2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82238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1.77733e+008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405765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Nod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 72459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83222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1-Stress-Stress1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46124" y="5584825"/>
          <a:ext cx="6093460" cy="59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055"/>
                <a:gridCol w="1979930"/>
                <a:gridCol w="1320800"/>
                <a:gridCol w="1300480"/>
              </a:tblGrid>
              <a:tr h="204215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781685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URES:</a:t>
                      </a:r>
                      <a:r>
                        <a:rPr dirty="0" sz="12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Resultant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519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0.062145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3517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889" y="2577719"/>
            <a:ext cx="5484622" cy="263067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5268" y="973836"/>
            <a:ext cx="6063615" cy="3328035"/>
          </a:xfrm>
          <a:prstGeom prst="rect">
            <a:avLst/>
          </a:prstGeom>
          <a:ln w="27431">
            <a:solidFill>
              <a:srgbClr val="538DD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Gear_Involut_Helisk_modsat_med_eger-Static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1-Displacement-Displacement1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0800" y="4490339"/>
          <a:ext cx="5946140" cy="343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495"/>
                <a:gridCol w="1928495"/>
                <a:gridCol w="1286510"/>
                <a:gridCol w="1270000"/>
              </a:tblGrid>
              <a:tr h="20421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ESTRN: Equivalent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3.06945e-007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31076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0.00173045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20546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282613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1-Strain-Strain1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452" y="989075"/>
            <a:ext cx="5777738" cy="31219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350" y="5100828"/>
            <a:ext cx="5830570" cy="262128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286002"/>
            <a:ext cx="2949575" cy="104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Load: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2000N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Material: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ALUMINIUM SILICON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CARBID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Study</a:t>
            </a:r>
            <a:r>
              <a:rPr dirty="0" sz="1200" spc="-25" b="1">
                <a:solidFill>
                  <a:srgbClr val="365F9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365F91"/>
                </a:solidFill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22908" y="2495042"/>
          <a:ext cx="5742305" cy="3900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861185"/>
                <a:gridCol w="1242060"/>
                <a:gridCol w="1225550"/>
              </a:tblGrid>
              <a:tr h="2042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553592"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3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VON: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Mises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26163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82238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2.36977e+008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 marR="358775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N/m^2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Nod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: 72459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11530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1-Stress-Stress1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00048" y="6570853"/>
          <a:ext cx="5786120" cy="75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2395"/>
                <a:gridCol w="1877059"/>
                <a:gridCol w="1251585"/>
                <a:gridCol w="1235075"/>
              </a:tblGrid>
              <a:tr h="20421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77545">
                        <a:lnSpc>
                          <a:spcPts val="1380"/>
                        </a:lnSpc>
                        <a:spcBef>
                          <a:spcPts val="9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URES:</a:t>
                      </a:r>
                      <a:r>
                        <a:rPr dirty="0" sz="12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Resultant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Displacement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519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0.0476827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Node: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3517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223" y="3281298"/>
            <a:ext cx="5531484" cy="291084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3764" y="973836"/>
            <a:ext cx="5745480" cy="3010535"/>
          </a:xfrm>
          <a:prstGeom prst="rect">
            <a:avLst/>
          </a:prstGeom>
          <a:ln w="27431">
            <a:solidFill>
              <a:srgbClr val="538DD3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  <a:spcBef>
                <a:spcPts val="1155"/>
              </a:spcBef>
            </a:pPr>
            <a:r>
              <a:rPr dirty="0" sz="1200" spc="-5">
                <a:latin typeface="Times New Roman"/>
                <a:cs typeface="Times New Roman"/>
              </a:rPr>
              <a:t>Gear_Involut_Helisk_modsat_med_eger-Static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1-Displacement-Displacement1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8796" y="4173346"/>
          <a:ext cx="6009005" cy="414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735"/>
                <a:gridCol w="1948179"/>
                <a:gridCol w="1299844"/>
                <a:gridCol w="1283335"/>
              </a:tblGrid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ESTRN: Equivalent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2.35513e-007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31076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0.00132775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Element: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20546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</a:tr>
              <a:tr h="353783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Gear_Involut_Helisk_modsat_med_eger-Static</a:t>
                      </a:r>
                      <a:r>
                        <a:rPr dirty="0" sz="12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1-Strain-Strain1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538DD3"/>
                      </a:solidFill>
                      <a:prstDash val="solid"/>
                    </a:lnL>
                    <a:lnR w="28575">
                      <a:solidFill>
                        <a:srgbClr val="538DD3"/>
                      </a:solidFill>
                      <a:prstDash val="solid"/>
                    </a:lnR>
                    <a:lnT w="28575">
                      <a:solidFill>
                        <a:srgbClr val="538DD3"/>
                      </a:solidFill>
                      <a:prstDash val="solid"/>
                    </a:lnT>
                    <a:lnB w="28575">
                      <a:solidFill>
                        <a:srgbClr val="538D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995" y="989075"/>
            <a:ext cx="5470016" cy="28053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784344"/>
            <a:ext cx="5909690" cy="333298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429259"/>
            <a:ext cx="600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5993130" algn="l"/>
              </a:tabLst>
            </a:pP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Design And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dirty="0" u="sng" sz="1800" spc="-1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Of </a:t>
            </a:r>
            <a:r>
              <a:rPr dirty="0" u="sng" sz="1800" spc="-5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A Helical</a:t>
            </a:r>
            <a:r>
              <a:rPr dirty="0" u="sng" sz="1800" b="1">
                <a:uFill>
                  <a:solidFill>
                    <a:srgbClr val="612322"/>
                  </a:solidFill>
                </a:uFill>
                <a:latin typeface="Times New Roman"/>
                <a:cs typeface="Times New Roman"/>
              </a:rPr>
              <a:t> Gear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51331"/>
            <a:ext cx="5981065" cy="38100"/>
          </a:xfrm>
          <a:custGeom>
            <a:avLst/>
            <a:gdLst/>
            <a:ahLst/>
            <a:cxnLst/>
            <a:rect l="l" t="t" r="r" b="b"/>
            <a:pathLst>
              <a:path w="5981065" h="38100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5481"/>
            <a:ext cx="1642110" cy="58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Table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Results: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At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applied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load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of</a:t>
            </a:r>
            <a:r>
              <a:rPr dirty="0" sz="1200" spc="-5" b="1">
                <a:latin typeface="Times New Roman"/>
                <a:cs typeface="Times New Roman"/>
              </a:rPr>
              <a:t> 1000N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1719326"/>
          <a:ext cx="6098540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730"/>
                <a:gridCol w="1523365"/>
                <a:gridCol w="1521460"/>
                <a:gridCol w="1523364"/>
              </a:tblGrid>
              <a:tr h="198120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Material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Strain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(N/mm^2)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Deformation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(mm)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7">
                <a:tc>
                  <a:txBody>
                    <a:bodyPr/>
                    <a:lstStyle/>
                    <a:p>
                      <a:pPr marL="68580" marR="60960">
                        <a:lnSpc>
                          <a:spcPts val="1380"/>
                        </a:lnSpc>
                        <a:tabLst>
                          <a:tab pos="1047750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Aluminium	si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icon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carbide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1.18489e+008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0.0238414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0.000663873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924"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Gray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cast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iron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1.18489e+008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0.04143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0.00115364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3389503"/>
            <a:ext cx="1642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applied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load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of</a:t>
            </a:r>
            <a:r>
              <a:rPr dirty="0" sz="1200" spc="-5" b="1">
                <a:latin typeface="Times New Roman"/>
                <a:cs typeface="Times New Roman"/>
              </a:rPr>
              <a:t> 1500N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3076" y="3793870"/>
          <a:ext cx="6098540" cy="960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730"/>
                <a:gridCol w="1523365"/>
                <a:gridCol w="1521460"/>
                <a:gridCol w="1523364"/>
              </a:tblGrid>
              <a:tr h="198120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Material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Strain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(N/mm^2)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Deformation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(mm)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68580" marR="60960">
                        <a:lnSpc>
                          <a:spcPts val="1380"/>
                        </a:lnSpc>
                        <a:tabLst>
                          <a:tab pos="1047750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Aluminium	si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icon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carbide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1.77733e+008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0.0357621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0.00099581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Gray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cast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iron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1.77733e+008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0.062145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0.00173045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02004" y="5287136"/>
            <a:ext cx="1642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applied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load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of</a:t>
            </a:r>
            <a:r>
              <a:rPr dirty="0" sz="1200" spc="-5" b="1">
                <a:latin typeface="Times New Roman"/>
                <a:cs typeface="Times New Roman"/>
              </a:rPr>
              <a:t> 2000N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43076" y="5691504"/>
          <a:ext cx="6098540" cy="11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730"/>
                <a:gridCol w="1523365"/>
                <a:gridCol w="1521460"/>
                <a:gridCol w="1523364"/>
              </a:tblGrid>
              <a:tr h="198120"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Material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Strain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(N/mm^2)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Deformation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(mm)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763">
                <a:tc>
                  <a:txBody>
                    <a:bodyPr/>
                    <a:lstStyle/>
                    <a:p>
                      <a:pPr marL="68580" marR="60960">
                        <a:lnSpc>
                          <a:spcPts val="1380"/>
                        </a:lnSpc>
                        <a:tabLst>
                          <a:tab pos="1047750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Aluminium	si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icon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carbide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2.36977e+008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0.0476827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0.00132775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Gray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cast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iron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5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2.36977e+008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0.08286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0.00230727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5481"/>
            <a:ext cx="5971540" cy="2755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Conclusion: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Modeling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 is</a:t>
            </a:r>
            <a:r>
              <a:rPr dirty="0" sz="1200">
                <a:latin typeface="Times New Roman"/>
                <a:cs typeface="Times New Roman"/>
              </a:rPr>
              <a:t> done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solid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commands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solid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Static </a:t>
            </a:r>
            <a:r>
              <a:rPr dirty="0" sz="1200" spc="-5">
                <a:latin typeface="Times New Roman"/>
                <a:cs typeface="Times New Roman"/>
              </a:rPr>
              <a:t>analysis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done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</a:t>
            </a:r>
            <a:r>
              <a:rPr dirty="0" sz="1200">
                <a:latin typeface="Times New Roman"/>
                <a:cs typeface="Times New Roman"/>
              </a:rPr>
              <a:t> in solid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simulation</a:t>
            </a:r>
            <a:r>
              <a:rPr dirty="0" sz="1200">
                <a:latin typeface="Times New Roman"/>
                <a:cs typeface="Times New Roman"/>
              </a:rPr>
              <a:t> tool</a:t>
            </a:r>
            <a:endParaRPr sz="1200">
              <a:latin typeface="Times New Roman"/>
              <a:cs typeface="Times New Roman"/>
            </a:endParaRPr>
          </a:p>
          <a:p>
            <a:pPr marL="469265" marR="10160" indent="-228600">
              <a:lnSpc>
                <a:spcPct val="1442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loads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stress,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displacement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 are analyzed</a:t>
            </a:r>
            <a:endParaRPr sz="1200">
              <a:latin typeface="Times New Roman"/>
              <a:cs typeface="Times New Roman"/>
            </a:endParaRPr>
          </a:p>
          <a:p>
            <a:pPr marL="469265" marR="10795" indent="-228600">
              <a:lnSpc>
                <a:spcPct val="1442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stress,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strain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displacement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materials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loads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noted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tabulated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42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aluminum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silicon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carbide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preferable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compared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grey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cast</a:t>
            </a:r>
            <a:r>
              <a:rPr dirty="0" sz="1200">
                <a:latin typeface="Times New Roman"/>
                <a:cs typeface="Times New Roman"/>
              </a:rPr>
              <a:t> iron</a:t>
            </a:r>
            <a:r>
              <a:rPr dirty="0" sz="1200" spc="-5">
                <a:latin typeface="Times New Roman"/>
                <a:cs typeface="Times New Roman"/>
              </a:rPr>
              <a:t> because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load</a:t>
            </a:r>
            <a:r>
              <a:rPr dirty="0" sz="1200">
                <a:latin typeface="Times New Roman"/>
                <a:cs typeface="Times New Roman"/>
              </a:rPr>
              <a:t> it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breakage.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27603" y="937006"/>
            <a:ext cx="917575" cy="598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CHA</a:t>
            </a:r>
            <a:r>
              <a:rPr dirty="0" sz="1200" spc="-25" b="1">
                <a:latin typeface="Times New Roman"/>
                <a:cs typeface="Times New Roman"/>
              </a:rPr>
              <a:t>P</a:t>
            </a:r>
            <a:r>
              <a:rPr dirty="0" sz="1200" b="1">
                <a:latin typeface="Times New Roman"/>
                <a:cs typeface="Times New Roman"/>
              </a:rPr>
              <a:t>TE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b="1">
                <a:latin typeface="Times New Roman"/>
                <a:cs typeface="Times New Roman"/>
              </a:rPr>
              <a:t> 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Helical g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spc="-5" b="1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717293"/>
            <a:ext cx="5967095" cy="217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975"/>
              </a:spcBef>
            </a:pPr>
            <a:r>
              <a:rPr dirty="0" sz="1200" spc="-5">
                <a:latin typeface="Times New Roman"/>
                <a:cs typeface="Times New Roman"/>
              </a:rPr>
              <a:t>Helical gears </a:t>
            </a:r>
            <a:r>
              <a:rPr dirty="0" sz="1200">
                <a:latin typeface="Times New Roman"/>
                <a:cs typeface="Times New Roman"/>
              </a:rPr>
              <a:t>are used for </a:t>
            </a:r>
            <a:r>
              <a:rPr dirty="0" sz="1200" spc="-5">
                <a:latin typeface="Times New Roman"/>
                <a:cs typeface="Times New Roman"/>
              </a:rPr>
              <a:t>parallel shaft drives. </a:t>
            </a:r>
            <a:r>
              <a:rPr dirty="0" sz="1200">
                <a:latin typeface="Times New Roman"/>
                <a:cs typeface="Times New Roman"/>
              </a:rPr>
              <a:t>They have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inclined to the axis </a:t>
            </a:r>
            <a:r>
              <a:rPr dirty="0" sz="1200" spc="-5">
                <a:latin typeface="Times New Roman"/>
                <a:cs typeface="Times New Roman"/>
              </a:rPr>
              <a:t>as shown in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Fig. </a:t>
            </a:r>
            <a:r>
              <a:rPr dirty="0" sz="1200">
                <a:latin typeface="Times New Roman"/>
                <a:cs typeface="Times New Roman"/>
              </a:rPr>
              <a:t>1.9. Hence for the same width, their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longer </a:t>
            </a:r>
            <a:r>
              <a:rPr dirty="0" sz="1200">
                <a:latin typeface="Times New Roman"/>
                <a:cs typeface="Times New Roman"/>
              </a:rPr>
              <a:t>than spur </a:t>
            </a:r>
            <a:r>
              <a:rPr dirty="0" sz="1200" spc="-5">
                <a:latin typeface="Times New Roman"/>
                <a:cs typeface="Times New Roman"/>
              </a:rPr>
              <a:t>gears and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higher </a:t>
            </a:r>
            <a:r>
              <a:rPr dirty="0" sz="1200">
                <a:latin typeface="Times New Roman"/>
                <a:cs typeface="Times New Roman"/>
              </a:rPr>
              <a:t>load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carrying capacity.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contact ratio is higher </a:t>
            </a:r>
            <a:r>
              <a:rPr dirty="0" sz="1200">
                <a:latin typeface="Times New Roman"/>
                <a:cs typeface="Times New Roman"/>
              </a:rPr>
              <a:t>than spur </a:t>
            </a:r>
            <a:r>
              <a:rPr dirty="0" sz="1200" spc="-5">
                <a:latin typeface="Times New Roman"/>
                <a:cs typeface="Times New Roman"/>
              </a:rPr>
              <a:t>gears and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operate </a:t>
            </a:r>
            <a:r>
              <a:rPr dirty="0" sz="1200">
                <a:latin typeface="Times New Roman"/>
                <a:cs typeface="Times New Roman"/>
              </a:rPr>
              <a:t>smoother and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quieter </a:t>
            </a:r>
            <a:r>
              <a:rPr dirty="0" sz="1200">
                <a:latin typeface="Times New Roman"/>
                <a:cs typeface="Times New Roman"/>
              </a:rPr>
              <a:t>than spur </a:t>
            </a:r>
            <a:r>
              <a:rPr dirty="0" sz="1200" spc="-5">
                <a:latin typeface="Times New Roman"/>
                <a:cs typeface="Times New Roman"/>
              </a:rPr>
              <a:t>gears. Their precision </a:t>
            </a:r>
            <a:r>
              <a:rPr dirty="0" sz="1200">
                <a:latin typeface="Times New Roman"/>
                <a:cs typeface="Times New Roman"/>
              </a:rPr>
              <a:t>rating </a:t>
            </a:r>
            <a:r>
              <a:rPr dirty="0" sz="1200" spc="-5">
                <a:latin typeface="Times New Roman"/>
                <a:cs typeface="Times New Roman"/>
              </a:rPr>
              <a:t>is good.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 recommended </a:t>
            </a:r>
            <a:r>
              <a:rPr dirty="0" sz="1200">
                <a:latin typeface="Times New Roman"/>
                <a:cs typeface="Times New Roman"/>
              </a:rPr>
              <a:t>for very </a:t>
            </a:r>
            <a:r>
              <a:rPr dirty="0" sz="1200" spc="-5">
                <a:latin typeface="Times New Roman"/>
                <a:cs typeface="Times New Roman"/>
              </a:rPr>
              <a:t>high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speeds and </a:t>
            </a:r>
            <a:r>
              <a:rPr dirty="0" sz="1200">
                <a:latin typeface="Times New Roman"/>
                <a:cs typeface="Times New Roman"/>
              </a:rPr>
              <a:t>loads. Thus, these </a:t>
            </a:r>
            <a:r>
              <a:rPr dirty="0" sz="1200" spc="-5">
                <a:latin typeface="Times New Roman"/>
                <a:cs typeface="Times New Roman"/>
              </a:rPr>
              <a:t>gears </a:t>
            </a:r>
            <a:r>
              <a:rPr dirty="0" sz="1200">
                <a:latin typeface="Times New Roman"/>
                <a:cs typeface="Times New Roman"/>
              </a:rPr>
              <a:t>find wide </a:t>
            </a:r>
            <a:r>
              <a:rPr dirty="0" sz="1200" spc="-5">
                <a:latin typeface="Times New Roman"/>
                <a:cs typeface="Times New Roman"/>
              </a:rPr>
              <a:t>applications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automotive gearboxes as illustrated 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Fig. </a:t>
            </a:r>
            <a:r>
              <a:rPr dirty="0" sz="1200">
                <a:latin typeface="Times New Roman"/>
                <a:cs typeface="Times New Roman"/>
              </a:rPr>
              <a:t>1.10.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efficiency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slightly lower than spur </a:t>
            </a:r>
            <a:r>
              <a:rPr dirty="0" sz="1200" spc="-5">
                <a:latin typeface="Times New Roman"/>
                <a:cs typeface="Times New Roman"/>
              </a:rPr>
              <a:t>gears.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helix angle also introduces </a:t>
            </a:r>
            <a:r>
              <a:rPr dirty="0" sz="1200">
                <a:latin typeface="Times New Roman"/>
                <a:cs typeface="Times New Roman"/>
              </a:rPr>
              <a:t> axial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thrust on the</a:t>
            </a:r>
            <a:r>
              <a:rPr dirty="0" sz="1200" spc="-5">
                <a:latin typeface="Times New Roman"/>
                <a:cs typeface="Times New Roman"/>
              </a:rPr>
              <a:t> shaft.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0086" y="7091553"/>
            <a:ext cx="790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50" y="4360164"/>
            <a:ext cx="3810000" cy="25430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7006"/>
            <a:ext cx="5968365" cy="18757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Helix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angle: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420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mechanical engineering, </a:t>
            </a:r>
            <a:r>
              <a:rPr dirty="0" sz="1200">
                <a:latin typeface="Times New Roman"/>
                <a:cs typeface="Times New Roman"/>
              </a:rPr>
              <a:t>a helix </a:t>
            </a:r>
            <a:r>
              <a:rPr dirty="0" sz="1200" spc="-5">
                <a:latin typeface="Times New Roman"/>
                <a:cs typeface="Times New Roman"/>
              </a:rPr>
              <a:t>angle 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angle between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helix and an </a:t>
            </a:r>
            <a:r>
              <a:rPr dirty="0" sz="1200">
                <a:latin typeface="Times New Roman"/>
                <a:cs typeface="Times New Roman"/>
              </a:rPr>
              <a:t>axial line on </a:t>
            </a:r>
            <a:r>
              <a:rPr dirty="0" sz="1200" spc="-5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right,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circular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cylinder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cone.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screws,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helical</a:t>
            </a:r>
            <a:r>
              <a:rPr dirty="0" sz="1200" spc="20">
                <a:latin typeface="Times New Roman"/>
                <a:cs typeface="Times New Roman"/>
                <a:hlinkClick r:id="rId4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gears,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5"/>
              </a:rPr>
              <a:t>worm</a:t>
            </a:r>
            <a:r>
              <a:rPr dirty="0" sz="1200" spc="5">
                <a:latin typeface="Times New Roman"/>
                <a:cs typeface="Times New Roman"/>
                <a:hlinkClick r:id="rId5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5"/>
              </a:rPr>
              <a:t>gears.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helix angle references </a:t>
            </a:r>
            <a:r>
              <a:rPr dirty="0" sz="1200">
                <a:latin typeface="Times New Roman"/>
                <a:cs typeface="Times New Roman"/>
              </a:rPr>
              <a:t>the axis of the </a:t>
            </a:r>
            <a:r>
              <a:rPr dirty="0" sz="1200" spc="-5">
                <a:latin typeface="Times New Roman"/>
                <a:cs typeface="Times New Roman"/>
              </a:rPr>
              <a:t>cylinder, </a:t>
            </a:r>
            <a:r>
              <a:rPr dirty="0" sz="1200">
                <a:latin typeface="Times New Roman"/>
                <a:cs typeface="Times New Roman"/>
              </a:rPr>
              <a:t>distinguishing it from the </a:t>
            </a:r>
            <a:r>
              <a:rPr dirty="0" sz="1200" spc="-5">
                <a:latin typeface="Times New Roman"/>
                <a:cs typeface="Times New Roman"/>
                <a:hlinkClick r:id="rId6"/>
              </a:rPr>
              <a:t>lead angle,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perpendicular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axis.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Naturally,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helix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geometric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7"/>
              </a:rPr>
              <a:t>complement</a:t>
            </a:r>
            <a:r>
              <a:rPr dirty="0" sz="1200">
                <a:latin typeface="Times New Roman"/>
                <a:cs typeface="Times New Roman"/>
                <a:hlinkClick r:id="rId7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lead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helix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measured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degrees.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0566" y="4526407"/>
            <a:ext cx="731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Helix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969890"/>
            <a:ext cx="5965190" cy="1433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Concept: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60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terms specific to screws, the </a:t>
            </a:r>
            <a:r>
              <a:rPr dirty="0" sz="1200" spc="-5">
                <a:latin typeface="Times New Roman"/>
                <a:cs typeface="Times New Roman"/>
              </a:rPr>
              <a:t>helix angle can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found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unraveling the </a:t>
            </a:r>
            <a:r>
              <a:rPr dirty="0" sz="1200" spc="-5">
                <a:latin typeface="Times New Roman"/>
                <a:cs typeface="Times New Roman"/>
              </a:rPr>
              <a:t>helix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screw,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section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right triangle, and calculating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angle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 formed. </a:t>
            </a:r>
            <a:r>
              <a:rPr dirty="0" sz="1200">
                <a:latin typeface="Times New Roman"/>
                <a:cs typeface="Times New Roman"/>
              </a:rPr>
              <a:t>Note that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 the terminology directly </a:t>
            </a:r>
            <a:r>
              <a:rPr dirty="0" sz="1200" spc="-5">
                <a:latin typeface="Times New Roman"/>
                <a:cs typeface="Times New Roman"/>
              </a:rPr>
              <a:t>refers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screws,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concepts are </a:t>
            </a:r>
            <a:r>
              <a:rPr dirty="0" sz="1200">
                <a:latin typeface="Times New Roman"/>
                <a:cs typeface="Times New Roman"/>
              </a:rPr>
              <a:t>analogous to most </a:t>
            </a:r>
            <a:r>
              <a:rPr dirty="0" sz="1200" spc="-5">
                <a:latin typeface="Times New Roman"/>
                <a:cs typeface="Times New Roman"/>
              </a:rPr>
              <a:t>mechanical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5">
                <a:latin typeface="Times New Roman"/>
                <a:cs typeface="Times New Roman"/>
              </a:rPr>
              <a:t> helix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27376" y="3071063"/>
            <a:ext cx="2590800" cy="12511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71091" y="7671054"/>
            <a:ext cx="1944274" cy="119477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933957"/>
            <a:ext cx="2250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helix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expressed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204" y="1968754"/>
            <a:ext cx="6057900" cy="613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Where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5200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lead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screw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gear</a:t>
            </a:r>
            <a:endParaRPr sz="1200">
              <a:latin typeface="Times New Roman"/>
              <a:cs typeface="Times New Roman"/>
            </a:endParaRPr>
          </a:p>
          <a:p>
            <a:pPr algn="just" marL="52006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baseline="-10416" sz="1200" spc="-7">
                <a:latin typeface="Times New Roman"/>
                <a:cs typeface="Times New Roman"/>
              </a:rPr>
              <a:t>m</a:t>
            </a:r>
            <a:r>
              <a:rPr dirty="0" baseline="-10416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radius</a:t>
            </a:r>
            <a:r>
              <a:rPr dirty="0" sz="1200">
                <a:latin typeface="Times New Roman"/>
                <a:cs typeface="Times New Roman"/>
              </a:rPr>
              <a:t> of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thread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gear</a:t>
            </a:r>
            <a:endParaRPr sz="1200">
              <a:latin typeface="Times New Roman"/>
              <a:cs typeface="Times New Roman"/>
            </a:endParaRPr>
          </a:p>
          <a:p>
            <a:pPr algn="just" marL="63500" marR="43180">
              <a:lnSpc>
                <a:spcPct val="143900"/>
              </a:lnSpc>
              <a:spcBef>
                <a:spcPts val="590"/>
              </a:spcBef>
            </a:pPr>
            <a:r>
              <a:rPr dirty="0" sz="1200" spc="-5">
                <a:latin typeface="Times New Roman"/>
                <a:cs typeface="Times New Roman"/>
              </a:rPr>
              <a:t>Helical </a:t>
            </a:r>
            <a:r>
              <a:rPr dirty="0" sz="1200">
                <a:latin typeface="Times New Roman"/>
                <a:cs typeface="Times New Roman"/>
              </a:rPr>
              <a:t>or "dry fixed" gears </a:t>
            </a:r>
            <a:r>
              <a:rPr dirty="0" sz="1200" spc="-5">
                <a:latin typeface="Times New Roman"/>
                <a:cs typeface="Times New Roman"/>
              </a:rPr>
              <a:t>offer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refinement </a:t>
            </a:r>
            <a:r>
              <a:rPr dirty="0" sz="1200">
                <a:latin typeface="Times New Roman"/>
                <a:cs typeface="Times New Roman"/>
              </a:rPr>
              <a:t>over spur </a:t>
            </a:r>
            <a:r>
              <a:rPr dirty="0" sz="1200" spc="-5">
                <a:latin typeface="Times New Roman"/>
                <a:cs typeface="Times New Roman"/>
              </a:rPr>
              <a:t>gears. </a:t>
            </a:r>
            <a:r>
              <a:rPr dirty="0" sz="1200">
                <a:latin typeface="Times New Roman"/>
                <a:cs typeface="Times New Roman"/>
              </a:rPr>
              <a:t>The leading edges of the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parallel </a:t>
            </a:r>
            <a:r>
              <a:rPr dirty="0" sz="1200">
                <a:latin typeface="Times New Roman"/>
                <a:cs typeface="Times New Roman"/>
              </a:rPr>
              <a:t>to the axis of </a:t>
            </a:r>
            <a:r>
              <a:rPr dirty="0" sz="1200" spc="-5">
                <a:latin typeface="Times New Roman"/>
                <a:cs typeface="Times New Roman"/>
              </a:rPr>
              <a:t>rotation, </a:t>
            </a:r>
            <a:r>
              <a:rPr dirty="0" sz="1200">
                <a:latin typeface="Times New Roman"/>
                <a:cs typeface="Times New Roman"/>
              </a:rPr>
              <a:t>but are set </a:t>
            </a:r>
            <a:r>
              <a:rPr dirty="0" sz="1200" spc="-5">
                <a:latin typeface="Times New Roman"/>
                <a:cs typeface="Times New Roman"/>
              </a:rPr>
              <a:t>at an angle. </a:t>
            </a:r>
            <a:r>
              <a:rPr dirty="0" sz="1200">
                <a:latin typeface="Times New Roman"/>
                <a:cs typeface="Times New Roman"/>
              </a:rPr>
              <a:t>Since the </a:t>
            </a:r>
            <a:r>
              <a:rPr dirty="0" sz="1200" spc="-5">
                <a:latin typeface="Times New Roman"/>
                <a:cs typeface="Times New Roman"/>
              </a:rPr>
              <a:t>gear is curved, </a:t>
            </a:r>
            <a:r>
              <a:rPr dirty="0" sz="1200">
                <a:latin typeface="Times New Roman"/>
                <a:cs typeface="Times New Roman"/>
              </a:rPr>
              <a:t>this angling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makes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tooth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shape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segment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  <a:hlinkClick r:id="rId2"/>
              </a:rPr>
              <a:t>helix</a:t>
            </a:r>
            <a:r>
              <a:rPr dirty="0" sz="1200">
                <a:latin typeface="Times New Roman"/>
                <a:cs typeface="Times New Roman"/>
              </a:rPr>
              <a:t>.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5">
                <a:latin typeface="Times New Roman"/>
                <a:cs typeface="Times New Roman"/>
              </a:rPr>
              <a:t>be    </a:t>
            </a:r>
            <a:r>
              <a:rPr dirty="0" sz="1200" spc="-5">
                <a:latin typeface="Times New Roman"/>
                <a:cs typeface="Times New Roman"/>
              </a:rPr>
              <a:t>meshed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inparallel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crossed </a:t>
            </a:r>
            <a:r>
              <a:rPr dirty="0" sz="1200">
                <a:latin typeface="Times New Roman"/>
                <a:cs typeface="Times New Roman"/>
              </a:rPr>
              <a:t>orientations. The </a:t>
            </a:r>
            <a:r>
              <a:rPr dirty="0" sz="1200" spc="-5">
                <a:latin typeface="Times New Roman"/>
                <a:cs typeface="Times New Roman"/>
              </a:rPr>
              <a:t>former </a:t>
            </a:r>
            <a:r>
              <a:rPr dirty="0" sz="1200">
                <a:latin typeface="Times New Roman"/>
                <a:cs typeface="Times New Roman"/>
              </a:rPr>
              <a:t>refers to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shafts are parallel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other;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orientation.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latter,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shafts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non-parallel,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configuration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sometimes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"skew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gears".</a:t>
            </a:r>
            <a:endParaRPr sz="1200">
              <a:latin typeface="Times New Roman"/>
              <a:cs typeface="Times New Roman"/>
            </a:endParaRPr>
          </a:p>
          <a:p>
            <a:pPr algn="just" marL="63500" marR="40640">
              <a:lnSpc>
                <a:spcPct val="143800"/>
              </a:lnSpc>
              <a:spcBef>
                <a:spcPts val="59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angled </a:t>
            </a:r>
            <a:r>
              <a:rPr dirty="0" sz="1200">
                <a:latin typeface="Times New Roman"/>
                <a:cs typeface="Times New Roman"/>
              </a:rPr>
              <a:t>teeth </a:t>
            </a:r>
            <a:r>
              <a:rPr dirty="0" sz="1200" spc="-5">
                <a:latin typeface="Times New Roman"/>
                <a:cs typeface="Times New Roman"/>
              </a:rPr>
              <a:t>engage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gradually </a:t>
            </a:r>
            <a:r>
              <a:rPr dirty="0" sz="1200">
                <a:latin typeface="Times New Roman"/>
                <a:cs typeface="Times New Roman"/>
              </a:rPr>
              <a:t>than do spur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>
                <a:latin typeface="Times New Roman"/>
                <a:cs typeface="Times New Roman"/>
              </a:rPr>
              <a:t>teeth, causing them to run more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quietly. With </a:t>
            </a:r>
            <a:r>
              <a:rPr dirty="0" sz="1200" spc="-5">
                <a:latin typeface="Times New Roman"/>
                <a:cs typeface="Times New Roman"/>
              </a:rPr>
              <a:t>parallel helical gears, each pair </a:t>
            </a:r>
            <a:r>
              <a:rPr dirty="0" sz="1200">
                <a:latin typeface="Times New Roman"/>
                <a:cs typeface="Times New Roman"/>
              </a:rPr>
              <a:t>of teeth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-5">
                <a:latin typeface="Times New Roman"/>
                <a:cs typeface="Times New Roman"/>
              </a:rPr>
              <a:t>contact 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 point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one side of the </a:t>
            </a:r>
            <a:r>
              <a:rPr dirty="0" sz="1200" spc="-5">
                <a:latin typeface="Times New Roman"/>
                <a:cs typeface="Times New Roman"/>
              </a:rPr>
              <a:t>gear wheel; </a:t>
            </a:r>
            <a:r>
              <a:rPr dirty="0" sz="1200">
                <a:latin typeface="Times New Roman"/>
                <a:cs typeface="Times New Roman"/>
              </a:rPr>
              <a:t>a moving curve of </a:t>
            </a:r>
            <a:r>
              <a:rPr dirty="0" sz="1200" spc="-5">
                <a:latin typeface="Times New Roman"/>
                <a:cs typeface="Times New Roman"/>
              </a:rPr>
              <a:t>contact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grows </a:t>
            </a:r>
            <a:r>
              <a:rPr dirty="0" sz="1200">
                <a:latin typeface="Times New Roman"/>
                <a:cs typeface="Times New Roman"/>
              </a:rPr>
              <a:t>gradually </a:t>
            </a:r>
            <a:r>
              <a:rPr dirty="0" sz="1200" spc="-5">
                <a:latin typeface="Times New Roman"/>
                <a:cs typeface="Times New Roman"/>
              </a:rPr>
              <a:t>across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tooth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to a maximum then </a:t>
            </a:r>
            <a:r>
              <a:rPr dirty="0" sz="1200" spc="-5">
                <a:latin typeface="Times New Roman"/>
                <a:cs typeface="Times New Roman"/>
              </a:rPr>
              <a:t>recedes </a:t>
            </a:r>
            <a:r>
              <a:rPr dirty="0" sz="1200">
                <a:latin typeface="Times New Roman"/>
                <a:cs typeface="Times New Roman"/>
              </a:rPr>
              <a:t>until the </a:t>
            </a:r>
            <a:r>
              <a:rPr dirty="0" sz="1200" spc="-5">
                <a:latin typeface="Times New Roman"/>
                <a:cs typeface="Times New Roman"/>
              </a:rPr>
              <a:t>teeth break contact 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point on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opposite side.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skew gears, teeth </a:t>
            </a:r>
            <a:r>
              <a:rPr dirty="0" sz="1200">
                <a:latin typeface="Times New Roman"/>
                <a:cs typeface="Times New Roman"/>
              </a:rPr>
              <a:t>suddenly meet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a line </a:t>
            </a:r>
            <a:r>
              <a:rPr dirty="0" sz="1200" spc="-5">
                <a:latin typeface="Times New Roman"/>
                <a:cs typeface="Times New Roman"/>
              </a:rPr>
              <a:t>contact </a:t>
            </a:r>
            <a:r>
              <a:rPr dirty="0" sz="1200">
                <a:latin typeface="Times New Roman"/>
                <a:cs typeface="Times New Roman"/>
              </a:rPr>
              <a:t>across their entire width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causing stress and </a:t>
            </a:r>
            <a:r>
              <a:rPr dirty="0" sz="1200">
                <a:latin typeface="Times New Roman"/>
                <a:cs typeface="Times New Roman"/>
              </a:rPr>
              <a:t>noise. Spur </a:t>
            </a:r>
            <a:r>
              <a:rPr dirty="0" sz="1200" spc="-5">
                <a:latin typeface="Times New Roman"/>
                <a:cs typeface="Times New Roman"/>
              </a:rPr>
              <a:t>gears </a:t>
            </a:r>
            <a:r>
              <a:rPr dirty="0" sz="1200">
                <a:latin typeface="Times New Roman"/>
                <a:cs typeface="Times New Roman"/>
              </a:rPr>
              <a:t>make a </a:t>
            </a:r>
            <a:r>
              <a:rPr dirty="0" sz="1200" spc="-5">
                <a:latin typeface="Times New Roman"/>
                <a:cs typeface="Times New Roman"/>
              </a:rPr>
              <a:t>characteristic </a:t>
            </a:r>
            <a:r>
              <a:rPr dirty="0" sz="1200">
                <a:latin typeface="Times New Roman"/>
                <a:cs typeface="Times New Roman"/>
              </a:rPr>
              <a:t>whine </a:t>
            </a:r>
            <a:r>
              <a:rPr dirty="0" sz="1200" spc="-5">
                <a:latin typeface="Times New Roman"/>
                <a:cs typeface="Times New Roman"/>
              </a:rPr>
              <a:t>at high speeds. Whereas </a:t>
            </a:r>
            <a:r>
              <a:rPr dirty="0" sz="1200">
                <a:latin typeface="Times New Roman"/>
                <a:cs typeface="Times New Roman"/>
              </a:rPr>
              <a:t>spur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 </a:t>
            </a:r>
            <a:r>
              <a:rPr dirty="0" sz="1200">
                <a:latin typeface="Times New Roman"/>
                <a:cs typeface="Times New Roman"/>
              </a:rPr>
              <a:t>are used for </a:t>
            </a:r>
            <a:r>
              <a:rPr dirty="0" sz="1200" spc="-5">
                <a:latin typeface="Times New Roman"/>
                <a:cs typeface="Times New Roman"/>
              </a:rPr>
              <a:t>low speed applications and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-5">
                <a:latin typeface="Times New Roman"/>
                <a:cs typeface="Times New Roman"/>
              </a:rPr>
              <a:t>situations where </a:t>
            </a:r>
            <a:r>
              <a:rPr dirty="0" sz="1200">
                <a:latin typeface="Times New Roman"/>
                <a:cs typeface="Times New Roman"/>
              </a:rPr>
              <a:t>noise </a:t>
            </a:r>
            <a:r>
              <a:rPr dirty="0" sz="1200" spc="-5">
                <a:latin typeface="Times New Roman"/>
                <a:cs typeface="Times New Roman"/>
              </a:rPr>
              <a:t>control is </a:t>
            </a:r>
            <a:r>
              <a:rPr dirty="0" sz="1200">
                <a:latin typeface="Times New Roman"/>
                <a:cs typeface="Times New Roman"/>
              </a:rPr>
              <a:t>not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helical gears is indicated </a:t>
            </a:r>
            <a:r>
              <a:rPr dirty="0" sz="1200">
                <a:latin typeface="Times New Roman"/>
                <a:cs typeface="Times New Roman"/>
              </a:rPr>
              <a:t>when the application </a:t>
            </a:r>
            <a:r>
              <a:rPr dirty="0" sz="1200" spc="-5">
                <a:latin typeface="Times New Roman"/>
                <a:cs typeface="Times New Roman"/>
              </a:rPr>
              <a:t>involves high speeds, </a:t>
            </a:r>
            <a:r>
              <a:rPr dirty="0" sz="1200">
                <a:latin typeface="Times New Roman"/>
                <a:cs typeface="Times New Roman"/>
              </a:rPr>
              <a:t>large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power transmission,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  <a:hlinkClick r:id="rId3"/>
              </a:rPr>
              <a:t>noise 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abatement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speed is considered high when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pitch line velocity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exceeds</a:t>
            </a:r>
            <a:r>
              <a:rPr dirty="0" sz="1200">
                <a:latin typeface="Times New Roman"/>
                <a:cs typeface="Times New Roman"/>
              </a:rPr>
              <a:t> 25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m/s.</a:t>
            </a:r>
            <a:endParaRPr sz="1200">
              <a:latin typeface="Times New Roman"/>
              <a:cs typeface="Times New Roman"/>
            </a:endParaRPr>
          </a:p>
          <a:p>
            <a:pPr algn="just" marL="63500" marR="43180">
              <a:lnSpc>
                <a:spcPct val="143700"/>
              </a:lnSpc>
              <a:spcBef>
                <a:spcPts val="600"/>
              </a:spcBef>
            </a:pPr>
            <a:r>
              <a:rPr dirty="0" sz="1200" spc="-5">
                <a:latin typeface="Times New Roman"/>
                <a:cs typeface="Times New Roman"/>
              </a:rPr>
              <a:t>A disadvantage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helical gears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resultant </a:t>
            </a:r>
            <a:r>
              <a:rPr dirty="0" sz="1200">
                <a:latin typeface="Times New Roman"/>
                <a:cs typeface="Times New Roman"/>
                <a:hlinkClick r:id="rId4"/>
              </a:rPr>
              <a:t>thrust </a:t>
            </a:r>
            <a:r>
              <a:rPr dirty="0" sz="1200" spc="-5">
                <a:latin typeface="Times New Roman"/>
                <a:cs typeface="Times New Roman"/>
              </a:rPr>
              <a:t>along </a:t>
            </a:r>
            <a:r>
              <a:rPr dirty="0" sz="1200">
                <a:latin typeface="Times New Roman"/>
                <a:cs typeface="Times New Roman"/>
              </a:rPr>
              <a:t>the axis of the gear,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must 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accommodated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appropriate </a:t>
            </a:r>
            <a:r>
              <a:rPr dirty="0" sz="1200">
                <a:latin typeface="Times New Roman"/>
                <a:cs typeface="Times New Roman"/>
                <a:hlinkClick r:id="rId5"/>
              </a:rPr>
              <a:t>thrust </a:t>
            </a:r>
            <a:r>
              <a:rPr dirty="0" sz="1200" spc="-5">
                <a:latin typeface="Times New Roman"/>
                <a:cs typeface="Times New Roman"/>
                <a:hlinkClick r:id="rId5"/>
              </a:rPr>
              <a:t>bearings,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a </a:t>
            </a:r>
            <a:r>
              <a:rPr dirty="0" sz="1200" spc="-5">
                <a:latin typeface="Times New Roman"/>
                <a:cs typeface="Times New Roman"/>
              </a:rPr>
              <a:t>greater degree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  <a:hlinkClick r:id="rId6"/>
              </a:rPr>
              <a:t>sliding </a:t>
            </a:r>
            <a:r>
              <a:rPr dirty="0" sz="1200" spc="-5">
                <a:latin typeface="Times New Roman"/>
                <a:cs typeface="Times New Roman"/>
                <a:hlinkClick r:id="rId6"/>
              </a:rPr>
              <a:t>friction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meshing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teeth—often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additives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lubricant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3450" y="1401140"/>
            <a:ext cx="1900301" cy="3294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942" y="429259"/>
            <a:ext cx="387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Design And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 Helical </a:t>
            </a:r>
            <a:r>
              <a:rPr dirty="0" sz="1800" b="1">
                <a:latin typeface="Times New Roman"/>
                <a:cs typeface="Times New Roman"/>
              </a:rPr>
              <a:t>Gear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733043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416" y="91985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47244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12"/>
                </a:lnTo>
                <a:lnTo>
                  <a:pt x="5981065" y="38112"/>
                </a:lnTo>
                <a:lnTo>
                  <a:pt x="5981065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2918206"/>
            <a:ext cx="5967095" cy="291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8381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29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on helical gears </a:t>
            </a:r>
            <a:r>
              <a:rPr dirty="0" sz="1200" spc="-5">
                <a:latin typeface="Times New Roman"/>
                <a:cs typeface="Times New Roman"/>
              </a:rPr>
              <a:t>are cut at an angle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of the gear. When </a:t>
            </a:r>
            <a:r>
              <a:rPr dirty="0" sz="1200" spc="-5">
                <a:latin typeface="Times New Roman"/>
                <a:cs typeface="Times New Roman"/>
              </a:rPr>
              <a:t>two teeth </a:t>
            </a:r>
            <a:r>
              <a:rPr dirty="0" sz="1200">
                <a:latin typeface="Times New Roman"/>
                <a:cs typeface="Times New Roman"/>
              </a:rPr>
              <a:t>on a </a:t>
            </a:r>
            <a:r>
              <a:rPr dirty="0" sz="1200" spc="-5">
                <a:latin typeface="Times New Roman"/>
                <a:cs typeface="Times New Roman"/>
              </a:rPr>
              <a:t>helical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 system engage,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contact starts at </a:t>
            </a:r>
            <a:r>
              <a:rPr dirty="0" sz="1200">
                <a:latin typeface="Times New Roman"/>
                <a:cs typeface="Times New Roman"/>
              </a:rPr>
              <a:t>one </a:t>
            </a:r>
            <a:r>
              <a:rPr dirty="0" sz="1200" spc="-5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of the tooth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gradually </a:t>
            </a:r>
            <a:r>
              <a:rPr dirty="0" sz="1200" spc="-5">
                <a:latin typeface="Times New Roman"/>
                <a:cs typeface="Times New Roman"/>
              </a:rPr>
              <a:t>spreads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gears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rotate,</a:t>
            </a:r>
            <a:r>
              <a:rPr dirty="0" sz="1200">
                <a:latin typeface="Times New Roman"/>
                <a:cs typeface="Times New Roman"/>
              </a:rPr>
              <a:t> until the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teeth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full </a:t>
            </a:r>
            <a:r>
              <a:rPr dirty="0" sz="1200" spc="-5">
                <a:latin typeface="Times New Roman"/>
                <a:cs typeface="Times New Roman"/>
              </a:rPr>
              <a:t>engagement.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300"/>
              </a:lnSpc>
              <a:spcBef>
                <a:spcPts val="710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gradual engagement makes helical gears operate </a:t>
            </a:r>
            <a:r>
              <a:rPr dirty="0" sz="1200">
                <a:latin typeface="Times New Roman"/>
                <a:cs typeface="Times New Roman"/>
              </a:rPr>
              <a:t>much more smoothly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quietly than spur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reason,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almost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transmissions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2500"/>
              </a:lnSpc>
              <a:spcBef>
                <a:spcPts val="720"/>
              </a:spcBef>
            </a:pP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angle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helical gears,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 thrust load on the </a:t>
            </a:r>
            <a:r>
              <a:rPr dirty="0" sz="1200" spc="-10">
                <a:latin typeface="Times New Roman"/>
                <a:cs typeface="Times New Roman"/>
              </a:rPr>
              <a:t>gear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mesh.</a:t>
            </a:r>
            <a:r>
              <a:rPr dirty="0" sz="1200" spc="-5">
                <a:latin typeface="Times New Roman"/>
                <a:cs typeface="Times New Roman"/>
              </a:rPr>
              <a:t> Devices</a:t>
            </a:r>
            <a:r>
              <a:rPr dirty="0" sz="1200">
                <a:latin typeface="Times New Roman"/>
                <a:cs typeface="Times New Roman"/>
              </a:rPr>
              <a:t> that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gears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3"/>
              </a:rPr>
              <a:t>bearings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support this thrust load.</a:t>
            </a:r>
            <a:endParaRPr sz="1200">
              <a:latin typeface="Times New Roman"/>
              <a:cs typeface="Times New Roman"/>
            </a:endParaRPr>
          </a:p>
          <a:p>
            <a:pPr algn="just" marL="440690" marR="123189" indent="-309880">
              <a:lnSpc>
                <a:spcPct val="144200"/>
              </a:lnSpc>
              <a:spcBef>
                <a:spcPts val="695"/>
              </a:spcBef>
            </a:pPr>
            <a:r>
              <a:rPr dirty="0" sz="1200" spc="-5">
                <a:latin typeface="Times New Roman"/>
                <a:cs typeface="Times New Roman"/>
              </a:rPr>
              <a:t>One interesting </a:t>
            </a:r>
            <a:r>
              <a:rPr dirty="0" sz="1200">
                <a:latin typeface="Times New Roman"/>
                <a:cs typeface="Times New Roman"/>
              </a:rPr>
              <a:t>thing about </a:t>
            </a:r>
            <a:r>
              <a:rPr dirty="0" sz="1200" spc="-5">
                <a:latin typeface="Times New Roman"/>
                <a:cs typeface="Times New Roman"/>
              </a:rPr>
              <a:t>helical gears is that </a:t>
            </a: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angles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gear </a:t>
            </a:r>
            <a:r>
              <a:rPr dirty="0" sz="1200">
                <a:latin typeface="Times New Roman"/>
                <a:cs typeface="Times New Roman"/>
              </a:rPr>
              <a:t>teeth </a:t>
            </a:r>
            <a:r>
              <a:rPr dirty="0" sz="1200" spc="-5">
                <a:latin typeface="Times New Roman"/>
                <a:cs typeface="Times New Roman"/>
              </a:rPr>
              <a:t>are correct,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mounted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perpendicular </a:t>
            </a:r>
            <a:r>
              <a:rPr dirty="0" sz="1200" spc="-5">
                <a:latin typeface="Times New Roman"/>
                <a:cs typeface="Times New Roman"/>
              </a:rPr>
              <a:t>shafts,</a:t>
            </a:r>
            <a:r>
              <a:rPr dirty="0" sz="1200">
                <a:latin typeface="Times New Roman"/>
                <a:cs typeface="Times New Roman"/>
              </a:rPr>
              <a:t> adjusting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rotation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90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216645"/>
            <a:ext cx="5966460" cy="815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3700"/>
              </a:lnSpc>
              <a:spcBef>
                <a:spcPts val="105"/>
              </a:spcBef>
            </a:pPr>
            <a:r>
              <a:rPr dirty="0" sz="1200" spc="-5">
                <a:latin typeface="Times New Roman"/>
                <a:cs typeface="Times New Roman"/>
              </a:rPr>
              <a:t>Helical gears operate </a:t>
            </a:r>
            <a:r>
              <a:rPr dirty="0" sz="1200">
                <a:latin typeface="Times New Roman"/>
                <a:cs typeface="Times New Roman"/>
              </a:rPr>
              <a:t>more smoothly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quietly </a:t>
            </a:r>
            <a:r>
              <a:rPr dirty="0" sz="1200" spc="-5">
                <a:latin typeface="Times New Roman"/>
                <a:cs typeface="Times New Roman"/>
              </a:rPr>
              <a:t>compared </a:t>
            </a:r>
            <a:r>
              <a:rPr dirty="0" sz="1200">
                <a:latin typeface="Times New Roman"/>
                <a:cs typeface="Times New Roman"/>
              </a:rPr>
              <a:t>to spur </a:t>
            </a:r>
            <a:r>
              <a:rPr dirty="0" sz="1200" spc="-5">
                <a:latin typeface="Times New Roman"/>
                <a:cs typeface="Times New Roman"/>
              </a:rPr>
              <a:t>gears </a:t>
            </a:r>
            <a:r>
              <a:rPr dirty="0" sz="1200">
                <a:latin typeface="Times New Roman"/>
                <a:cs typeface="Times New Roman"/>
              </a:rPr>
              <a:t>due to the way the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on a </a:t>
            </a:r>
            <a:r>
              <a:rPr dirty="0" sz="1200" spc="-5">
                <a:latin typeface="Times New Roman"/>
                <a:cs typeface="Times New Roman"/>
              </a:rPr>
              <a:t>helical gear cut at an </a:t>
            </a:r>
            <a:r>
              <a:rPr dirty="0" sz="1200">
                <a:latin typeface="Times New Roman"/>
                <a:cs typeface="Times New Roman"/>
              </a:rPr>
              <a:t>angle to the </a:t>
            </a: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gear.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two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teeth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engage,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gradual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tooth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maintaining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8832" y="960500"/>
            <a:ext cx="3114294" cy="17696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8333" y="5912103"/>
            <a:ext cx="2953131" cy="197142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Dept.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ME,</a:t>
            </a:r>
            <a:r>
              <a:rPr dirty="0" spc="-20"/>
              <a:t> </a:t>
            </a:r>
            <a:r>
              <a:rPr dirty="0" spc="-5"/>
              <a:t>MJR.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-5"/>
              <a:t>Page</a:t>
            </a:r>
            <a:r>
              <a:rPr dirty="0" spc="-4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Praveen</dc:creator>
  <dc:title>Design And Analysis Of A Helical Gear</dc:title>
  <dcterms:created xsi:type="dcterms:W3CDTF">2023-04-17T06:41:09Z</dcterms:created>
  <dcterms:modified xsi:type="dcterms:W3CDTF">2023-04-17T06:41:09Z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2022-06-28T00:00:00Z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2023-04-17T00:00:00Z</vt:filetime>
  </property>
</Properties>
</file>