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2" r:id="rId28"/>
  </p:sldIdLst>
  <p:sldSz cx="9144000" cy="5143500" type="screen16x9"/>
  <p:notesSz cx="6858000" cy="9144000"/>
  <p:embeddedFontLs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4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29696140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wrap="square"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wrap="square"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wrap="square"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167950" y="409375"/>
            <a:ext cx="8444700" cy="1301700"/>
          </a:xfrm>
          <a:prstGeom prst="rect">
            <a:avLst/>
          </a:prstGeom>
        </p:spPr>
        <p:txBody>
          <a:bodyPr wrap="square" lIns="91425" tIns="91425" rIns="91425" bIns="91425" anchor="b" anchorCtr="0">
            <a:noAutofit/>
          </a:bodyPr>
          <a:lstStyle/>
          <a:p>
            <a:pPr lvl="0">
              <a:spcBef>
                <a:spcPts val="0"/>
              </a:spcBef>
              <a:buNone/>
            </a:pPr>
            <a:r>
              <a:rPr lang="en" sz="3000"/>
              <a:t>INTELLIGENT SUPPORT SYSTEM FOR PEOPLE WITH LEARNING DISABILITIES</a:t>
            </a:r>
          </a:p>
        </p:txBody>
      </p:sp>
      <p:pic>
        <p:nvPicPr>
          <p:cNvPr id="69" name="Shape 69" descr="Dyslexia.jpg"/>
          <p:cNvPicPr preferRelativeResize="0"/>
          <p:nvPr/>
        </p:nvPicPr>
        <p:blipFill>
          <a:blip r:embed="rId3">
            <a:alphaModFix/>
          </a:blip>
          <a:stretch>
            <a:fillRect/>
          </a:stretch>
        </p:blipFill>
        <p:spPr>
          <a:xfrm>
            <a:off x="1691680" y="1995686"/>
            <a:ext cx="4752528" cy="25922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226075" y="98150"/>
            <a:ext cx="2709000" cy="765900"/>
          </a:xfrm>
          <a:prstGeom prst="rect">
            <a:avLst/>
          </a:prstGeom>
        </p:spPr>
        <p:txBody>
          <a:bodyPr wrap="square" lIns="91425" tIns="91425" rIns="91425" bIns="91425" anchor="b" anchorCtr="0">
            <a:noAutofit/>
          </a:bodyPr>
          <a:lstStyle/>
          <a:p>
            <a:pPr lvl="0">
              <a:spcBef>
                <a:spcPts val="0"/>
              </a:spcBef>
              <a:buNone/>
            </a:pPr>
            <a:r>
              <a:rPr lang="en" sz="3000"/>
              <a:t>SVO Dataset</a:t>
            </a:r>
          </a:p>
        </p:txBody>
      </p:sp>
      <p:sp>
        <p:nvSpPr>
          <p:cNvPr id="121" name="Shape 121"/>
          <p:cNvSpPr txBox="1">
            <a:spLocks noGrp="1"/>
          </p:cNvSpPr>
          <p:nvPr>
            <p:ph type="body" idx="1"/>
          </p:nvPr>
        </p:nvSpPr>
        <p:spPr>
          <a:xfrm>
            <a:off x="226075" y="1459075"/>
            <a:ext cx="2808000" cy="3387600"/>
          </a:xfrm>
          <a:prstGeom prst="rect">
            <a:avLst/>
          </a:prstGeom>
        </p:spPr>
        <p:txBody>
          <a:bodyPr wrap="square" lIns="91425" tIns="91425" rIns="91425" bIns="91425" anchor="t" anchorCtr="0">
            <a:noAutofit/>
          </a:bodyPr>
          <a:lstStyle/>
          <a:p>
            <a:pPr lvl="0">
              <a:spcBef>
                <a:spcPts val="0"/>
              </a:spcBef>
              <a:buNone/>
            </a:pPr>
            <a:r>
              <a:rPr lang="en" sz="1700"/>
              <a:t>This dataset comprises of Subject-Verb-Object (SVO) triplets generated as part of the NELL project of CMU. This dataset has 604 million  triplets and the total size of the dataset is 25GB.</a:t>
            </a:r>
          </a:p>
        </p:txBody>
      </p:sp>
      <p:sp>
        <p:nvSpPr>
          <p:cNvPr id="122" name="Shape 122"/>
          <p:cNvSpPr txBox="1"/>
          <p:nvPr/>
        </p:nvSpPr>
        <p:spPr>
          <a:xfrm>
            <a:off x="3621725" y="295150"/>
            <a:ext cx="4983900" cy="4366200"/>
          </a:xfrm>
          <a:prstGeom prst="rect">
            <a:avLst/>
          </a:prstGeom>
          <a:noFill/>
          <a:ln>
            <a:noFill/>
          </a:ln>
        </p:spPr>
        <p:txBody>
          <a:bodyPr wrap="square" lIns="91425" tIns="91425" rIns="91425" bIns="91425" anchor="t" anchorCtr="0">
            <a:noAutofit/>
          </a:bodyPr>
          <a:lstStyle/>
          <a:p>
            <a:pPr lvl="0">
              <a:lnSpc>
                <a:spcPct val="150000"/>
              </a:lnSpc>
              <a:spcBef>
                <a:spcPts val="0"/>
              </a:spcBef>
              <a:buNone/>
            </a:pPr>
            <a:r>
              <a:rPr lang="en" sz="1800" dirty="0">
                <a:solidFill>
                  <a:srgbClr val="434343"/>
                </a:solidFill>
                <a:latin typeface="Roboto"/>
                <a:ea typeface="Roboto"/>
                <a:cs typeface="Roboto"/>
                <a:sym typeface="Roboto"/>
              </a:rPr>
              <a:t>Each line in the dataset file consists of the following tab-delimited fields:</a:t>
            </a:r>
          </a:p>
          <a:p>
            <a:pPr marL="457200" lvl="0" indent="-342900">
              <a:lnSpc>
                <a:spcPct val="115000"/>
              </a:lnSpc>
              <a:spcBef>
                <a:spcPts val="0"/>
              </a:spcBef>
              <a:spcAft>
                <a:spcPts val="0"/>
              </a:spcAft>
              <a:buClr>
                <a:srgbClr val="434343"/>
              </a:buClr>
              <a:buSzPct val="100000"/>
              <a:buFont typeface="Roboto"/>
              <a:buChar char="●"/>
            </a:pPr>
            <a:r>
              <a:rPr lang="en" sz="1800" dirty="0">
                <a:solidFill>
                  <a:srgbClr val="434343"/>
                </a:solidFill>
                <a:latin typeface="Roboto"/>
                <a:ea typeface="Roboto"/>
                <a:cs typeface="Roboto"/>
                <a:sym typeface="Roboto"/>
              </a:rPr>
              <a:t>Subject</a:t>
            </a:r>
          </a:p>
          <a:p>
            <a:pPr marL="457200" lvl="0" indent="-342900">
              <a:lnSpc>
                <a:spcPct val="115000"/>
              </a:lnSpc>
              <a:spcBef>
                <a:spcPts val="0"/>
              </a:spcBef>
              <a:spcAft>
                <a:spcPts val="0"/>
              </a:spcAft>
              <a:buClr>
                <a:srgbClr val="434343"/>
              </a:buClr>
              <a:buSzPct val="100000"/>
              <a:buFont typeface="Roboto"/>
              <a:buChar char="●"/>
            </a:pPr>
            <a:r>
              <a:rPr lang="en" sz="1800" dirty="0">
                <a:solidFill>
                  <a:srgbClr val="434343"/>
                </a:solidFill>
                <a:latin typeface="Roboto"/>
                <a:ea typeface="Roboto"/>
                <a:cs typeface="Roboto"/>
                <a:sym typeface="Roboto"/>
              </a:rPr>
              <a:t>Verb ( +Preposition )</a:t>
            </a:r>
          </a:p>
          <a:p>
            <a:pPr marL="457200" lvl="0" indent="-342900">
              <a:lnSpc>
                <a:spcPct val="115000"/>
              </a:lnSpc>
              <a:spcBef>
                <a:spcPts val="0"/>
              </a:spcBef>
              <a:spcAft>
                <a:spcPts val="0"/>
              </a:spcAft>
              <a:buClr>
                <a:srgbClr val="434343"/>
              </a:buClr>
              <a:buSzPct val="100000"/>
              <a:buFont typeface="Roboto"/>
              <a:buChar char="●"/>
            </a:pPr>
            <a:r>
              <a:rPr lang="en" sz="1800" dirty="0">
                <a:solidFill>
                  <a:srgbClr val="434343"/>
                </a:solidFill>
                <a:latin typeface="Roboto"/>
                <a:ea typeface="Roboto"/>
                <a:cs typeface="Roboto"/>
                <a:sym typeface="Roboto"/>
              </a:rPr>
              <a:t>Object</a:t>
            </a:r>
          </a:p>
          <a:p>
            <a:pPr marL="457200" lvl="0" indent="-342900">
              <a:lnSpc>
                <a:spcPct val="115000"/>
              </a:lnSpc>
              <a:spcBef>
                <a:spcPts val="0"/>
              </a:spcBef>
              <a:buClr>
                <a:srgbClr val="434343"/>
              </a:buClr>
              <a:buSzPct val="100000"/>
              <a:buFont typeface="Roboto"/>
              <a:buChar char="●"/>
            </a:pPr>
            <a:r>
              <a:rPr lang="en" sz="1800" dirty="0">
                <a:solidFill>
                  <a:srgbClr val="434343"/>
                </a:solidFill>
                <a:latin typeface="Roboto"/>
                <a:ea typeface="Roboto"/>
                <a:cs typeface="Roboto"/>
                <a:sym typeface="Roboto"/>
              </a:rPr>
              <a:t>Frequency</a:t>
            </a:r>
          </a:p>
          <a:p>
            <a:pPr lvl="0">
              <a:spcBef>
                <a:spcPts val="0"/>
              </a:spcBef>
              <a:buNone/>
            </a:pPr>
            <a:endParaRPr sz="1800" dirty="0">
              <a:solidFill>
                <a:srgbClr val="434343"/>
              </a:solidFill>
              <a:latin typeface="Roboto"/>
              <a:ea typeface="Roboto"/>
              <a:cs typeface="Roboto"/>
              <a:sym typeface="Roboto"/>
            </a:endParaRPr>
          </a:p>
          <a:p>
            <a:pPr lvl="0">
              <a:lnSpc>
                <a:spcPct val="150000"/>
              </a:lnSpc>
              <a:spcBef>
                <a:spcPts val="0"/>
              </a:spcBef>
              <a:buNone/>
            </a:pPr>
            <a:r>
              <a:rPr lang="en" sz="1800" dirty="0">
                <a:solidFill>
                  <a:srgbClr val="434343"/>
                </a:solidFill>
                <a:latin typeface="Roboto"/>
                <a:ea typeface="Roboto"/>
                <a:cs typeface="Roboto"/>
                <a:sym typeface="Roboto"/>
              </a:rPr>
              <a:t>Eg : Presentation	   contains    facts	    4</a:t>
            </a:r>
          </a:p>
          <a:p>
            <a:pPr lvl="0">
              <a:lnSpc>
                <a:spcPct val="115000"/>
              </a:lnSpc>
              <a:spcBef>
                <a:spcPts val="0"/>
              </a:spcBef>
              <a:buNone/>
            </a:pPr>
            <a:r>
              <a:rPr lang="en" sz="1800" dirty="0">
                <a:solidFill>
                  <a:srgbClr val="434343"/>
                </a:solidFill>
                <a:latin typeface="Roboto"/>
                <a:ea typeface="Roboto"/>
                <a:cs typeface="Roboto"/>
                <a:sym typeface="Roboto"/>
              </a:rPr>
              <a:t>        	Subject       :  Presentation</a:t>
            </a:r>
          </a:p>
          <a:p>
            <a:pPr lvl="0">
              <a:lnSpc>
                <a:spcPct val="115000"/>
              </a:lnSpc>
              <a:spcBef>
                <a:spcPts val="0"/>
              </a:spcBef>
              <a:buNone/>
            </a:pPr>
            <a:r>
              <a:rPr lang="en" sz="1800" dirty="0">
                <a:solidFill>
                  <a:srgbClr val="434343"/>
                </a:solidFill>
                <a:latin typeface="Roboto"/>
                <a:ea typeface="Roboto"/>
                <a:cs typeface="Roboto"/>
                <a:sym typeface="Roboto"/>
              </a:rPr>
              <a:t>	Verb            :  contains</a:t>
            </a:r>
          </a:p>
          <a:p>
            <a:pPr lvl="0">
              <a:lnSpc>
                <a:spcPct val="115000"/>
              </a:lnSpc>
              <a:spcBef>
                <a:spcPts val="0"/>
              </a:spcBef>
              <a:buNone/>
            </a:pPr>
            <a:r>
              <a:rPr lang="en" sz="1800" dirty="0">
                <a:solidFill>
                  <a:srgbClr val="434343"/>
                </a:solidFill>
                <a:latin typeface="Roboto"/>
                <a:ea typeface="Roboto"/>
                <a:cs typeface="Roboto"/>
                <a:sym typeface="Roboto"/>
              </a:rPr>
              <a:t>	Object         :  facts</a:t>
            </a:r>
          </a:p>
          <a:p>
            <a:pPr lvl="0">
              <a:lnSpc>
                <a:spcPct val="115000"/>
              </a:lnSpc>
              <a:spcBef>
                <a:spcPts val="0"/>
              </a:spcBef>
              <a:buNone/>
            </a:pPr>
            <a:r>
              <a:rPr lang="en" sz="1800" dirty="0">
                <a:solidFill>
                  <a:srgbClr val="434343"/>
                </a:solidFill>
                <a:latin typeface="Roboto"/>
                <a:ea typeface="Roboto"/>
                <a:cs typeface="Roboto"/>
                <a:sym typeface="Roboto"/>
              </a:rPr>
              <a:t>	Frequency  :  4</a:t>
            </a:r>
          </a:p>
          <a:p>
            <a:pPr lvl="0">
              <a:spcBef>
                <a:spcPts val="0"/>
              </a:spcBef>
              <a:buNone/>
            </a:pPr>
            <a:r>
              <a:rPr lang="en" sz="1800" dirty="0"/>
              <a:t> 	  </a:t>
            </a:r>
          </a:p>
          <a:p>
            <a:pPr lvl="0">
              <a:spcBef>
                <a:spcPts val="0"/>
              </a:spcBef>
              <a:buNone/>
            </a:pPr>
            <a:endParaRPr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26075" y="262425"/>
            <a:ext cx="2919000" cy="765900"/>
          </a:xfrm>
          <a:prstGeom prst="rect">
            <a:avLst/>
          </a:prstGeom>
        </p:spPr>
        <p:txBody>
          <a:bodyPr wrap="square" lIns="91425" tIns="91425" rIns="91425" bIns="91425" anchor="b" anchorCtr="0">
            <a:noAutofit/>
          </a:bodyPr>
          <a:lstStyle/>
          <a:p>
            <a:pPr lvl="0" rtl="0">
              <a:lnSpc>
                <a:spcPct val="115000"/>
              </a:lnSpc>
              <a:spcBef>
                <a:spcPts val="0"/>
              </a:spcBef>
              <a:spcAft>
                <a:spcPts val="1600"/>
              </a:spcAft>
              <a:buNone/>
            </a:pPr>
            <a:r>
              <a:rPr lang="en" sz="2800"/>
              <a:t>Context Dataset</a:t>
            </a:r>
          </a:p>
        </p:txBody>
      </p:sp>
      <p:sp>
        <p:nvSpPr>
          <p:cNvPr id="128" name="Shape 128"/>
          <p:cNvSpPr txBox="1">
            <a:spLocks noGrp="1"/>
          </p:cNvSpPr>
          <p:nvPr>
            <p:ph type="body" idx="1"/>
          </p:nvPr>
        </p:nvSpPr>
        <p:spPr>
          <a:xfrm>
            <a:off x="281575" y="1028325"/>
            <a:ext cx="2808000" cy="3299400"/>
          </a:xfrm>
          <a:prstGeom prst="rect">
            <a:avLst/>
          </a:prstGeom>
        </p:spPr>
        <p:txBody>
          <a:bodyPr wrap="square" lIns="91425" tIns="91425" rIns="91425" bIns="91425" anchor="t" anchorCtr="0">
            <a:noAutofit/>
          </a:bodyPr>
          <a:lstStyle/>
          <a:p>
            <a:pPr lvl="0">
              <a:spcBef>
                <a:spcPts val="0"/>
              </a:spcBef>
              <a:buNone/>
            </a:pPr>
            <a:r>
              <a:rPr lang="en" sz="1600"/>
              <a:t>This dataset is a mapping of nouns to their context, stored as a bipartite graph.</a:t>
            </a:r>
          </a:p>
          <a:p>
            <a:pPr lvl="0" rtl="0">
              <a:spcBef>
                <a:spcPts val="0"/>
              </a:spcBef>
              <a:buNone/>
            </a:pPr>
            <a:r>
              <a:rPr lang="en" sz="1600"/>
              <a:t>The words associated with a noun form its context. For eg: Roar, mane, eats and runs are in the context of lion. This dataset has a maximum of 1000 contexts for each noun.</a:t>
            </a:r>
          </a:p>
        </p:txBody>
      </p:sp>
      <p:sp>
        <p:nvSpPr>
          <p:cNvPr id="129" name="Shape 129"/>
          <p:cNvSpPr txBox="1"/>
          <p:nvPr/>
        </p:nvSpPr>
        <p:spPr>
          <a:xfrm>
            <a:off x="3621725" y="863900"/>
            <a:ext cx="4983900" cy="3920700"/>
          </a:xfrm>
          <a:prstGeom prst="rect">
            <a:avLst/>
          </a:prstGeom>
          <a:noFill/>
          <a:ln>
            <a:noFill/>
          </a:ln>
        </p:spPr>
        <p:txBody>
          <a:bodyPr wrap="square" lIns="91425" tIns="91425" rIns="91425" bIns="91425" anchor="t" anchorCtr="0">
            <a:noAutofit/>
          </a:bodyPr>
          <a:lstStyle/>
          <a:p>
            <a:pPr lvl="0" rtl="0">
              <a:spcBef>
                <a:spcPts val="0"/>
              </a:spcBef>
              <a:buNone/>
            </a:pPr>
            <a:endParaRPr sz="1700"/>
          </a:p>
          <a:p>
            <a:pPr lvl="0">
              <a:lnSpc>
                <a:spcPct val="150000"/>
              </a:lnSpc>
              <a:spcBef>
                <a:spcPts val="0"/>
              </a:spcBef>
              <a:buNone/>
            </a:pPr>
            <a:r>
              <a:rPr lang="en" sz="1800">
                <a:solidFill>
                  <a:srgbClr val="434343"/>
                </a:solidFill>
                <a:latin typeface="Roboto"/>
                <a:ea typeface="Roboto"/>
                <a:cs typeface="Roboto"/>
                <a:sym typeface="Roboto"/>
              </a:rPr>
              <a:t>The dataset has 3 files:</a:t>
            </a:r>
          </a:p>
          <a:p>
            <a:pPr marL="457200" lvl="0" indent="-342900">
              <a:lnSpc>
                <a:spcPct val="150000"/>
              </a:lnSpc>
              <a:spcBef>
                <a:spcPts val="0"/>
              </a:spcBef>
              <a:spcAft>
                <a:spcPts val="0"/>
              </a:spcAft>
              <a:buClr>
                <a:srgbClr val="434343"/>
              </a:buClr>
              <a:buSzPct val="100000"/>
              <a:buFont typeface="Roboto"/>
              <a:buChar char="●"/>
            </a:pPr>
            <a:r>
              <a:rPr lang="en" sz="1800">
                <a:solidFill>
                  <a:srgbClr val="434343"/>
                </a:solidFill>
                <a:latin typeface="Roboto"/>
                <a:ea typeface="Roboto"/>
                <a:cs typeface="Roboto"/>
                <a:sym typeface="Roboto"/>
              </a:rPr>
              <a:t>Word Nodes</a:t>
            </a:r>
          </a:p>
          <a:p>
            <a:pPr marL="457200" lvl="0" indent="-342900">
              <a:lnSpc>
                <a:spcPct val="150000"/>
              </a:lnSpc>
              <a:spcBef>
                <a:spcPts val="0"/>
              </a:spcBef>
              <a:spcAft>
                <a:spcPts val="0"/>
              </a:spcAft>
              <a:buClr>
                <a:srgbClr val="434343"/>
              </a:buClr>
              <a:buSzPct val="100000"/>
              <a:buFont typeface="Roboto"/>
              <a:buChar char="●"/>
            </a:pPr>
            <a:r>
              <a:rPr lang="en" sz="1800">
                <a:solidFill>
                  <a:srgbClr val="434343"/>
                </a:solidFill>
                <a:latin typeface="Roboto"/>
                <a:ea typeface="Roboto"/>
                <a:cs typeface="Roboto"/>
                <a:sym typeface="Roboto"/>
              </a:rPr>
              <a:t>Context Nodes</a:t>
            </a:r>
          </a:p>
          <a:p>
            <a:pPr marL="457200" lvl="0" indent="-342900">
              <a:lnSpc>
                <a:spcPct val="150000"/>
              </a:lnSpc>
              <a:spcBef>
                <a:spcPts val="0"/>
              </a:spcBef>
              <a:buClr>
                <a:srgbClr val="434343"/>
              </a:buClr>
              <a:buSzPct val="100000"/>
              <a:buFont typeface="Roboto"/>
              <a:buChar char="●"/>
            </a:pPr>
            <a:r>
              <a:rPr lang="en" sz="1800">
                <a:solidFill>
                  <a:srgbClr val="434343"/>
                </a:solidFill>
                <a:latin typeface="Roboto"/>
                <a:ea typeface="Roboto"/>
                <a:cs typeface="Roboto"/>
                <a:sym typeface="Roboto"/>
              </a:rPr>
              <a:t>Word to context edges</a:t>
            </a:r>
          </a:p>
          <a:p>
            <a:pPr lvl="0" rtl="0">
              <a:lnSpc>
                <a:spcPct val="150000"/>
              </a:lnSpc>
              <a:spcBef>
                <a:spcPts val="0"/>
              </a:spcBef>
              <a:buNone/>
            </a:pPr>
            <a:endParaRPr sz="1800">
              <a:solidFill>
                <a:srgbClr val="434343"/>
              </a:solidFill>
              <a:latin typeface="Roboto"/>
              <a:ea typeface="Roboto"/>
              <a:cs typeface="Roboto"/>
              <a:sym typeface="Roboto"/>
            </a:endParaRPr>
          </a:p>
          <a:p>
            <a:pPr lvl="0" rtl="0">
              <a:lnSpc>
                <a:spcPct val="150000"/>
              </a:lnSpc>
              <a:spcBef>
                <a:spcPts val="0"/>
              </a:spcBef>
              <a:buNone/>
            </a:pPr>
            <a:r>
              <a:rPr lang="en" sz="1800">
                <a:solidFill>
                  <a:srgbClr val="434343"/>
                </a:solidFill>
                <a:latin typeface="Roboto"/>
                <a:ea typeface="Roboto"/>
                <a:cs typeface="Roboto"/>
                <a:sym typeface="Roboto"/>
              </a:rPr>
              <a:t>We used this dataset to extract the adjectives which in turn, can be used to associate with the corresponding nouns.</a:t>
            </a:r>
          </a:p>
          <a:p>
            <a:pPr lvl="0" rtl="0">
              <a:spcBef>
                <a:spcPts val="0"/>
              </a:spcBef>
              <a:buNone/>
            </a:pP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46950" y="98150"/>
            <a:ext cx="3065100" cy="765900"/>
          </a:xfrm>
          <a:prstGeom prst="rect">
            <a:avLst/>
          </a:prstGeom>
        </p:spPr>
        <p:txBody>
          <a:bodyPr wrap="square" lIns="91425" tIns="91425" rIns="91425" bIns="91425" anchor="b" anchorCtr="0">
            <a:noAutofit/>
          </a:bodyPr>
          <a:lstStyle/>
          <a:p>
            <a:pPr lvl="0" rtl="0">
              <a:spcBef>
                <a:spcPts val="0"/>
              </a:spcBef>
              <a:buNone/>
            </a:pPr>
            <a:r>
              <a:rPr lang="en" sz="3000"/>
              <a:t>Context Dataset</a:t>
            </a:r>
          </a:p>
        </p:txBody>
      </p:sp>
      <p:sp>
        <p:nvSpPr>
          <p:cNvPr id="135" name="Shape 135"/>
          <p:cNvSpPr txBox="1">
            <a:spLocks noGrp="1"/>
          </p:cNvSpPr>
          <p:nvPr>
            <p:ph type="body" idx="1"/>
          </p:nvPr>
        </p:nvSpPr>
        <p:spPr>
          <a:xfrm>
            <a:off x="226075" y="1469575"/>
            <a:ext cx="2808000" cy="3376800"/>
          </a:xfrm>
          <a:prstGeom prst="rect">
            <a:avLst/>
          </a:prstGeom>
        </p:spPr>
        <p:txBody>
          <a:bodyPr wrap="square" lIns="91425" tIns="91425" rIns="91425" bIns="91425" anchor="t" anchorCtr="0">
            <a:noAutofit/>
          </a:bodyPr>
          <a:lstStyle/>
          <a:p>
            <a:pPr lvl="0" rtl="0">
              <a:spcBef>
                <a:spcPts val="0"/>
              </a:spcBef>
              <a:buNone/>
            </a:pPr>
            <a:r>
              <a:rPr lang="en" sz="1600"/>
              <a:t>This dataset is a mapping of nouns to their context, stored as a bipartite graph.</a:t>
            </a:r>
          </a:p>
          <a:p>
            <a:pPr lvl="0" rtl="0">
              <a:spcBef>
                <a:spcPts val="0"/>
              </a:spcBef>
              <a:buNone/>
            </a:pPr>
            <a:r>
              <a:rPr lang="en" sz="1600"/>
              <a:t>The words associated with a noun form its context. For eg: Roar, mane, eats and runs are in the context of lion. This dataset has a maximum of 1000 contexts for each noun.</a:t>
            </a:r>
          </a:p>
        </p:txBody>
      </p:sp>
      <p:sp>
        <p:nvSpPr>
          <p:cNvPr id="136" name="Shape 136"/>
          <p:cNvSpPr txBox="1"/>
          <p:nvPr/>
        </p:nvSpPr>
        <p:spPr>
          <a:xfrm>
            <a:off x="3658825" y="185475"/>
            <a:ext cx="4983900" cy="4661100"/>
          </a:xfrm>
          <a:prstGeom prst="rect">
            <a:avLst/>
          </a:prstGeom>
          <a:noFill/>
          <a:ln>
            <a:noFill/>
          </a:ln>
        </p:spPr>
        <p:txBody>
          <a:bodyPr wrap="square" lIns="91425" tIns="91425" rIns="91425" bIns="91425" anchor="t" anchorCtr="0">
            <a:noAutofit/>
          </a:bodyPr>
          <a:lstStyle/>
          <a:p>
            <a:pPr lvl="0">
              <a:lnSpc>
                <a:spcPct val="150000"/>
              </a:lnSpc>
              <a:spcBef>
                <a:spcPts val="0"/>
              </a:spcBef>
              <a:buNone/>
            </a:pPr>
            <a:r>
              <a:rPr lang="en" sz="1800" u="sng" dirty="0">
                <a:solidFill>
                  <a:srgbClr val="434343"/>
                </a:solidFill>
                <a:latin typeface="Roboto"/>
                <a:ea typeface="Roboto"/>
                <a:cs typeface="Roboto"/>
                <a:sym typeface="Roboto"/>
              </a:rPr>
              <a:t>Each line in word node contains:</a:t>
            </a:r>
          </a:p>
          <a:p>
            <a:pPr marL="457200" lvl="0" indent="-342900">
              <a:lnSpc>
                <a:spcPct val="115000"/>
              </a:lnSpc>
              <a:spcBef>
                <a:spcPts val="0"/>
              </a:spcBef>
              <a:spcAft>
                <a:spcPts val="0"/>
              </a:spcAft>
              <a:buClr>
                <a:srgbClr val="434343"/>
              </a:buClr>
              <a:buSzPct val="100000"/>
              <a:buFont typeface="Roboto"/>
              <a:buChar char="●"/>
            </a:pPr>
            <a:r>
              <a:rPr lang="en" sz="1800" dirty="0">
                <a:solidFill>
                  <a:srgbClr val="434343"/>
                </a:solidFill>
                <a:latin typeface="Roboto"/>
                <a:ea typeface="Roboto"/>
                <a:cs typeface="Roboto"/>
                <a:sym typeface="Roboto"/>
              </a:rPr>
              <a:t>Word Name</a:t>
            </a:r>
          </a:p>
          <a:p>
            <a:pPr marL="457200" lvl="0" indent="-342900">
              <a:lnSpc>
                <a:spcPct val="115000"/>
              </a:lnSpc>
              <a:spcBef>
                <a:spcPts val="0"/>
              </a:spcBef>
              <a:spcAft>
                <a:spcPts val="0"/>
              </a:spcAft>
              <a:buClr>
                <a:srgbClr val="434343"/>
              </a:buClr>
              <a:buSzPct val="100000"/>
              <a:buFont typeface="Roboto"/>
              <a:buChar char="●"/>
            </a:pPr>
            <a:r>
              <a:rPr lang="en" sz="1800" dirty="0">
                <a:solidFill>
                  <a:srgbClr val="434343"/>
                </a:solidFill>
                <a:latin typeface="Roboto"/>
                <a:ea typeface="Roboto"/>
                <a:cs typeface="Roboto"/>
                <a:sym typeface="Roboto"/>
              </a:rPr>
              <a:t>Word ID</a:t>
            </a:r>
          </a:p>
          <a:p>
            <a:pPr lvl="0">
              <a:lnSpc>
                <a:spcPct val="200000"/>
              </a:lnSpc>
              <a:spcBef>
                <a:spcPts val="0"/>
              </a:spcBef>
              <a:buNone/>
            </a:pPr>
            <a:r>
              <a:rPr lang="en" sz="1800" u="sng" dirty="0">
                <a:solidFill>
                  <a:srgbClr val="434343"/>
                </a:solidFill>
                <a:latin typeface="Roboto"/>
                <a:ea typeface="Roboto"/>
                <a:cs typeface="Roboto"/>
                <a:sym typeface="Roboto"/>
              </a:rPr>
              <a:t>Each line in context node contains:</a:t>
            </a:r>
          </a:p>
          <a:p>
            <a:pPr marL="457200" lvl="0" indent="-342900">
              <a:lnSpc>
                <a:spcPct val="115000"/>
              </a:lnSpc>
              <a:spcBef>
                <a:spcPts val="0"/>
              </a:spcBef>
              <a:spcAft>
                <a:spcPts val="0"/>
              </a:spcAft>
              <a:buClr>
                <a:srgbClr val="434343"/>
              </a:buClr>
              <a:buSzPct val="100000"/>
              <a:buFont typeface="Roboto"/>
              <a:buChar char="●"/>
            </a:pPr>
            <a:r>
              <a:rPr lang="en" sz="1800" dirty="0">
                <a:solidFill>
                  <a:srgbClr val="434343"/>
                </a:solidFill>
                <a:latin typeface="Roboto"/>
                <a:ea typeface="Roboto"/>
                <a:cs typeface="Roboto"/>
                <a:sym typeface="Roboto"/>
              </a:rPr>
              <a:t>Context Name</a:t>
            </a:r>
          </a:p>
          <a:p>
            <a:pPr marL="457200" lvl="0" indent="-342900">
              <a:lnSpc>
                <a:spcPct val="115000"/>
              </a:lnSpc>
              <a:spcBef>
                <a:spcPts val="0"/>
              </a:spcBef>
              <a:spcAft>
                <a:spcPts val="0"/>
              </a:spcAft>
              <a:buClr>
                <a:srgbClr val="434343"/>
              </a:buClr>
              <a:buSzPct val="100000"/>
              <a:buFont typeface="Roboto"/>
              <a:buChar char="●"/>
            </a:pPr>
            <a:r>
              <a:rPr lang="en" sz="1800" dirty="0">
                <a:solidFill>
                  <a:srgbClr val="434343"/>
                </a:solidFill>
                <a:latin typeface="Roboto"/>
                <a:ea typeface="Roboto"/>
                <a:cs typeface="Roboto"/>
                <a:sym typeface="Roboto"/>
              </a:rPr>
              <a:t>Context ID</a:t>
            </a:r>
          </a:p>
          <a:p>
            <a:pPr marL="457200" lvl="0" indent="-342900">
              <a:lnSpc>
                <a:spcPct val="115000"/>
              </a:lnSpc>
              <a:spcBef>
                <a:spcPts val="0"/>
              </a:spcBef>
              <a:spcAft>
                <a:spcPts val="0"/>
              </a:spcAft>
              <a:buClr>
                <a:srgbClr val="434343"/>
              </a:buClr>
              <a:buSzPct val="100000"/>
              <a:buFont typeface="Roboto"/>
              <a:buChar char="●"/>
            </a:pPr>
            <a:r>
              <a:rPr lang="en" sz="1800" dirty="0">
                <a:solidFill>
                  <a:srgbClr val="434343"/>
                </a:solidFill>
                <a:latin typeface="Roboto"/>
                <a:ea typeface="Roboto"/>
                <a:cs typeface="Roboto"/>
                <a:sym typeface="Roboto"/>
              </a:rPr>
              <a:t>Relation of context with the word</a:t>
            </a:r>
          </a:p>
          <a:p>
            <a:pPr lvl="0">
              <a:lnSpc>
                <a:spcPct val="200000"/>
              </a:lnSpc>
              <a:spcBef>
                <a:spcPts val="0"/>
              </a:spcBef>
              <a:buNone/>
            </a:pPr>
            <a:r>
              <a:rPr lang="en" sz="1800" u="sng" dirty="0">
                <a:solidFill>
                  <a:srgbClr val="434343"/>
                </a:solidFill>
                <a:latin typeface="Roboto"/>
                <a:ea typeface="Roboto"/>
                <a:cs typeface="Roboto"/>
                <a:sym typeface="Roboto"/>
              </a:rPr>
              <a:t>Each line in the word to context edges contain:</a:t>
            </a:r>
          </a:p>
          <a:p>
            <a:pPr marL="457200" lvl="0" indent="-342900">
              <a:lnSpc>
                <a:spcPct val="115000"/>
              </a:lnSpc>
              <a:spcBef>
                <a:spcPts val="0"/>
              </a:spcBef>
              <a:spcAft>
                <a:spcPts val="0"/>
              </a:spcAft>
              <a:buClr>
                <a:srgbClr val="434343"/>
              </a:buClr>
              <a:buSzPct val="100000"/>
              <a:buFont typeface="Roboto"/>
              <a:buChar char="●"/>
            </a:pPr>
            <a:r>
              <a:rPr lang="en" sz="1800" dirty="0">
                <a:solidFill>
                  <a:srgbClr val="434343"/>
                </a:solidFill>
                <a:latin typeface="Roboto"/>
                <a:ea typeface="Roboto"/>
                <a:cs typeface="Roboto"/>
                <a:sym typeface="Roboto"/>
              </a:rPr>
              <a:t>Word ID</a:t>
            </a:r>
          </a:p>
          <a:p>
            <a:pPr marL="457200" lvl="0" indent="-342900" rtl="0">
              <a:lnSpc>
                <a:spcPct val="115000"/>
              </a:lnSpc>
              <a:spcBef>
                <a:spcPts val="0"/>
              </a:spcBef>
              <a:buClr>
                <a:srgbClr val="434343"/>
              </a:buClr>
              <a:buSzPct val="100000"/>
              <a:buFont typeface="Roboto"/>
              <a:buChar char="●"/>
            </a:pPr>
            <a:r>
              <a:rPr lang="en" sz="1800" dirty="0">
                <a:solidFill>
                  <a:srgbClr val="434343"/>
                </a:solidFill>
                <a:latin typeface="Roboto"/>
                <a:ea typeface="Roboto"/>
                <a:cs typeface="Roboto"/>
                <a:sym typeface="Roboto"/>
              </a:rPr>
              <a:t>List of the IDs of all connected context words and their weights</a:t>
            </a:r>
          </a:p>
          <a:p>
            <a:pPr lvl="0" rtl="0">
              <a:spcBef>
                <a:spcPts val="0"/>
              </a:spcBef>
              <a:buNone/>
            </a:pPr>
            <a:r>
              <a:rPr lang="en" sz="1700" dirty="0"/>
              <a:t> 	  </a:t>
            </a:r>
          </a:p>
          <a:p>
            <a:pPr lvl="0" rtl="0">
              <a:spcBef>
                <a:spcPts val="0"/>
              </a:spcBef>
              <a:buNone/>
            </a:pPr>
            <a:endParaRPr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lvl="0" rtl="0">
              <a:spcBef>
                <a:spcPts val="0"/>
              </a:spcBef>
              <a:buNone/>
            </a:pPr>
            <a:r>
              <a:rPr lang="en" sz="5000"/>
              <a:t>Approach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a:spcBef>
                <a:spcPts val="0"/>
              </a:spcBef>
              <a:buNone/>
            </a:pPr>
            <a:r>
              <a:rPr lang="en" sz="3600"/>
              <a:t>Initial approach (using CFG)</a:t>
            </a:r>
          </a:p>
        </p:txBody>
      </p:sp>
      <p:sp>
        <p:nvSpPr>
          <p:cNvPr id="147" name="Shape 147"/>
          <p:cNvSpPr txBox="1">
            <a:spLocks noGrp="1"/>
          </p:cNvSpPr>
          <p:nvPr>
            <p:ph type="body" idx="1"/>
          </p:nvPr>
        </p:nvSpPr>
        <p:spPr>
          <a:xfrm>
            <a:off x="471900" y="1919075"/>
            <a:ext cx="8282100" cy="2964900"/>
          </a:xfrm>
          <a:prstGeom prst="rect">
            <a:avLst/>
          </a:prstGeom>
        </p:spPr>
        <p:txBody>
          <a:bodyPr wrap="square" lIns="91425" tIns="91425" rIns="91425" bIns="91425" anchor="t" anchorCtr="0">
            <a:noAutofit/>
          </a:bodyPr>
          <a:lstStyle/>
          <a:p>
            <a:pPr marL="457200" lvl="0" indent="-342900">
              <a:spcBef>
                <a:spcPts val="0"/>
              </a:spcBef>
              <a:spcAft>
                <a:spcPts val="1000"/>
              </a:spcAft>
              <a:buSzPct val="100000"/>
              <a:buChar char="●"/>
            </a:pPr>
            <a:r>
              <a:rPr lang="en" sz="1800" dirty="0"/>
              <a:t>A Context-Free Grammar is a set of rules that define the syntax of a language i.e. what is and is not a valid sequence of ''tokens''.</a:t>
            </a:r>
          </a:p>
          <a:p>
            <a:pPr marL="457200" lvl="0" indent="-342900">
              <a:spcBef>
                <a:spcPts val="0"/>
              </a:spcBef>
              <a:spcAft>
                <a:spcPts val="1000"/>
              </a:spcAft>
              <a:buSzPct val="100000"/>
              <a:buChar char="●"/>
            </a:pPr>
            <a:r>
              <a:rPr lang="en" sz="1800" dirty="0"/>
              <a:t>We  first  deduced  a  CFG  (Context-Free  Grammar)  and  generated  the  sentences with the words present in the vocabulary, using this.</a:t>
            </a:r>
          </a:p>
          <a:p>
            <a:pPr marL="457200" lvl="0" indent="-342900">
              <a:spcBef>
                <a:spcPts val="0"/>
              </a:spcBef>
              <a:spcAft>
                <a:spcPts val="1000"/>
              </a:spcAft>
              <a:buSzPct val="100000"/>
              <a:buChar char="●"/>
            </a:pPr>
            <a:r>
              <a:rPr lang="en" sz="1800" dirty="0"/>
              <a:t> But this approach was not giving satisfactory results - the sentences generated were grammatically correct but not meaningful.  </a:t>
            </a:r>
          </a:p>
          <a:p>
            <a:pPr marL="457200" lvl="0" indent="-342900">
              <a:spcBef>
                <a:spcPts val="0"/>
              </a:spcBef>
              <a:spcAft>
                <a:spcPts val="1000"/>
              </a:spcAft>
              <a:buSzPct val="100000"/>
              <a:buChar char="●"/>
            </a:pPr>
            <a:r>
              <a:rPr lang="en" sz="1800" dirty="0"/>
              <a:t>This was expected as the CFG doesn't take care of the context of the sentence. </a:t>
            </a:r>
          </a:p>
        </p:txBody>
      </p:sp>
      <p:sp>
        <p:nvSpPr>
          <p:cNvPr id="148" name="Shape 148"/>
          <p:cNvSpPr txBox="1">
            <a:spLocks noGrp="1"/>
          </p:cNvSpPr>
          <p:nvPr>
            <p:ph type="body" idx="2"/>
          </p:nvPr>
        </p:nvSpPr>
        <p:spPr>
          <a:xfrm rot="10800000" flipH="1">
            <a:off x="10373550" y="3412650"/>
            <a:ext cx="1090200" cy="864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rtl="0">
              <a:spcBef>
                <a:spcPts val="0"/>
              </a:spcBef>
              <a:buNone/>
            </a:pPr>
            <a:r>
              <a:rPr lang="en" sz="3600"/>
              <a:t>Modified approach</a:t>
            </a:r>
          </a:p>
        </p:txBody>
      </p:sp>
      <p:sp>
        <p:nvSpPr>
          <p:cNvPr id="154" name="Shape 154"/>
          <p:cNvSpPr txBox="1">
            <a:spLocks noGrp="1"/>
          </p:cNvSpPr>
          <p:nvPr>
            <p:ph type="body" idx="1"/>
          </p:nvPr>
        </p:nvSpPr>
        <p:spPr>
          <a:xfrm>
            <a:off x="471900" y="1919075"/>
            <a:ext cx="8405700" cy="2710200"/>
          </a:xfrm>
          <a:prstGeom prst="rect">
            <a:avLst/>
          </a:prstGeom>
        </p:spPr>
        <p:txBody>
          <a:bodyPr wrap="square" lIns="91425" tIns="91425" rIns="91425" bIns="91425" anchor="t" anchorCtr="0">
            <a:noAutofit/>
          </a:bodyPr>
          <a:lstStyle/>
          <a:p>
            <a:pPr marL="457200" lvl="0" indent="-342900" rtl="0">
              <a:spcBef>
                <a:spcPts val="0"/>
              </a:spcBef>
              <a:spcAft>
                <a:spcPts val="1000"/>
              </a:spcAft>
              <a:buSzPct val="100000"/>
              <a:buChar char="●"/>
            </a:pPr>
            <a:r>
              <a:rPr lang="en" sz="1800" b="1"/>
              <a:t> </a:t>
            </a:r>
            <a:r>
              <a:rPr lang="en" sz="2000"/>
              <a:t>Using SVO triples and associated adjectives to generate the sentences using the grammar rules.  </a:t>
            </a:r>
          </a:p>
          <a:p>
            <a:pPr marL="457200" lvl="0" indent="-355600">
              <a:spcBef>
                <a:spcPts val="0"/>
              </a:spcBef>
              <a:spcAft>
                <a:spcPts val="1000"/>
              </a:spcAft>
              <a:buSzPct val="100000"/>
              <a:buChar char="●"/>
            </a:pPr>
            <a:r>
              <a:rPr lang="en" sz="2000"/>
              <a:t>Subject, verb and object are sufficient  to  generate  simple  sentences.</a:t>
            </a:r>
          </a:p>
          <a:p>
            <a:pPr marL="457200" lvl="0" indent="-355600" rtl="0">
              <a:spcBef>
                <a:spcPts val="0"/>
              </a:spcBef>
              <a:spcAft>
                <a:spcPts val="1000"/>
              </a:spcAft>
              <a:buSzPct val="100000"/>
              <a:buChar char="●"/>
            </a:pPr>
            <a:r>
              <a:rPr lang="en" sz="2000"/>
              <a:t>We also extracted adjectives for every noun in the vocabulary from Context dataset.</a:t>
            </a:r>
          </a:p>
          <a:p>
            <a:pPr lvl="0" rtl="0">
              <a:spcBef>
                <a:spcPts val="0"/>
              </a:spcBef>
              <a:buNone/>
            </a:pPr>
            <a:endParaRPr sz="2000"/>
          </a:p>
        </p:txBody>
      </p:sp>
      <p:sp>
        <p:nvSpPr>
          <p:cNvPr id="155" name="Shape 155"/>
          <p:cNvSpPr txBox="1">
            <a:spLocks noGrp="1"/>
          </p:cNvSpPr>
          <p:nvPr>
            <p:ph type="body" idx="2"/>
          </p:nvPr>
        </p:nvSpPr>
        <p:spPr>
          <a:xfrm flipH="1">
            <a:off x="10719875" y="4562370"/>
            <a:ext cx="24600" cy="669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rtl="0">
              <a:spcBef>
                <a:spcPts val="0"/>
              </a:spcBef>
              <a:buNone/>
            </a:pPr>
            <a:r>
              <a:rPr lang="en" sz="3600"/>
              <a:t>Filtering of SVO dataset</a:t>
            </a:r>
          </a:p>
        </p:txBody>
      </p:sp>
      <p:sp>
        <p:nvSpPr>
          <p:cNvPr id="161" name="Shape 161"/>
          <p:cNvSpPr txBox="1">
            <a:spLocks noGrp="1"/>
          </p:cNvSpPr>
          <p:nvPr>
            <p:ph type="body" idx="1"/>
          </p:nvPr>
        </p:nvSpPr>
        <p:spPr>
          <a:xfrm>
            <a:off x="471900" y="2067425"/>
            <a:ext cx="8405700" cy="2710200"/>
          </a:xfrm>
          <a:prstGeom prst="rect">
            <a:avLst/>
          </a:prstGeom>
        </p:spPr>
        <p:txBody>
          <a:bodyPr wrap="square" lIns="91425" tIns="91425" rIns="91425" bIns="91425" anchor="t" anchorCtr="0">
            <a:noAutofit/>
          </a:bodyPr>
          <a:lstStyle/>
          <a:p>
            <a:pPr marL="457200" lvl="0" indent="-342900" rtl="0">
              <a:lnSpc>
                <a:spcPct val="150000"/>
              </a:lnSpc>
              <a:spcBef>
                <a:spcPts val="0"/>
              </a:spcBef>
              <a:spcAft>
                <a:spcPts val="1000"/>
              </a:spcAft>
              <a:buSzPct val="90000"/>
              <a:buChar char="●"/>
            </a:pPr>
            <a:r>
              <a:rPr lang="en" sz="2000"/>
              <a:t>The SVO dataset has junk data and required filtering.</a:t>
            </a:r>
          </a:p>
          <a:p>
            <a:pPr marL="457200" lvl="0" indent="-355600" rtl="0">
              <a:lnSpc>
                <a:spcPct val="150000"/>
              </a:lnSpc>
              <a:spcBef>
                <a:spcPts val="0"/>
              </a:spcBef>
              <a:spcAft>
                <a:spcPts val="1000"/>
              </a:spcAft>
              <a:buSzPct val="100000"/>
              <a:buChar char="●"/>
            </a:pPr>
            <a:r>
              <a:rPr lang="en" sz="2000"/>
              <a:t>For first level filtering, we used a threshold of 5 for frequency.</a:t>
            </a:r>
          </a:p>
          <a:p>
            <a:pPr marL="457200" lvl="0" indent="-355600" rtl="0">
              <a:lnSpc>
                <a:spcPct val="150000"/>
              </a:lnSpc>
              <a:spcBef>
                <a:spcPts val="0"/>
              </a:spcBef>
              <a:spcAft>
                <a:spcPts val="1000"/>
              </a:spcAft>
              <a:buSzPct val="100000"/>
              <a:buChar char="●"/>
            </a:pPr>
            <a:r>
              <a:rPr lang="en" sz="2000"/>
              <a:t>The size of data after this step was 1.1 GB.</a:t>
            </a:r>
          </a:p>
          <a:p>
            <a:pPr marL="457200" lvl="0" indent="-355600" rtl="0">
              <a:lnSpc>
                <a:spcPct val="150000"/>
              </a:lnSpc>
              <a:spcBef>
                <a:spcPts val="0"/>
              </a:spcBef>
              <a:spcAft>
                <a:spcPts val="1000"/>
              </a:spcAft>
              <a:buSzPct val="100000"/>
              <a:buChar char="●"/>
            </a:pPr>
            <a:r>
              <a:rPr lang="en" sz="2000"/>
              <a:t>Finally, we filtered out all the triples which had words not in our vocabulary.</a:t>
            </a:r>
          </a:p>
          <a:p>
            <a:pPr lvl="0" rtl="0">
              <a:spcBef>
                <a:spcPts val="0"/>
              </a:spcBef>
              <a:buNone/>
            </a:pPr>
            <a:endParaRPr sz="2000"/>
          </a:p>
        </p:txBody>
      </p:sp>
      <p:sp>
        <p:nvSpPr>
          <p:cNvPr id="162" name="Shape 162"/>
          <p:cNvSpPr txBox="1">
            <a:spLocks noGrp="1"/>
          </p:cNvSpPr>
          <p:nvPr>
            <p:ph type="body" idx="2"/>
          </p:nvPr>
        </p:nvSpPr>
        <p:spPr>
          <a:xfrm flipH="1">
            <a:off x="10719875" y="4562370"/>
            <a:ext cx="24600" cy="669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a:spcBef>
                <a:spcPts val="0"/>
              </a:spcBef>
              <a:buNone/>
            </a:pPr>
            <a:r>
              <a:rPr lang="en"/>
              <a:t>Generating simple sentences</a:t>
            </a:r>
          </a:p>
        </p:txBody>
      </p:sp>
      <p:sp>
        <p:nvSpPr>
          <p:cNvPr id="168" name="Shape 168"/>
          <p:cNvSpPr txBox="1">
            <a:spLocks noGrp="1"/>
          </p:cNvSpPr>
          <p:nvPr>
            <p:ph type="body" idx="1"/>
          </p:nvPr>
        </p:nvSpPr>
        <p:spPr>
          <a:xfrm>
            <a:off x="471900" y="1919075"/>
            <a:ext cx="8380800" cy="2964900"/>
          </a:xfrm>
          <a:prstGeom prst="rect">
            <a:avLst/>
          </a:prstGeom>
        </p:spPr>
        <p:txBody>
          <a:bodyPr wrap="square" lIns="91425" tIns="91425" rIns="91425" bIns="91425" anchor="t" anchorCtr="0">
            <a:noAutofit/>
          </a:bodyPr>
          <a:lstStyle/>
          <a:p>
            <a:pPr marL="457200" lvl="0" indent="-342900" rtl="0">
              <a:lnSpc>
                <a:spcPct val="150000"/>
              </a:lnSpc>
              <a:spcBef>
                <a:spcPts val="0"/>
              </a:spcBef>
              <a:spcAft>
                <a:spcPts val="0"/>
              </a:spcAft>
              <a:buSzPct val="100000"/>
              <a:buChar char="●"/>
            </a:pPr>
            <a:r>
              <a:rPr lang="en" sz="1800" b="1"/>
              <a:t>Input:</a:t>
            </a:r>
          </a:p>
          <a:p>
            <a:pPr marL="914400" lvl="1" indent="-342900" rtl="0">
              <a:lnSpc>
                <a:spcPct val="150000"/>
              </a:lnSpc>
              <a:spcBef>
                <a:spcPts val="0"/>
              </a:spcBef>
              <a:spcAft>
                <a:spcPts val="0"/>
              </a:spcAft>
              <a:buSzPct val="100000"/>
              <a:buChar char="○"/>
            </a:pPr>
            <a:r>
              <a:rPr lang="en" sz="1800"/>
              <a:t>Subject = Mary</a:t>
            </a:r>
          </a:p>
          <a:p>
            <a:pPr marL="914400" lvl="1" indent="-342900" rtl="0">
              <a:lnSpc>
                <a:spcPct val="150000"/>
              </a:lnSpc>
              <a:spcBef>
                <a:spcPts val="0"/>
              </a:spcBef>
              <a:spcAft>
                <a:spcPts val="0"/>
              </a:spcAft>
              <a:buSzPct val="100000"/>
              <a:buChar char="○"/>
            </a:pPr>
            <a:r>
              <a:rPr lang="en" sz="1800"/>
              <a:t>Object = the monkey </a:t>
            </a:r>
          </a:p>
          <a:p>
            <a:pPr marL="914400" lvl="1" indent="-342900" rtl="0">
              <a:lnSpc>
                <a:spcPct val="150000"/>
              </a:lnSpc>
              <a:spcBef>
                <a:spcPts val="0"/>
              </a:spcBef>
              <a:spcAft>
                <a:spcPts val="0"/>
              </a:spcAft>
              <a:buSzPct val="100000"/>
              <a:buChar char="○"/>
            </a:pPr>
            <a:r>
              <a:rPr lang="en" sz="1800"/>
              <a:t>Verb = chase </a:t>
            </a:r>
          </a:p>
          <a:p>
            <a:pPr marL="457200" lvl="0" indent="-342900" rtl="0">
              <a:lnSpc>
                <a:spcPct val="150000"/>
              </a:lnSpc>
              <a:spcBef>
                <a:spcPts val="0"/>
              </a:spcBef>
              <a:buSzPct val="100000"/>
              <a:buChar char="●"/>
            </a:pPr>
            <a:r>
              <a:rPr lang="en" sz="1800" b="1"/>
              <a:t>Output:  </a:t>
            </a:r>
          </a:p>
          <a:p>
            <a:pPr marL="0" lvl="0" indent="457200">
              <a:lnSpc>
                <a:spcPct val="150000"/>
              </a:lnSpc>
              <a:spcBef>
                <a:spcPts val="0"/>
              </a:spcBef>
              <a:buNone/>
            </a:pPr>
            <a:r>
              <a:rPr lang="en" sz="1800"/>
              <a:t>Mary chases the monkey.</a:t>
            </a:r>
          </a:p>
        </p:txBody>
      </p:sp>
      <p:sp>
        <p:nvSpPr>
          <p:cNvPr id="169" name="Shape 169"/>
          <p:cNvSpPr txBox="1">
            <a:spLocks noGrp="1"/>
          </p:cNvSpPr>
          <p:nvPr>
            <p:ph type="body" idx="2"/>
          </p:nvPr>
        </p:nvSpPr>
        <p:spPr>
          <a:xfrm>
            <a:off x="11276150" y="3391750"/>
            <a:ext cx="484200" cy="7677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rtl="0">
              <a:spcBef>
                <a:spcPts val="0"/>
              </a:spcBef>
              <a:buNone/>
            </a:pPr>
            <a:r>
              <a:rPr lang="en"/>
              <a:t>Changing the tense</a:t>
            </a:r>
          </a:p>
        </p:txBody>
      </p:sp>
      <p:sp>
        <p:nvSpPr>
          <p:cNvPr id="175" name="Shape 175"/>
          <p:cNvSpPr txBox="1">
            <a:spLocks noGrp="1"/>
          </p:cNvSpPr>
          <p:nvPr>
            <p:ph type="body" idx="1"/>
          </p:nvPr>
        </p:nvSpPr>
        <p:spPr>
          <a:xfrm>
            <a:off x="471900" y="1919075"/>
            <a:ext cx="8380800" cy="2964900"/>
          </a:xfrm>
          <a:prstGeom prst="rect">
            <a:avLst/>
          </a:prstGeom>
        </p:spPr>
        <p:txBody>
          <a:bodyPr wrap="square" lIns="91425" tIns="91425" rIns="91425" bIns="91425" anchor="t" anchorCtr="0">
            <a:noAutofit/>
          </a:bodyPr>
          <a:lstStyle/>
          <a:p>
            <a:pPr marL="457200" lvl="0" indent="-342900" rtl="0">
              <a:lnSpc>
                <a:spcPct val="150000"/>
              </a:lnSpc>
              <a:spcBef>
                <a:spcPts val="0"/>
              </a:spcBef>
              <a:spcAft>
                <a:spcPts val="1000"/>
              </a:spcAft>
              <a:buSzPct val="90000"/>
              <a:buChar char="●"/>
            </a:pPr>
            <a:r>
              <a:rPr lang="en" sz="2000" b="1" dirty="0"/>
              <a:t>Input  : </a:t>
            </a:r>
            <a:r>
              <a:rPr lang="en" sz="1800" dirty="0"/>
              <a:t>Subject = Mary;  Object = the monkey;  Verb = Chase;  Tense = past</a:t>
            </a:r>
            <a:r>
              <a:rPr lang="en" sz="1800" b="1" dirty="0"/>
              <a:t> </a:t>
            </a:r>
            <a:r>
              <a:rPr lang="en" sz="2000" b="1" dirty="0"/>
              <a:t>Output:</a:t>
            </a:r>
            <a:r>
              <a:rPr lang="en" sz="1800" b="1" dirty="0"/>
              <a:t>  </a:t>
            </a:r>
            <a:r>
              <a:rPr lang="en" sz="1800" dirty="0"/>
              <a:t>Mary chased the monkey.</a:t>
            </a:r>
          </a:p>
          <a:p>
            <a:pPr marL="457200" lvl="0" indent="-342900" rtl="0">
              <a:lnSpc>
                <a:spcPct val="150000"/>
              </a:lnSpc>
              <a:spcBef>
                <a:spcPts val="0"/>
              </a:spcBef>
              <a:spcAft>
                <a:spcPts val="1000"/>
              </a:spcAft>
              <a:buSzPct val="90000"/>
              <a:buChar char="●"/>
            </a:pPr>
            <a:r>
              <a:rPr lang="en" sz="2000" b="1" dirty="0"/>
              <a:t>Input  :</a:t>
            </a:r>
            <a:r>
              <a:rPr lang="en" sz="1800" b="1" dirty="0"/>
              <a:t>  </a:t>
            </a:r>
            <a:r>
              <a:rPr lang="en" sz="1800" dirty="0"/>
              <a:t>Subject = Mary;  Object = the monkey;  Verb = Chase;  Tense =future</a:t>
            </a:r>
            <a:r>
              <a:rPr lang="en" sz="1800" b="1" dirty="0"/>
              <a:t> </a:t>
            </a:r>
            <a:r>
              <a:rPr lang="en" sz="2000" b="1" dirty="0"/>
              <a:t>Output: </a:t>
            </a:r>
            <a:r>
              <a:rPr lang="en" sz="1800" b="1" dirty="0"/>
              <a:t> </a:t>
            </a:r>
            <a:r>
              <a:rPr lang="en" sz="1800" dirty="0"/>
              <a:t>Mary will chase the monkey.</a:t>
            </a:r>
          </a:p>
        </p:txBody>
      </p:sp>
      <p:sp>
        <p:nvSpPr>
          <p:cNvPr id="176" name="Shape 176"/>
          <p:cNvSpPr txBox="1">
            <a:spLocks noGrp="1"/>
          </p:cNvSpPr>
          <p:nvPr>
            <p:ph type="body" idx="2"/>
          </p:nvPr>
        </p:nvSpPr>
        <p:spPr>
          <a:xfrm>
            <a:off x="11276150" y="3391750"/>
            <a:ext cx="484200" cy="7677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rtl="0">
              <a:spcBef>
                <a:spcPts val="0"/>
              </a:spcBef>
              <a:buNone/>
            </a:pPr>
            <a:r>
              <a:rPr lang="en" dirty="0"/>
              <a:t>Getting negations </a:t>
            </a:r>
          </a:p>
        </p:txBody>
      </p:sp>
      <p:sp>
        <p:nvSpPr>
          <p:cNvPr id="182" name="Shape 182"/>
          <p:cNvSpPr txBox="1">
            <a:spLocks noGrp="1"/>
          </p:cNvSpPr>
          <p:nvPr>
            <p:ph type="body" idx="1"/>
          </p:nvPr>
        </p:nvSpPr>
        <p:spPr>
          <a:xfrm>
            <a:off x="471900" y="1919075"/>
            <a:ext cx="8380800" cy="2964900"/>
          </a:xfrm>
          <a:prstGeom prst="rect">
            <a:avLst/>
          </a:prstGeom>
        </p:spPr>
        <p:txBody>
          <a:bodyPr wrap="square" lIns="91425" tIns="91425" rIns="91425" bIns="91425" anchor="t" anchorCtr="0">
            <a:noAutofit/>
          </a:bodyPr>
          <a:lstStyle/>
          <a:p>
            <a:pPr marL="0" lvl="0" indent="457200" rtl="0">
              <a:lnSpc>
                <a:spcPct val="100000"/>
              </a:lnSpc>
              <a:spcBef>
                <a:spcPts val="0"/>
              </a:spcBef>
              <a:spcAft>
                <a:spcPts val="1000"/>
              </a:spcAft>
              <a:buNone/>
            </a:pPr>
            <a:r>
              <a:rPr lang="en" sz="2000" b="1" dirty="0"/>
              <a:t>Input:    </a:t>
            </a:r>
            <a:r>
              <a:rPr lang="en" sz="2000" dirty="0"/>
              <a:t>Subject    =  Mary</a:t>
            </a:r>
          </a:p>
          <a:p>
            <a:pPr marL="914400" lvl="0" indent="457200" rtl="0">
              <a:lnSpc>
                <a:spcPct val="100000"/>
              </a:lnSpc>
              <a:spcBef>
                <a:spcPts val="0"/>
              </a:spcBef>
              <a:spcAft>
                <a:spcPts val="1000"/>
              </a:spcAft>
              <a:buNone/>
            </a:pPr>
            <a:r>
              <a:rPr lang="en" sz="2000" dirty="0"/>
              <a:t>Object      =  the  monkey  </a:t>
            </a:r>
          </a:p>
          <a:p>
            <a:pPr marL="914400" lvl="0" indent="457200" rtl="0">
              <a:lnSpc>
                <a:spcPct val="100000"/>
              </a:lnSpc>
              <a:spcBef>
                <a:spcPts val="0"/>
              </a:spcBef>
              <a:spcAft>
                <a:spcPts val="1000"/>
              </a:spcAft>
              <a:buNone/>
            </a:pPr>
            <a:r>
              <a:rPr lang="en" sz="2000" dirty="0"/>
              <a:t>Verb         =  Chase  </a:t>
            </a:r>
          </a:p>
          <a:p>
            <a:pPr marL="914400" lvl="0" indent="457200" rtl="0">
              <a:lnSpc>
                <a:spcPct val="100000"/>
              </a:lnSpc>
              <a:spcBef>
                <a:spcPts val="0"/>
              </a:spcBef>
              <a:spcAft>
                <a:spcPts val="1000"/>
              </a:spcAft>
              <a:buNone/>
            </a:pPr>
            <a:r>
              <a:rPr lang="en" sz="2000" dirty="0"/>
              <a:t>Tense      =  future </a:t>
            </a:r>
          </a:p>
          <a:p>
            <a:pPr marL="914400" lvl="0" indent="457200" rtl="0">
              <a:lnSpc>
                <a:spcPct val="150000"/>
              </a:lnSpc>
              <a:spcBef>
                <a:spcPts val="0"/>
              </a:spcBef>
              <a:spcAft>
                <a:spcPts val="1000"/>
              </a:spcAft>
              <a:buNone/>
            </a:pPr>
            <a:r>
              <a:rPr lang="en" sz="2000" dirty="0"/>
              <a:t>Negation = true</a:t>
            </a:r>
          </a:p>
          <a:p>
            <a:pPr marL="0" lvl="0" indent="457200" rtl="0">
              <a:lnSpc>
                <a:spcPct val="150000"/>
              </a:lnSpc>
              <a:spcBef>
                <a:spcPts val="0"/>
              </a:spcBef>
              <a:spcAft>
                <a:spcPts val="1000"/>
              </a:spcAft>
              <a:buNone/>
            </a:pPr>
            <a:r>
              <a:rPr lang="en" sz="2000" b="1" dirty="0"/>
              <a:t>Output:  </a:t>
            </a:r>
            <a:r>
              <a:rPr lang="en" sz="2000" dirty="0"/>
              <a:t>Mary will not chase the monkey.</a:t>
            </a:r>
          </a:p>
        </p:txBody>
      </p:sp>
      <p:sp>
        <p:nvSpPr>
          <p:cNvPr id="183" name="Shape 183"/>
          <p:cNvSpPr txBox="1">
            <a:spLocks noGrp="1"/>
          </p:cNvSpPr>
          <p:nvPr>
            <p:ph type="body" idx="2"/>
          </p:nvPr>
        </p:nvSpPr>
        <p:spPr>
          <a:xfrm>
            <a:off x="11276150" y="3391750"/>
            <a:ext cx="484200" cy="7677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lvl="0">
              <a:spcBef>
                <a:spcPts val="0"/>
              </a:spcBef>
              <a:buNone/>
            </a:pPr>
            <a:r>
              <a:rPr lang="en" sz="5000" dirty="0"/>
              <a:t>Problem statement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rtl="0">
              <a:spcBef>
                <a:spcPts val="0"/>
              </a:spcBef>
              <a:buNone/>
            </a:pPr>
            <a:r>
              <a:rPr lang="en" dirty="0"/>
              <a:t>Generating Questions</a:t>
            </a:r>
          </a:p>
        </p:txBody>
      </p:sp>
      <p:sp>
        <p:nvSpPr>
          <p:cNvPr id="189" name="Shape 189"/>
          <p:cNvSpPr txBox="1">
            <a:spLocks noGrp="1"/>
          </p:cNvSpPr>
          <p:nvPr>
            <p:ph type="body" idx="1"/>
          </p:nvPr>
        </p:nvSpPr>
        <p:spPr>
          <a:xfrm>
            <a:off x="471900" y="1877100"/>
            <a:ext cx="8380800" cy="3125400"/>
          </a:xfrm>
          <a:prstGeom prst="rect">
            <a:avLst/>
          </a:prstGeom>
        </p:spPr>
        <p:txBody>
          <a:bodyPr wrap="square" lIns="91425" tIns="91425" rIns="91425" bIns="91425" anchor="t" anchorCtr="0">
            <a:noAutofit/>
          </a:bodyPr>
          <a:lstStyle/>
          <a:p>
            <a:pPr marL="0" lvl="0" indent="457200" rtl="0">
              <a:lnSpc>
                <a:spcPct val="100000"/>
              </a:lnSpc>
              <a:spcBef>
                <a:spcPts val="0"/>
              </a:spcBef>
              <a:spcAft>
                <a:spcPts val="1000"/>
              </a:spcAft>
              <a:buNone/>
            </a:pPr>
            <a:r>
              <a:rPr lang="en" sz="2000" b="1" dirty="0"/>
              <a:t>Yes/No Questions</a:t>
            </a:r>
          </a:p>
          <a:p>
            <a:pPr marL="457200" lvl="0" indent="457200" rtl="0">
              <a:lnSpc>
                <a:spcPct val="100000"/>
              </a:lnSpc>
              <a:spcBef>
                <a:spcPts val="0"/>
              </a:spcBef>
              <a:spcAft>
                <a:spcPts val="1000"/>
              </a:spcAft>
              <a:buNone/>
            </a:pPr>
            <a:r>
              <a:rPr lang="en" sz="2000" u="sng" dirty="0"/>
              <a:t>Input</a:t>
            </a:r>
            <a:r>
              <a:rPr lang="en" sz="2000" dirty="0"/>
              <a:t>:  Subject  =  Mary,  Object  =  the  monkey,  Verb  =  Chase,   	Tense  =  future,  Question = true	</a:t>
            </a:r>
          </a:p>
          <a:p>
            <a:pPr marL="457200" lvl="0" indent="457200" rtl="0">
              <a:lnSpc>
                <a:spcPct val="100000"/>
              </a:lnSpc>
              <a:spcBef>
                <a:spcPts val="0"/>
              </a:spcBef>
              <a:spcAft>
                <a:spcPts val="1000"/>
              </a:spcAft>
              <a:buNone/>
            </a:pPr>
            <a:r>
              <a:rPr lang="en" sz="2000" u="sng" dirty="0"/>
              <a:t>Output</a:t>
            </a:r>
            <a:r>
              <a:rPr lang="en" sz="2000" dirty="0"/>
              <a:t>:  Does Mary chase the monkey?</a:t>
            </a:r>
          </a:p>
          <a:p>
            <a:pPr marL="0" lvl="0" indent="457200" rtl="0">
              <a:lnSpc>
                <a:spcPct val="100000"/>
              </a:lnSpc>
              <a:spcBef>
                <a:spcPts val="0"/>
              </a:spcBef>
              <a:spcAft>
                <a:spcPts val="1000"/>
              </a:spcAft>
              <a:buNone/>
            </a:pPr>
            <a:r>
              <a:rPr lang="en" sz="2000" b="1" dirty="0"/>
              <a:t>Wh Questions</a:t>
            </a:r>
          </a:p>
          <a:p>
            <a:pPr marL="457200" lvl="0" indent="457200" rtl="0">
              <a:lnSpc>
                <a:spcPct val="100000"/>
              </a:lnSpc>
              <a:spcBef>
                <a:spcPts val="0"/>
              </a:spcBef>
              <a:spcAft>
                <a:spcPts val="1000"/>
              </a:spcAft>
              <a:buNone/>
            </a:pPr>
            <a:r>
              <a:rPr lang="en" sz="2000" u="sng" dirty="0"/>
              <a:t>Input</a:t>
            </a:r>
            <a:r>
              <a:rPr lang="en" sz="2000" dirty="0"/>
              <a:t>:  Subject = Mary, Verb = Chase,  Tense = future, </a:t>
            </a:r>
            <a:br>
              <a:rPr lang="en" sz="2000" dirty="0"/>
            </a:br>
            <a:r>
              <a:rPr lang="en" sz="2000" dirty="0"/>
              <a:t>	Question = true,  Question Type = Who</a:t>
            </a:r>
          </a:p>
          <a:p>
            <a:pPr marL="457200" lvl="0" indent="457200" rtl="0">
              <a:lnSpc>
                <a:spcPct val="100000"/>
              </a:lnSpc>
              <a:spcBef>
                <a:spcPts val="0"/>
              </a:spcBef>
              <a:spcAft>
                <a:spcPts val="1000"/>
              </a:spcAft>
              <a:buNone/>
            </a:pPr>
            <a:r>
              <a:rPr lang="en" sz="2000" u="sng" dirty="0"/>
              <a:t>Output</a:t>
            </a:r>
            <a:r>
              <a:rPr lang="en" sz="2000" dirty="0"/>
              <a:t>:  Who does Mary chase?</a:t>
            </a:r>
          </a:p>
        </p:txBody>
      </p:sp>
      <p:sp>
        <p:nvSpPr>
          <p:cNvPr id="190" name="Shape 190"/>
          <p:cNvSpPr txBox="1">
            <a:spLocks noGrp="1"/>
          </p:cNvSpPr>
          <p:nvPr>
            <p:ph type="body" idx="2"/>
          </p:nvPr>
        </p:nvSpPr>
        <p:spPr>
          <a:xfrm>
            <a:off x="11276150" y="3391750"/>
            <a:ext cx="484200" cy="7677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rtl="0">
              <a:spcBef>
                <a:spcPts val="0"/>
              </a:spcBef>
              <a:buNone/>
            </a:pPr>
            <a:r>
              <a:rPr lang="en"/>
              <a:t>Using adjectives</a:t>
            </a:r>
          </a:p>
        </p:txBody>
      </p:sp>
      <p:sp>
        <p:nvSpPr>
          <p:cNvPr id="196" name="Shape 196"/>
          <p:cNvSpPr txBox="1">
            <a:spLocks noGrp="1"/>
          </p:cNvSpPr>
          <p:nvPr>
            <p:ph type="body" idx="1"/>
          </p:nvPr>
        </p:nvSpPr>
        <p:spPr>
          <a:xfrm>
            <a:off x="471900" y="1919075"/>
            <a:ext cx="8380800" cy="3125400"/>
          </a:xfrm>
          <a:prstGeom prst="rect">
            <a:avLst/>
          </a:prstGeom>
        </p:spPr>
        <p:txBody>
          <a:bodyPr wrap="square" lIns="91425" tIns="91425" rIns="91425" bIns="91425" anchor="t" anchorCtr="0">
            <a:noAutofit/>
          </a:bodyPr>
          <a:lstStyle/>
          <a:p>
            <a:pPr marL="914400" lvl="0" indent="0" rtl="0">
              <a:lnSpc>
                <a:spcPct val="100000"/>
              </a:lnSpc>
              <a:spcBef>
                <a:spcPts val="0"/>
              </a:spcBef>
              <a:spcAft>
                <a:spcPts val="1000"/>
              </a:spcAft>
              <a:buNone/>
            </a:pPr>
            <a:r>
              <a:rPr lang="en" sz="2000" b="1" dirty="0"/>
              <a:t>Input  :  </a:t>
            </a:r>
            <a:r>
              <a:rPr lang="en" sz="2000" dirty="0"/>
              <a:t>Subject  =  Mary</a:t>
            </a:r>
          </a:p>
          <a:p>
            <a:pPr marL="914400" lvl="0" indent="0" rtl="0">
              <a:lnSpc>
                <a:spcPct val="100000"/>
              </a:lnSpc>
              <a:spcBef>
                <a:spcPts val="0"/>
              </a:spcBef>
              <a:spcAft>
                <a:spcPts val="1000"/>
              </a:spcAft>
              <a:buNone/>
            </a:pPr>
            <a:r>
              <a:rPr lang="en" sz="2000"/>
              <a:t>  	Object  =  the  monkey  </a:t>
            </a:r>
          </a:p>
          <a:p>
            <a:pPr marL="1371600" lvl="0" indent="457200" rtl="0">
              <a:lnSpc>
                <a:spcPct val="100000"/>
              </a:lnSpc>
              <a:spcBef>
                <a:spcPts val="0"/>
              </a:spcBef>
              <a:spcAft>
                <a:spcPts val="1000"/>
              </a:spcAft>
              <a:buNone/>
            </a:pPr>
            <a:r>
              <a:rPr lang="en" sz="2000" dirty="0"/>
              <a:t>Verb  =  chase  </a:t>
            </a:r>
          </a:p>
          <a:p>
            <a:pPr marL="1371600" lvl="0" indent="457200" rtl="0">
              <a:lnSpc>
                <a:spcPct val="100000"/>
              </a:lnSpc>
              <a:spcBef>
                <a:spcPts val="0"/>
              </a:spcBef>
              <a:spcAft>
                <a:spcPts val="1000"/>
              </a:spcAft>
              <a:buNone/>
            </a:pPr>
            <a:r>
              <a:rPr lang="en" sz="2000" dirty="0"/>
              <a:t>Subject adjective = fast </a:t>
            </a:r>
          </a:p>
          <a:p>
            <a:pPr marL="457200" lvl="0" indent="457200" rtl="0">
              <a:lnSpc>
                <a:spcPct val="100000"/>
              </a:lnSpc>
              <a:spcBef>
                <a:spcPts val="0"/>
              </a:spcBef>
              <a:spcAft>
                <a:spcPts val="1000"/>
              </a:spcAft>
              <a:buNone/>
            </a:pPr>
            <a:r>
              <a:rPr lang="en" sz="2000" b="1" dirty="0"/>
              <a:t>Output : </a:t>
            </a:r>
            <a:r>
              <a:rPr lang="en" sz="2000" dirty="0"/>
              <a:t> Fast Mary chases the monkey</a:t>
            </a:r>
          </a:p>
          <a:p>
            <a:pPr marL="457200" lvl="0" indent="457200" rtl="0">
              <a:lnSpc>
                <a:spcPct val="100000"/>
              </a:lnSpc>
              <a:spcBef>
                <a:spcPts val="0"/>
              </a:spcBef>
              <a:spcAft>
                <a:spcPts val="1000"/>
              </a:spcAft>
              <a:buNone/>
            </a:pPr>
            <a:endParaRPr sz="2000" dirty="0"/>
          </a:p>
        </p:txBody>
      </p:sp>
      <p:sp>
        <p:nvSpPr>
          <p:cNvPr id="197" name="Shape 197"/>
          <p:cNvSpPr txBox="1">
            <a:spLocks noGrp="1"/>
          </p:cNvSpPr>
          <p:nvPr>
            <p:ph type="body" idx="2"/>
          </p:nvPr>
        </p:nvSpPr>
        <p:spPr>
          <a:xfrm>
            <a:off x="11276150" y="3391750"/>
            <a:ext cx="484200" cy="7677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537150" y="2065350"/>
            <a:ext cx="8222100" cy="1012800"/>
          </a:xfrm>
          <a:prstGeom prst="rect">
            <a:avLst/>
          </a:prstGeom>
        </p:spPr>
        <p:txBody>
          <a:bodyPr wrap="square" lIns="91425" tIns="91425" rIns="91425" bIns="91425" anchor="ctr" anchorCtr="0">
            <a:noAutofit/>
          </a:bodyPr>
          <a:lstStyle/>
          <a:p>
            <a:pPr lvl="0" rtl="0">
              <a:spcBef>
                <a:spcPts val="0"/>
              </a:spcBef>
              <a:buNone/>
            </a:pPr>
            <a:r>
              <a:rPr lang="en" sz="5000"/>
              <a:t>Results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2802675"/>
            <a:ext cx="8520600" cy="1659900"/>
          </a:xfrm>
          <a:prstGeom prst="rect">
            <a:avLst/>
          </a:prstGeom>
        </p:spPr>
        <p:txBody>
          <a:bodyPr wrap="square" lIns="91425" tIns="91425" rIns="91425" bIns="91425" anchor="b" anchorCtr="0">
            <a:noAutofit/>
          </a:bodyPr>
          <a:lstStyle/>
          <a:p>
            <a:pPr lvl="0">
              <a:spcBef>
                <a:spcPts val="0"/>
              </a:spcBef>
              <a:buNone/>
            </a:pPr>
            <a:r>
              <a:rPr lang="en" sz="5000"/>
              <a:t>83% accuracy</a:t>
            </a:r>
          </a:p>
        </p:txBody>
      </p:sp>
      <p:sp>
        <p:nvSpPr>
          <p:cNvPr id="208" name="Shape 208"/>
          <p:cNvSpPr txBox="1">
            <a:spLocks noGrp="1"/>
          </p:cNvSpPr>
          <p:nvPr>
            <p:ph type="body" idx="1"/>
          </p:nvPr>
        </p:nvSpPr>
        <p:spPr>
          <a:xfrm>
            <a:off x="460950" y="654925"/>
            <a:ext cx="8222100" cy="1960200"/>
          </a:xfrm>
          <a:prstGeom prst="rect">
            <a:avLst/>
          </a:prstGeom>
        </p:spPr>
        <p:txBody>
          <a:bodyPr wrap="square" lIns="91425" tIns="91425" rIns="91425" bIns="91425" anchor="t" anchorCtr="0">
            <a:noAutofit/>
          </a:bodyPr>
          <a:lstStyle/>
          <a:p>
            <a:pPr lvl="0">
              <a:spcBef>
                <a:spcPts val="0"/>
              </a:spcBef>
              <a:buNone/>
            </a:pPr>
            <a:r>
              <a:rPr lang="en"/>
              <a:t>Using the second approach (SVO dataset), we generated the sentences of different types - simple, changing tense, negated, questions, adjective associated. By manual inspection over 1000 lines (through random selection) of the final dataset, we have found that 83% of the sentences are grammatically correct and meaningful.</a:t>
            </a:r>
          </a:p>
        </p:txBody>
      </p:sp>
      <p:cxnSp>
        <p:nvCxnSpPr>
          <p:cNvPr id="209" name="Shape 209"/>
          <p:cNvCxnSpPr/>
          <p:nvPr/>
        </p:nvCxnSpPr>
        <p:spPr>
          <a:xfrm rot="10800000" flipH="1">
            <a:off x="1794975" y="3409400"/>
            <a:ext cx="5448000" cy="21000"/>
          </a:xfrm>
          <a:prstGeom prst="straightConnector1">
            <a:avLst/>
          </a:prstGeom>
          <a:noFill/>
          <a:ln w="9525" cap="flat" cmpd="sng">
            <a:solidFill>
              <a:schemeClr val="dk2"/>
            </a:solidFill>
            <a:prstDash val="solid"/>
            <a:round/>
            <a:headEnd type="none" w="lg" len="lg"/>
            <a:tailEnd type="none" w="lg" len="lg"/>
          </a:ln>
        </p:spPr>
      </p:cxnSp>
      <p:cxnSp>
        <p:nvCxnSpPr>
          <p:cNvPr id="210" name="Shape 210"/>
          <p:cNvCxnSpPr/>
          <p:nvPr/>
        </p:nvCxnSpPr>
        <p:spPr>
          <a:xfrm rot="10800000" flipH="1">
            <a:off x="1794975" y="4527525"/>
            <a:ext cx="5448000" cy="21000"/>
          </a:xfrm>
          <a:prstGeom prst="straightConnector1">
            <a:avLst/>
          </a:prstGeom>
          <a:noFill/>
          <a:ln w="9525" cap="flat" cmpd="sng">
            <a:solidFill>
              <a:schemeClr val="dk2"/>
            </a:solidFill>
            <a:prstDash val="solid"/>
            <a:round/>
            <a:headEnd type="none" w="lg" len="lg"/>
            <a:tailEnd type="none" w="lg" len="lg"/>
          </a:ln>
        </p:spPr>
      </p:cxnSp>
      <p:cxnSp>
        <p:nvCxnSpPr>
          <p:cNvPr id="211" name="Shape 211"/>
          <p:cNvCxnSpPr/>
          <p:nvPr/>
        </p:nvCxnSpPr>
        <p:spPr>
          <a:xfrm rot="10800000">
            <a:off x="7242900" y="3421975"/>
            <a:ext cx="0" cy="1110600"/>
          </a:xfrm>
          <a:prstGeom prst="straightConnector1">
            <a:avLst/>
          </a:prstGeom>
          <a:noFill/>
          <a:ln w="9525" cap="flat" cmpd="sng">
            <a:solidFill>
              <a:schemeClr val="dk2"/>
            </a:solidFill>
            <a:prstDash val="solid"/>
            <a:round/>
            <a:headEnd type="none" w="lg" len="lg"/>
            <a:tailEnd type="none" w="lg" len="lg"/>
          </a:ln>
        </p:spPr>
      </p:cxnSp>
      <p:cxnSp>
        <p:nvCxnSpPr>
          <p:cNvPr id="212" name="Shape 212"/>
          <p:cNvCxnSpPr/>
          <p:nvPr/>
        </p:nvCxnSpPr>
        <p:spPr>
          <a:xfrm rot="10800000">
            <a:off x="1826475" y="3442975"/>
            <a:ext cx="0" cy="10791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lvl="0" rtl="0">
              <a:spcBef>
                <a:spcPts val="0"/>
              </a:spcBef>
              <a:buNone/>
            </a:pPr>
            <a:r>
              <a:rPr lang="en" sz="5000"/>
              <a:t>App design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rtl="0">
              <a:spcBef>
                <a:spcPts val="0"/>
              </a:spcBef>
              <a:buNone/>
            </a:pPr>
            <a:r>
              <a:rPr lang="en"/>
              <a:t>App design</a:t>
            </a:r>
          </a:p>
        </p:txBody>
      </p:sp>
      <p:sp>
        <p:nvSpPr>
          <p:cNvPr id="223" name="Shape 223"/>
          <p:cNvSpPr txBox="1">
            <a:spLocks noGrp="1"/>
          </p:cNvSpPr>
          <p:nvPr>
            <p:ph type="body" idx="1"/>
          </p:nvPr>
        </p:nvSpPr>
        <p:spPr>
          <a:xfrm>
            <a:off x="471900" y="1919075"/>
            <a:ext cx="8380800" cy="3125400"/>
          </a:xfrm>
          <a:prstGeom prst="rect">
            <a:avLst/>
          </a:prstGeom>
        </p:spPr>
        <p:txBody>
          <a:bodyPr wrap="square" lIns="91425" tIns="91425" rIns="91425" bIns="91425" anchor="t" anchorCtr="0">
            <a:noAutofit/>
          </a:bodyPr>
          <a:lstStyle/>
          <a:p>
            <a:pPr marL="457200" lvl="0" indent="-349250" rtl="0">
              <a:lnSpc>
                <a:spcPct val="100000"/>
              </a:lnSpc>
              <a:spcBef>
                <a:spcPts val="0"/>
              </a:spcBef>
              <a:spcAft>
                <a:spcPts val="1000"/>
              </a:spcAft>
              <a:buSzPct val="100000"/>
            </a:pPr>
            <a:r>
              <a:rPr lang="en" sz="1900"/>
              <a:t>When the user (dyslexic child) opens the app, there will be n levels of difficulty and he/she has to start from level one and unlock the next level once he/she reaches a certain level of accuracy. </a:t>
            </a:r>
          </a:p>
          <a:p>
            <a:pPr marL="457200" lvl="0" indent="-349250" rtl="0">
              <a:lnSpc>
                <a:spcPct val="100000"/>
              </a:lnSpc>
              <a:spcBef>
                <a:spcPts val="0"/>
              </a:spcBef>
              <a:spcAft>
                <a:spcPts val="1000"/>
              </a:spcAft>
              <a:buSzPct val="100000"/>
            </a:pPr>
            <a:r>
              <a:rPr lang="en" sz="1900"/>
              <a:t>With respect to that level (say level x), the corresponding words and associated sentences will be used as input(s) for the writing exercise.</a:t>
            </a:r>
          </a:p>
          <a:p>
            <a:pPr marL="457200" lvl="0" indent="-349250" rtl="0">
              <a:lnSpc>
                <a:spcPct val="100000"/>
              </a:lnSpc>
              <a:spcBef>
                <a:spcPts val="0"/>
              </a:spcBef>
              <a:spcAft>
                <a:spcPts val="1000"/>
              </a:spcAft>
              <a:buSzPct val="100000"/>
            </a:pPr>
            <a:r>
              <a:rPr lang="en" sz="1900"/>
              <a:t> The user is expected to replicate the input on the phone screen and the output given by the user will be recognized and accuracy checking will be done with respect to comparing the input and processed output letter by letter. </a:t>
            </a:r>
          </a:p>
        </p:txBody>
      </p:sp>
      <p:sp>
        <p:nvSpPr>
          <p:cNvPr id="224" name="Shape 224"/>
          <p:cNvSpPr txBox="1">
            <a:spLocks noGrp="1"/>
          </p:cNvSpPr>
          <p:nvPr>
            <p:ph type="body" idx="2"/>
          </p:nvPr>
        </p:nvSpPr>
        <p:spPr>
          <a:xfrm>
            <a:off x="11276150" y="3391750"/>
            <a:ext cx="484200" cy="7677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rtl="0">
              <a:spcBef>
                <a:spcPts val="0"/>
              </a:spcBef>
              <a:buNone/>
            </a:pPr>
            <a:r>
              <a:rPr lang="en"/>
              <a:t>App design</a:t>
            </a:r>
          </a:p>
        </p:txBody>
      </p:sp>
      <p:sp>
        <p:nvSpPr>
          <p:cNvPr id="230" name="Shape 230"/>
          <p:cNvSpPr txBox="1">
            <a:spLocks noGrp="1"/>
          </p:cNvSpPr>
          <p:nvPr>
            <p:ph type="body" idx="1"/>
          </p:nvPr>
        </p:nvSpPr>
        <p:spPr>
          <a:xfrm>
            <a:off x="471900" y="1919075"/>
            <a:ext cx="8380800" cy="3125400"/>
          </a:xfrm>
          <a:prstGeom prst="rect">
            <a:avLst/>
          </a:prstGeom>
        </p:spPr>
        <p:txBody>
          <a:bodyPr wrap="square" lIns="91425" tIns="91425" rIns="91425" bIns="91425" anchor="t" anchorCtr="0">
            <a:noAutofit/>
          </a:bodyPr>
          <a:lstStyle/>
          <a:p>
            <a:pPr marL="457200" lvl="0" indent="-349250" rtl="0">
              <a:lnSpc>
                <a:spcPct val="100000"/>
              </a:lnSpc>
              <a:spcBef>
                <a:spcPts val="0"/>
              </a:spcBef>
              <a:spcAft>
                <a:spcPts val="1000"/>
              </a:spcAft>
              <a:buSzPct val="100000"/>
            </a:pPr>
            <a:r>
              <a:rPr lang="en" sz="1900"/>
              <a:t>If the user output is erroneous and not satisfactory (if the user accuracy is not upto the mark), then the particular word/sentence will be stored separately in another database (say database Dx) and will be fed to the user more frequently in the future till he/she overcomes the difficulty with respect to that word/sentence.</a:t>
            </a:r>
          </a:p>
          <a:p>
            <a:pPr marL="457200" lvl="0" indent="-349250" rtl="0">
              <a:lnSpc>
                <a:spcPct val="100000"/>
              </a:lnSpc>
              <a:spcBef>
                <a:spcPts val="0"/>
              </a:spcBef>
              <a:spcAft>
                <a:spcPts val="1000"/>
              </a:spcAft>
              <a:buSzPct val="100000"/>
            </a:pPr>
            <a:r>
              <a:rPr lang="en" sz="1900"/>
              <a:t>The working of the app will be in such a way that every time when the user selects level x, those words will be fed frequently till the accuracy with respect to the word goes above the threshold accuracy. Once the user reaches that accuracy, that particular word/sentence will be removed from database Dx.</a:t>
            </a:r>
          </a:p>
          <a:p>
            <a:pPr marL="0" lvl="0" indent="0" rtl="0">
              <a:lnSpc>
                <a:spcPct val="100000"/>
              </a:lnSpc>
              <a:spcBef>
                <a:spcPts val="0"/>
              </a:spcBef>
              <a:spcAft>
                <a:spcPts val="1000"/>
              </a:spcAft>
              <a:buNone/>
            </a:pPr>
            <a:endParaRPr sz="2000"/>
          </a:p>
          <a:p>
            <a:pPr marL="457200" lvl="0" indent="457200" rtl="0">
              <a:lnSpc>
                <a:spcPct val="100000"/>
              </a:lnSpc>
              <a:spcBef>
                <a:spcPts val="0"/>
              </a:spcBef>
              <a:spcAft>
                <a:spcPts val="1000"/>
              </a:spcAft>
              <a:buNone/>
            </a:pPr>
            <a:endParaRPr sz="2000"/>
          </a:p>
        </p:txBody>
      </p:sp>
      <p:sp>
        <p:nvSpPr>
          <p:cNvPr id="231" name="Shape 231"/>
          <p:cNvSpPr txBox="1">
            <a:spLocks noGrp="1"/>
          </p:cNvSpPr>
          <p:nvPr>
            <p:ph type="body" idx="2"/>
          </p:nvPr>
        </p:nvSpPr>
        <p:spPr>
          <a:xfrm>
            <a:off x="11276150" y="3391750"/>
            <a:ext cx="484200" cy="7677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0" y="488250"/>
            <a:ext cx="9100800" cy="4090800"/>
          </a:xfrm>
          <a:prstGeom prst="rect">
            <a:avLst/>
          </a:prstGeom>
        </p:spPr>
        <p:txBody>
          <a:bodyPr wrap="square" lIns="91425" tIns="91425" rIns="91425" bIns="91425" anchor="ctr" anchorCtr="0">
            <a:noAutofit/>
          </a:bodyPr>
          <a:lstStyle/>
          <a:p>
            <a:pPr lvl="0" algn="ctr">
              <a:spcBef>
                <a:spcPts val="0"/>
              </a:spcBef>
              <a:buNone/>
            </a:pPr>
            <a:r>
              <a:rPr lang="en" sz="4800"/>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a:spcBef>
                <a:spcPts val="0"/>
              </a:spcBef>
              <a:buNone/>
            </a:pPr>
            <a:r>
              <a:rPr lang="en" sz="3600"/>
              <a:t>Introduction</a:t>
            </a:r>
          </a:p>
        </p:txBody>
      </p:sp>
      <p:sp>
        <p:nvSpPr>
          <p:cNvPr id="80" name="Shape 80"/>
          <p:cNvSpPr txBox="1">
            <a:spLocks noGrp="1"/>
          </p:cNvSpPr>
          <p:nvPr>
            <p:ph type="body" idx="1"/>
          </p:nvPr>
        </p:nvSpPr>
        <p:spPr>
          <a:xfrm>
            <a:off x="471900" y="1919075"/>
            <a:ext cx="8222100" cy="2930400"/>
          </a:xfrm>
          <a:prstGeom prst="rect">
            <a:avLst/>
          </a:prstGeom>
        </p:spPr>
        <p:txBody>
          <a:bodyPr wrap="square" lIns="91425" tIns="91425" rIns="91425" bIns="91425" anchor="t" anchorCtr="0">
            <a:noAutofit/>
          </a:bodyPr>
          <a:lstStyle/>
          <a:p>
            <a:pPr marL="457200" lvl="0" indent="-349250">
              <a:spcBef>
                <a:spcPts val="0"/>
              </a:spcBef>
              <a:spcAft>
                <a:spcPts val="1000"/>
              </a:spcAft>
              <a:buSzPct val="100000"/>
            </a:pPr>
            <a:r>
              <a:rPr lang="en" sz="1900"/>
              <a:t>Our objective is to develop an </a:t>
            </a:r>
            <a:r>
              <a:rPr lang="en" sz="1900" u="sng"/>
              <a:t>Interactive learning application (Android) for children suffering from Dyslexia</a:t>
            </a:r>
            <a:r>
              <a:rPr lang="en" sz="1900"/>
              <a:t>.</a:t>
            </a:r>
          </a:p>
          <a:p>
            <a:pPr marL="457200" lvl="0" indent="-349250">
              <a:spcBef>
                <a:spcPts val="0"/>
              </a:spcBef>
              <a:spcAft>
                <a:spcPts val="1000"/>
              </a:spcAft>
              <a:buSzPct val="100000"/>
            </a:pPr>
            <a:r>
              <a:rPr lang="en" sz="1900"/>
              <a:t>This application should inculcate proper approaches and strategies in order to help the child overcome the challenges faced in reading and writing text.</a:t>
            </a:r>
          </a:p>
          <a:p>
            <a:pPr marL="457200" lvl="0" indent="-349250">
              <a:spcBef>
                <a:spcPts val="0"/>
              </a:spcBef>
              <a:spcAft>
                <a:spcPts val="1000"/>
              </a:spcAft>
              <a:buSzPct val="100000"/>
            </a:pPr>
            <a:r>
              <a:rPr lang="en" sz="1900"/>
              <a:t>At the same time, it should be more interactive, for instance, it may have an interface similar to that of a game so that the user (Dyslexic child)  won’t get bored.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rtl="0">
              <a:spcBef>
                <a:spcPts val="0"/>
              </a:spcBef>
              <a:buNone/>
            </a:pPr>
            <a:r>
              <a:rPr lang="en" sz="3600"/>
              <a:t>What is Dyslexia ?</a:t>
            </a:r>
          </a:p>
        </p:txBody>
      </p:sp>
      <p:sp>
        <p:nvSpPr>
          <p:cNvPr id="86" name="Shape 86"/>
          <p:cNvSpPr txBox="1">
            <a:spLocks noGrp="1"/>
          </p:cNvSpPr>
          <p:nvPr>
            <p:ph type="body" idx="1"/>
          </p:nvPr>
        </p:nvSpPr>
        <p:spPr>
          <a:xfrm>
            <a:off x="471900" y="1847450"/>
            <a:ext cx="8222100" cy="3212100"/>
          </a:xfrm>
          <a:prstGeom prst="rect">
            <a:avLst/>
          </a:prstGeom>
        </p:spPr>
        <p:txBody>
          <a:bodyPr wrap="square" lIns="91425" tIns="91425" rIns="91425" bIns="91425" anchor="t" anchorCtr="0">
            <a:noAutofit/>
          </a:bodyPr>
          <a:lstStyle/>
          <a:p>
            <a:pPr marL="457200" lvl="0" indent="-349250">
              <a:spcBef>
                <a:spcPts val="0"/>
              </a:spcBef>
              <a:spcAft>
                <a:spcPts val="1000"/>
              </a:spcAft>
              <a:buSzPct val="100000"/>
            </a:pPr>
            <a:r>
              <a:rPr lang="en" sz="1900"/>
              <a:t>Dyslexia is a specific learning disability in reading. Kids with Dyslexia have trouble reading accurately and fluently. </a:t>
            </a:r>
          </a:p>
          <a:p>
            <a:pPr marL="457200" lvl="0" indent="-349250">
              <a:spcBef>
                <a:spcPts val="0"/>
              </a:spcBef>
              <a:spcAft>
                <a:spcPts val="1000"/>
              </a:spcAft>
              <a:buSzPct val="100000"/>
            </a:pPr>
            <a:r>
              <a:rPr lang="en" sz="1900"/>
              <a:t>Dyslexic people may also have trouble with reading comprehension, spelling and writing.</a:t>
            </a:r>
          </a:p>
          <a:p>
            <a:pPr marL="457200" lvl="0" indent="-349250" rtl="0">
              <a:spcBef>
                <a:spcPts val="0"/>
              </a:spcBef>
              <a:spcAft>
                <a:spcPts val="1000"/>
              </a:spcAft>
              <a:buSzPct val="100000"/>
            </a:pPr>
            <a:r>
              <a:rPr lang="en" sz="1900"/>
              <a:t>A key sign of Dyslexia in kids is trouble in decoding words. This is the ability to match letters to sounds and then use that skill to read words accurately and fluently.</a:t>
            </a:r>
          </a:p>
          <a:p>
            <a:pPr lvl="0" rt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rtl="0">
              <a:spcBef>
                <a:spcPts val="0"/>
              </a:spcBef>
              <a:buNone/>
            </a:pPr>
            <a:r>
              <a:rPr lang="en" sz="3600"/>
              <a:t>Motivation</a:t>
            </a:r>
          </a:p>
        </p:txBody>
      </p:sp>
      <p:sp>
        <p:nvSpPr>
          <p:cNvPr id="92" name="Shape 92"/>
          <p:cNvSpPr txBox="1">
            <a:spLocks noGrp="1"/>
          </p:cNvSpPr>
          <p:nvPr>
            <p:ph type="body" idx="1"/>
          </p:nvPr>
        </p:nvSpPr>
        <p:spPr>
          <a:xfrm>
            <a:off x="471900" y="1847450"/>
            <a:ext cx="8222100" cy="3212100"/>
          </a:xfrm>
          <a:prstGeom prst="rect">
            <a:avLst/>
          </a:prstGeom>
        </p:spPr>
        <p:txBody>
          <a:bodyPr wrap="square" lIns="91425" tIns="91425" rIns="91425" bIns="91425" anchor="t" anchorCtr="0">
            <a:noAutofit/>
          </a:bodyPr>
          <a:lstStyle/>
          <a:p>
            <a:pPr marL="457200" lvl="0" indent="-355600" rtl="0">
              <a:spcBef>
                <a:spcPts val="0"/>
              </a:spcBef>
              <a:spcAft>
                <a:spcPts val="1000"/>
              </a:spcAft>
              <a:buSzPct val="100000"/>
            </a:pPr>
            <a:r>
              <a:rPr lang="en" sz="2000"/>
              <a:t>Most of the interactive learning apps for Dyslexic children on Google play-store are not available for free, thus not affordable by all. So, it is important to develop an app (to be available free of cost) for this domain.</a:t>
            </a:r>
          </a:p>
          <a:p>
            <a:pPr marL="457200" lvl="0" indent="-355600" rtl="0">
              <a:spcBef>
                <a:spcPts val="0"/>
              </a:spcBef>
              <a:spcAft>
                <a:spcPts val="1000"/>
              </a:spcAft>
              <a:buSzPct val="100000"/>
            </a:pPr>
            <a:r>
              <a:rPr lang="en" sz="2000"/>
              <a:t>Apart from the support given by parents and teachers, these kind of applications will encourage independent reading for students with language related learning disabilities.</a:t>
            </a:r>
          </a:p>
          <a:p>
            <a:pPr lvl="0" rt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rtl="0">
              <a:spcBef>
                <a:spcPts val="0"/>
              </a:spcBef>
              <a:buNone/>
            </a:pPr>
            <a:r>
              <a:rPr lang="en" sz="3600" dirty="0"/>
              <a:t>Objective</a:t>
            </a:r>
          </a:p>
        </p:txBody>
      </p:sp>
      <p:sp>
        <p:nvSpPr>
          <p:cNvPr id="98" name="Shape 98"/>
          <p:cNvSpPr txBox="1">
            <a:spLocks noGrp="1"/>
          </p:cNvSpPr>
          <p:nvPr>
            <p:ph type="body" idx="1"/>
          </p:nvPr>
        </p:nvSpPr>
        <p:spPr>
          <a:xfrm>
            <a:off x="471900" y="1847450"/>
            <a:ext cx="8222100" cy="3212100"/>
          </a:xfrm>
          <a:prstGeom prst="rect">
            <a:avLst/>
          </a:prstGeom>
        </p:spPr>
        <p:txBody>
          <a:bodyPr wrap="square" lIns="91425" tIns="91425" rIns="91425" bIns="91425" anchor="t" anchorCtr="0">
            <a:noAutofit/>
          </a:bodyPr>
          <a:lstStyle/>
          <a:p>
            <a:pPr marL="457200" lvl="0" indent="-355600" rtl="0">
              <a:spcBef>
                <a:spcPts val="0"/>
              </a:spcBef>
              <a:spcAft>
                <a:spcPts val="1000"/>
              </a:spcAft>
              <a:buSzPct val="100000"/>
            </a:pPr>
            <a:r>
              <a:rPr lang="en" sz="2000" dirty="0"/>
              <a:t>Our objective for this semester was to complete major portion of the backend of the app.</a:t>
            </a:r>
          </a:p>
          <a:p>
            <a:pPr marL="457200" lvl="0" indent="-355600" rtl="0">
              <a:spcBef>
                <a:spcPts val="0"/>
              </a:spcBef>
              <a:spcAft>
                <a:spcPts val="1000"/>
              </a:spcAft>
              <a:buSzPct val="100000"/>
            </a:pPr>
            <a:r>
              <a:rPr lang="en" sz="2000" dirty="0"/>
              <a:t>Backend mainly comprises the Natural Language Generation module : Given labelled words (difficulty level), we have to classify into n levels, and the words corresponding to each level should be used to generate sentences of varying types and degrees which will be fed to the user as input.</a:t>
            </a:r>
          </a:p>
          <a:p>
            <a:pPr lvl="0" rtl="0">
              <a:spcBef>
                <a:spcPts val="0"/>
              </a:spcBef>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rtl="0">
              <a:spcBef>
                <a:spcPts val="0"/>
              </a:spcBef>
              <a:buNone/>
            </a:pPr>
            <a:r>
              <a:rPr lang="en"/>
              <a:t>Challenges</a:t>
            </a:r>
          </a:p>
        </p:txBody>
      </p:sp>
      <p:sp>
        <p:nvSpPr>
          <p:cNvPr id="104" name="Shape 104"/>
          <p:cNvSpPr txBox="1">
            <a:spLocks noGrp="1"/>
          </p:cNvSpPr>
          <p:nvPr>
            <p:ph type="body" idx="1"/>
          </p:nvPr>
        </p:nvSpPr>
        <p:spPr>
          <a:xfrm>
            <a:off x="460950" y="1837100"/>
            <a:ext cx="8222100" cy="3212100"/>
          </a:xfrm>
          <a:prstGeom prst="rect">
            <a:avLst/>
          </a:prstGeom>
        </p:spPr>
        <p:txBody>
          <a:bodyPr wrap="square" lIns="91425" tIns="91425" rIns="91425" bIns="91425" anchor="t" anchorCtr="0">
            <a:noAutofit/>
          </a:bodyPr>
          <a:lstStyle/>
          <a:p>
            <a:pPr marL="457200" lvl="0" indent="-342900">
              <a:spcBef>
                <a:spcPts val="0"/>
              </a:spcBef>
              <a:buAutoNum type="arabicPeriod"/>
            </a:pPr>
            <a:r>
              <a:rPr lang="en" b="1"/>
              <a:t>The generated sentences should be grammatically correct</a:t>
            </a:r>
          </a:p>
          <a:p>
            <a:pPr lvl="0" indent="457200">
              <a:spcBef>
                <a:spcPts val="0"/>
              </a:spcBef>
              <a:buNone/>
            </a:pPr>
            <a:r>
              <a:rPr lang="en" sz="1600" b="1"/>
              <a:t>(a)</a:t>
            </a:r>
            <a:r>
              <a:rPr lang="en" sz="1600"/>
              <a:t>  </a:t>
            </a:r>
            <a:r>
              <a:rPr lang="en" sz="1600" b="1" u="sng"/>
              <a:t>Part of Speech Errors</a:t>
            </a:r>
            <a:r>
              <a:rPr lang="en" sz="1600"/>
              <a:t>				</a:t>
            </a:r>
          </a:p>
          <a:p>
            <a:pPr marL="457200" lvl="0" indent="457200">
              <a:lnSpc>
                <a:spcPct val="100000"/>
              </a:lnSpc>
              <a:spcBef>
                <a:spcPts val="0"/>
              </a:spcBef>
              <a:buNone/>
            </a:pPr>
            <a:r>
              <a:rPr lang="en" sz="1600" b="1"/>
              <a:t>For eg</a:t>
            </a:r>
            <a:r>
              <a:rPr lang="en" sz="1600"/>
              <a:t>:  Tom cricket play.</a:t>
            </a:r>
          </a:p>
          <a:p>
            <a:pPr marL="457200" lvl="0" indent="457200" rtl="0">
              <a:lnSpc>
                <a:spcPct val="100000"/>
              </a:lnSpc>
              <a:spcBef>
                <a:spcPts val="0"/>
              </a:spcBef>
              <a:buNone/>
            </a:pPr>
            <a:r>
              <a:rPr lang="en" sz="1600"/>
              <a:t>Two nouns cannot be used consecutively in a sentence.</a:t>
            </a:r>
          </a:p>
          <a:p>
            <a:pPr lvl="0" indent="457200">
              <a:spcBef>
                <a:spcPts val="0"/>
              </a:spcBef>
              <a:buNone/>
            </a:pPr>
            <a:r>
              <a:rPr lang="en" sz="1600" b="1"/>
              <a:t>(b)</a:t>
            </a:r>
            <a:r>
              <a:rPr lang="en" sz="1600"/>
              <a:t>  </a:t>
            </a:r>
            <a:r>
              <a:rPr lang="en" sz="1600" b="1" u="sng"/>
              <a:t>Tense Errors</a:t>
            </a:r>
          </a:p>
          <a:p>
            <a:pPr marL="457200" lvl="0" indent="457200" rtl="0">
              <a:lnSpc>
                <a:spcPct val="100000"/>
              </a:lnSpc>
              <a:spcBef>
                <a:spcPts val="0"/>
              </a:spcBef>
              <a:buNone/>
            </a:pPr>
            <a:r>
              <a:rPr lang="en" sz="1600" b="1"/>
              <a:t>For eg</a:t>
            </a:r>
            <a:r>
              <a:rPr lang="en" sz="1600"/>
              <a:t>:  Tom play cricket.</a:t>
            </a:r>
          </a:p>
          <a:p>
            <a:pPr marL="457200" lvl="0" indent="457200">
              <a:lnSpc>
                <a:spcPct val="100000"/>
              </a:lnSpc>
              <a:spcBef>
                <a:spcPts val="0"/>
              </a:spcBef>
              <a:buNone/>
            </a:pPr>
            <a:r>
              <a:rPr lang="en" sz="1600"/>
              <a:t>It should be “Tom plays cricket”</a:t>
            </a:r>
          </a:p>
          <a:p>
            <a:pPr lvl="0" rtl="0">
              <a:spcBef>
                <a:spcPts val="0"/>
              </a:spcBef>
              <a:buNone/>
            </a:pPr>
            <a:r>
              <a:rPr lang="en"/>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rtl="0">
              <a:spcBef>
                <a:spcPts val="0"/>
              </a:spcBef>
              <a:buNone/>
            </a:pPr>
            <a:r>
              <a:rPr lang="en"/>
              <a:t>Challenges</a:t>
            </a:r>
          </a:p>
        </p:txBody>
      </p:sp>
      <p:sp>
        <p:nvSpPr>
          <p:cNvPr id="110" name="Shape 110"/>
          <p:cNvSpPr txBox="1">
            <a:spLocks noGrp="1"/>
          </p:cNvSpPr>
          <p:nvPr>
            <p:ph type="body" idx="1"/>
          </p:nvPr>
        </p:nvSpPr>
        <p:spPr>
          <a:xfrm>
            <a:off x="471900" y="1847450"/>
            <a:ext cx="8222100" cy="3212100"/>
          </a:xfrm>
          <a:prstGeom prst="rect">
            <a:avLst/>
          </a:prstGeom>
        </p:spPr>
        <p:txBody>
          <a:bodyPr wrap="square" lIns="91425" tIns="91425" rIns="91425" bIns="91425" anchor="t" anchorCtr="0">
            <a:noAutofit/>
          </a:bodyPr>
          <a:lstStyle/>
          <a:p>
            <a:pPr lvl="0">
              <a:spcBef>
                <a:spcPts val="0"/>
              </a:spcBef>
              <a:buNone/>
            </a:pPr>
            <a:r>
              <a:rPr lang="en" b="1" dirty="0"/>
              <a:t>2.  The generated sentences should be meaningful.</a:t>
            </a:r>
          </a:p>
          <a:p>
            <a:pPr lvl="0" indent="457200" rtl="0">
              <a:spcBef>
                <a:spcPts val="0"/>
              </a:spcBef>
              <a:buNone/>
            </a:pPr>
            <a:r>
              <a:rPr lang="en" b="1" dirty="0"/>
              <a:t>For eg</a:t>
            </a:r>
            <a:r>
              <a:rPr lang="en" dirty="0"/>
              <a:t>:	'</a:t>
            </a:r>
            <a:r>
              <a:rPr lang="en" b="1" dirty="0"/>
              <a:t>Tom eats apple</a:t>
            </a:r>
            <a:r>
              <a:rPr lang="en" dirty="0"/>
              <a:t>' is meaningful  but</a:t>
            </a:r>
          </a:p>
          <a:p>
            <a:pPr marL="914400" lvl="0" indent="457200" rtl="0">
              <a:spcBef>
                <a:spcPts val="0"/>
              </a:spcBef>
              <a:buNone/>
            </a:pPr>
            <a:r>
              <a:rPr lang="en" dirty="0"/>
              <a:t>	'</a:t>
            </a:r>
            <a:r>
              <a:rPr lang="en" b="1" dirty="0"/>
              <a:t>Apple eats tom</a:t>
            </a:r>
            <a:r>
              <a:rPr lang="en" dirty="0"/>
              <a:t>' is not meaningful.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lvl="0" rtl="0">
              <a:spcBef>
                <a:spcPts val="0"/>
              </a:spcBef>
              <a:buNone/>
            </a:pPr>
            <a:r>
              <a:rPr lang="en" sz="5000"/>
              <a:t>Datasets</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1398</Words>
  <Application>Microsoft Office PowerPoint</Application>
  <PresentationFormat>On-screen Show (16:9)</PresentationFormat>
  <Paragraphs>125</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Roboto</vt:lpstr>
      <vt:lpstr>Material</vt:lpstr>
      <vt:lpstr>INTELLIGENT SUPPORT SYSTEM FOR PEOPLE WITH LEARNING DISABILITIES</vt:lpstr>
      <vt:lpstr>Problem statement</vt:lpstr>
      <vt:lpstr>Introduction</vt:lpstr>
      <vt:lpstr>What is Dyslexia ?</vt:lpstr>
      <vt:lpstr>Motivation</vt:lpstr>
      <vt:lpstr>Objective</vt:lpstr>
      <vt:lpstr>Challenges</vt:lpstr>
      <vt:lpstr>Challenges</vt:lpstr>
      <vt:lpstr>Datasets</vt:lpstr>
      <vt:lpstr>SVO Dataset</vt:lpstr>
      <vt:lpstr>Context Dataset</vt:lpstr>
      <vt:lpstr>Context Dataset</vt:lpstr>
      <vt:lpstr>Approach</vt:lpstr>
      <vt:lpstr>Initial approach (using CFG)</vt:lpstr>
      <vt:lpstr>Modified approach</vt:lpstr>
      <vt:lpstr>Filtering of SVO dataset</vt:lpstr>
      <vt:lpstr>Generating simple sentences</vt:lpstr>
      <vt:lpstr>Changing the tense</vt:lpstr>
      <vt:lpstr>Getting negations </vt:lpstr>
      <vt:lpstr>Generating Questions</vt:lpstr>
      <vt:lpstr>Using adjectives</vt:lpstr>
      <vt:lpstr>Results</vt:lpstr>
      <vt:lpstr>83% accuracy</vt:lpstr>
      <vt:lpstr>App design</vt:lpstr>
      <vt:lpstr>App design</vt:lpstr>
      <vt:lpstr>App design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SUPPORT SYSTEM FOR PEOPLE WITH LEARNING DISABILITIES</dc:title>
  <cp:lastModifiedBy>Siddharrth Priyadharsan M</cp:lastModifiedBy>
  <cp:revision>17</cp:revision>
  <dcterms:modified xsi:type="dcterms:W3CDTF">2022-05-06T07:32:22Z</dcterms:modified>
</cp:coreProperties>
</file>